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notesSlides/notesSlide7.xml" ContentType="application/vnd.openxmlformats-officedocument.presentationml.notesSlide+xml"/>
  <Override PartName="/ppt/tags/tag63.xml" ContentType="application/vnd.openxmlformats-officedocument.presentationml.tags+xml"/>
  <Override PartName="/ppt/notesSlides/notesSlide8.xml" ContentType="application/vnd.openxmlformats-officedocument.presentationml.notesSlide+xml"/>
  <Override PartName="/ppt/tags/tag64.xml" ContentType="application/vnd.openxmlformats-officedocument.presentationml.tags+xml"/>
  <Override PartName="/ppt/notesSlides/notesSlide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notesSlides/notesSlide13.xml" ContentType="application/vnd.openxmlformats-officedocument.presentationml.notesSlide+xml"/>
  <Override PartName="/ppt/tags/tag8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16.xml" ContentType="application/vnd.openxmlformats-officedocument.presentationml.notesSlide+xml"/>
  <Override PartName="/ppt/tags/tag8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525" r:id="rId2"/>
    <p:sldId id="563" r:id="rId3"/>
    <p:sldId id="575" r:id="rId4"/>
    <p:sldId id="480" r:id="rId5"/>
    <p:sldId id="564" r:id="rId6"/>
    <p:sldId id="530" r:id="rId7"/>
    <p:sldId id="528" r:id="rId8"/>
    <p:sldId id="513" r:id="rId9"/>
    <p:sldId id="558" r:id="rId10"/>
    <p:sldId id="557" r:id="rId11"/>
    <p:sldId id="572" r:id="rId12"/>
    <p:sldId id="555" r:id="rId13"/>
    <p:sldId id="573" r:id="rId14"/>
    <p:sldId id="574" r:id="rId15"/>
    <p:sldId id="571" r:id="rId16"/>
    <p:sldId id="565" r:id="rId17"/>
    <p:sldId id="529" r:id="rId18"/>
  </p:sldIdLst>
  <p:sldSz cx="8961438" cy="6721475"/>
  <p:notesSz cx="6858000" cy="9296400"/>
  <p:custDataLst>
    <p:tags r:id="rId21"/>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233">
          <p15:clr>
            <a:srgbClr val="A4A3A4"/>
          </p15:clr>
        </p15:guide>
        <p15:guide id="2">
          <p15:clr>
            <a:srgbClr val="A4A3A4"/>
          </p15:clr>
        </p15:guide>
        <p15:guide id="3" orient="horz" pos="3886">
          <p15:clr>
            <a:srgbClr val="A4A3A4"/>
          </p15:clr>
        </p15:guide>
        <p15:guide id="4" orient="horz" pos="1458">
          <p15:clr>
            <a:srgbClr val="A4A3A4"/>
          </p15:clr>
        </p15:guide>
        <p15:guide id="5" orient="horz" pos="1310">
          <p15:clr>
            <a:srgbClr val="A4A3A4"/>
          </p15:clr>
        </p15:guide>
        <p15:guide id="6" orient="horz" pos="1353">
          <p15:clr>
            <a:srgbClr val="A4A3A4"/>
          </p15:clr>
        </p15:guide>
        <p15:guide id="7" orient="horz" pos="1223">
          <p15:clr>
            <a:srgbClr val="A4A3A4"/>
          </p15:clr>
        </p15:guide>
      </p15:sldGuideLst>
    </p:ext>
    <p:ext uri="{2D200454-40CA-4A62-9FC3-DE9A4176ACB9}">
      <p15:notesGuideLst xmlns:p15="http://schemas.microsoft.com/office/powerpoint/2012/main">
        <p15:guide id="1" orient="horz" pos="3115" userDrawn="1">
          <p15:clr>
            <a:srgbClr val="A4A3A4"/>
          </p15:clr>
        </p15:guide>
        <p15:guide id="2" pos="2073" userDrawn="1">
          <p15:clr>
            <a:srgbClr val="A4A3A4"/>
          </p15:clr>
        </p15:guide>
        <p15:guide id="3" orient="horz" pos="2928"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Nuzum" initials="DN" lastIdx="8" clrIdx="0">
    <p:extLst/>
  </p:cmAuthor>
  <p:cmAuthor id="2" name="Thomas Kibasi" initials="TK" lastIdx="2" clrIdx="1">
    <p:extLst/>
  </p:cmAuthor>
  <p:cmAuthor id="3" name="Lauren S. Hughes" initials="" lastIdx="16" clrIdx="2"/>
  <p:cmAuthor id="4" name="DOHUSER" initials="D" lastIdx="16"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2F9"/>
    <a:srgbClr val="DBE6E9"/>
    <a:srgbClr val="EAEAEA"/>
    <a:srgbClr val="0065CC"/>
    <a:srgbClr val="000000"/>
    <a:srgbClr val="808080"/>
    <a:srgbClr val="91AFFF"/>
    <a:srgbClr val="00296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47756" autoAdjust="0"/>
  </p:normalViewPr>
  <p:slideViewPr>
    <p:cSldViewPr snapToGrid="0" snapToObjects="1">
      <p:cViewPr varScale="1">
        <p:scale>
          <a:sx n="54" d="100"/>
          <a:sy n="54" d="100"/>
        </p:scale>
        <p:origin x="2976" y="78"/>
      </p:cViewPr>
      <p:guideLst>
        <p:guide orient="horz" pos="4233"/>
        <p:guide/>
        <p:guide orient="horz" pos="3886"/>
        <p:guide orient="horz" pos="1458"/>
        <p:guide orient="horz" pos="1310"/>
        <p:guide orient="horz" pos="1353"/>
        <p:guide orient="horz" pos="1223"/>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77" d="100"/>
          <a:sy n="77" d="100"/>
        </p:scale>
        <p:origin x="2748" y="60"/>
      </p:cViewPr>
      <p:guideLst>
        <p:guide orient="horz" pos="3115"/>
        <p:guide pos="2073"/>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706438" y="582613"/>
            <a:ext cx="5451475" cy="409098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555357" y="4995326"/>
            <a:ext cx="5844153" cy="122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7" name="Rectangle 7"/>
          <p:cNvSpPr>
            <a:spLocks noGrp="1" noChangeArrowheads="1"/>
          </p:cNvSpPr>
          <p:nvPr>
            <p:ph type="sldNum" sz="quarter" idx="5"/>
          </p:nvPr>
        </p:nvSpPr>
        <p:spPr bwMode="auto">
          <a:xfrm>
            <a:off x="6120217" y="8928803"/>
            <a:ext cx="544055" cy="18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200"/>
            </a:lvl1pPr>
          </a:lstStyle>
          <a:p>
            <a:pPr>
              <a:defRPr/>
            </a:pPr>
            <a:fld id="{3C3A632B-FBDE-46D4-BF6F-6D14421E6342}" type="slidenum">
              <a:rPr lang="en-US"/>
              <a:pPr>
                <a:defRPr/>
              </a:pPr>
              <a:t>‹#›</a:t>
            </a:fld>
            <a:endParaRPr lang="en-US" dirty="0"/>
          </a:p>
        </p:txBody>
      </p:sp>
      <p:sp>
        <p:nvSpPr>
          <p:cNvPr id="5128" name="doc id"/>
          <p:cNvSpPr>
            <a:spLocks noGrp="1" noChangeArrowheads="1"/>
          </p:cNvSpPr>
          <p:nvPr>
            <p:ph type="ftr" sz="quarter" idx="4"/>
          </p:nvPr>
        </p:nvSpPr>
        <p:spPr bwMode="auto">
          <a:xfrm>
            <a:off x="6664207" y="95892"/>
            <a:ext cx="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US" dirty="0"/>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sz="1600">
                <a:solidFill>
                  <a:schemeClr val="tx1"/>
                </a:solidFill>
                <a:latin typeface="Arial" charset="0"/>
              </a:defRPr>
            </a:lvl1pPr>
            <a:lvl2pPr marL="734555" indent="-282521" eaLnBrk="0" hangingPunct="0">
              <a:defRPr sz="1600">
                <a:solidFill>
                  <a:schemeClr val="tx1"/>
                </a:solidFill>
                <a:latin typeface="Arial" charset="0"/>
              </a:defRPr>
            </a:lvl2pPr>
            <a:lvl3pPr marL="1130084" indent="-226017" eaLnBrk="0" hangingPunct="0">
              <a:defRPr sz="1600">
                <a:solidFill>
                  <a:schemeClr val="tx1"/>
                </a:solidFill>
                <a:latin typeface="Arial" charset="0"/>
              </a:defRPr>
            </a:lvl3pPr>
            <a:lvl4pPr marL="1582118" indent="-226017" eaLnBrk="0" hangingPunct="0">
              <a:defRPr sz="1600">
                <a:solidFill>
                  <a:schemeClr val="tx1"/>
                </a:solidFill>
                <a:latin typeface="Arial" charset="0"/>
              </a:defRPr>
            </a:lvl4pPr>
            <a:lvl5pPr marL="2034151" indent="-226017" eaLnBrk="0" hangingPunct="0">
              <a:defRPr sz="1600">
                <a:solidFill>
                  <a:schemeClr val="tx1"/>
                </a:solidFill>
                <a:latin typeface="Arial" charset="0"/>
              </a:defRPr>
            </a:lvl5pPr>
            <a:lvl6pPr marL="2486185" indent="-226017" eaLnBrk="0" fontAlgn="base" hangingPunct="0">
              <a:spcBef>
                <a:spcPct val="0"/>
              </a:spcBef>
              <a:spcAft>
                <a:spcPct val="0"/>
              </a:spcAft>
              <a:defRPr sz="1600">
                <a:solidFill>
                  <a:schemeClr val="tx1"/>
                </a:solidFill>
                <a:latin typeface="Arial" charset="0"/>
              </a:defRPr>
            </a:lvl6pPr>
            <a:lvl7pPr marL="2938219" indent="-226017" eaLnBrk="0" fontAlgn="base" hangingPunct="0">
              <a:spcBef>
                <a:spcPct val="0"/>
              </a:spcBef>
              <a:spcAft>
                <a:spcPct val="0"/>
              </a:spcAft>
              <a:defRPr sz="1600">
                <a:solidFill>
                  <a:schemeClr val="tx1"/>
                </a:solidFill>
                <a:latin typeface="Arial" charset="0"/>
              </a:defRPr>
            </a:lvl7pPr>
            <a:lvl8pPr marL="3390252" indent="-226017" eaLnBrk="0" fontAlgn="base" hangingPunct="0">
              <a:spcBef>
                <a:spcPct val="0"/>
              </a:spcBef>
              <a:spcAft>
                <a:spcPct val="0"/>
              </a:spcAft>
              <a:defRPr sz="1600">
                <a:solidFill>
                  <a:schemeClr val="tx1"/>
                </a:solidFill>
                <a:latin typeface="Arial" charset="0"/>
              </a:defRPr>
            </a:lvl8pPr>
            <a:lvl9pPr marL="3842286" indent="-226017" eaLnBrk="0" fontAlgn="base" hangingPunct="0">
              <a:spcBef>
                <a:spcPct val="0"/>
              </a:spcBef>
              <a:spcAft>
                <a:spcPct val="0"/>
              </a:spcAft>
              <a:defRPr sz="1600">
                <a:solidFill>
                  <a:schemeClr val="tx1"/>
                </a:solidFill>
                <a:latin typeface="Arial" charset="0"/>
              </a:defRPr>
            </a:lvl9pPr>
          </a:lstStyle>
          <a:p>
            <a:pPr eaLnBrk="1" hangingPunct="1"/>
            <a:fld id="{59C82D0B-2745-43F5-A242-79DE1EE6F40C}" type="slidenum">
              <a:rPr lang="en-US" sz="1200"/>
              <a:pPr eaLnBrk="1" hangingPunct="1"/>
              <a:t>1</a:t>
            </a:fld>
            <a:endParaRPr lang="en-US" sz="1200" dirty="0"/>
          </a:p>
        </p:txBody>
      </p:sp>
      <p:sp>
        <p:nvSpPr>
          <p:cNvPr id="9219" name="Rectangle 9"/>
          <p:cNvSpPr>
            <a:spLocks noGrp="1" noRot="1" noChangeAspect="1" noChangeArrowheads="1" noTextEdit="1"/>
          </p:cNvSpPr>
          <p:nvPr>
            <p:ph type="sldImg"/>
          </p:nvPr>
        </p:nvSpPr>
        <p:spPr>
          <a:ln/>
        </p:spPr>
      </p:sp>
      <p:sp>
        <p:nvSpPr>
          <p:cNvPr id="9220" name="Rectangle 10"/>
          <p:cNvSpPr>
            <a:spLocks noGrp="1" noChangeArrowheads="1"/>
          </p:cNvSpPr>
          <p:nvPr>
            <p:ph type="body" idx="1"/>
          </p:nvPr>
        </p:nvSpPr>
        <p:spPr>
          <a:xfrm>
            <a:off x="555357" y="4995326"/>
            <a:ext cx="5844153" cy="245801"/>
          </a:xfrm>
          <a:noFill/>
        </p:spPr>
        <p:txBody>
          <a:bodyPr/>
          <a:lstStyle/>
          <a:p>
            <a:pPr eaLnBrk="1" hangingPunct="1"/>
            <a:r>
              <a:rPr lang="en-US" dirty="0" smtClean="0"/>
              <a:t>Good morning … Lauren Hughes … family physician + deputy secretary for</a:t>
            </a:r>
            <a:r>
              <a:rPr lang="en-US" baseline="0" dirty="0" smtClean="0"/>
              <a:t> health innovation.</a:t>
            </a:r>
          </a:p>
          <a:p>
            <a:pPr eaLnBrk="1" hangingPunct="1"/>
            <a:r>
              <a:rPr lang="en-US" baseline="0" dirty="0" smtClean="0"/>
              <a:t/>
            </a:r>
            <a:br>
              <a:rPr lang="en-US" baseline="0" dirty="0" smtClean="0"/>
            </a:br>
            <a:r>
              <a:rPr lang="en-US" baseline="0" dirty="0" smtClean="0"/>
              <a:t>Oversee </a:t>
            </a:r>
            <a:r>
              <a:rPr lang="en-US" baseline="0" dirty="0" err="1" smtClean="0"/>
              <a:t>Deputate</a:t>
            </a:r>
            <a:r>
              <a:rPr lang="en-US" baseline="0" dirty="0" smtClean="0"/>
              <a:t> for Health Innovation … not a real word! Only exists in Harrisburg. It’s an interesting experience to oversee something that isn’t real!</a:t>
            </a:r>
          </a:p>
          <a:p>
            <a:pPr eaLnBrk="1" hangingPunct="1"/>
            <a:endParaRPr lang="en-US" baseline="0" dirty="0" smtClean="0"/>
          </a:p>
          <a:p>
            <a:pPr eaLnBrk="1" hangingPunct="1"/>
            <a:r>
              <a:rPr lang="en-US" baseline="0" dirty="0" smtClean="0"/>
              <a:t>Responsible for coordinating five streams of work, and one where I have spent the most time is in innovation.</a:t>
            </a:r>
          </a:p>
          <a:p>
            <a:pPr eaLnBrk="1" hangingPunct="1"/>
            <a:endParaRPr lang="en-US" baseline="0" dirty="0" smtClean="0"/>
          </a:p>
          <a:p>
            <a:pPr eaLnBrk="1" hangingPunct="1"/>
            <a:r>
              <a:rPr lang="en-US" baseline="0" dirty="0" smtClean="0"/>
              <a:t>I look forward to sharing the work we have been doing over the past nine months to move forward one of the top priorities for the Governor. </a:t>
            </a:r>
          </a:p>
        </p:txBody>
      </p:sp>
    </p:spTree>
    <p:extLst>
      <p:ext uri="{BB962C8B-B14F-4D97-AF65-F5344CB8AC3E}">
        <p14:creationId xmlns:p14="http://schemas.microsoft.com/office/powerpoint/2010/main" val="2799017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10</a:t>
            </a:fld>
            <a:endParaRPr lang="en-US" dirty="0"/>
          </a:p>
        </p:txBody>
      </p:sp>
    </p:spTree>
    <p:extLst>
      <p:ext uri="{BB962C8B-B14F-4D97-AF65-F5344CB8AC3E}">
        <p14:creationId xmlns:p14="http://schemas.microsoft.com/office/powerpoint/2010/main" val="3551751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11</a:t>
            </a:fld>
            <a:endParaRPr lang="en-US" dirty="0"/>
          </a:p>
        </p:txBody>
      </p:sp>
    </p:spTree>
    <p:extLst>
      <p:ext uri="{BB962C8B-B14F-4D97-AF65-F5344CB8AC3E}">
        <p14:creationId xmlns:p14="http://schemas.microsoft.com/office/powerpoint/2010/main" val="2011920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357" y="4995326"/>
            <a:ext cx="5844153" cy="738664"/>
          </a:xfrm>
        </p:spPr>
        <p:txBody>
          <a:bodyPr/>
          <a:lstStyle/>
          <a:p>
            <a:r>
              <a:rPr lang="en-US" dirty="0" smtClean="0"/>
              <a:t>Lauren to discuss.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12</a:t>
            </a:fld>
            <a:endParaRPr lang="en-US" dirty="0"/>
          </a:p>
        </p:txBody>
      </p:sp>
    </p:spTree>
    <p:extLst>
      <p:ext uri="{BB962C8B-B14F-4D97-AF65-F5344CB8AC3E}">
        <p14:creationId xmlns:p14="http://schemas.microsoft.com/office/powerpoint/2010/main" val="1839547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357" y="4995326"/>
            <a:ext cx="5844153" cy="246221"/>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13</a:t>
            </a:fld>
            <a:endParaRPr lang="en-US" dirty="0"/>
          </a:p>
        </p:txBody>
      </p:sp>
    </p:spTree>
    <p:extLst>
      <p:ext uri="{BB962C8B-B14F-4D97-AF65-F5344CB8AC3E}">
        <p14:creationId xmlns:p14="http://schemas.microsoft.com/office/powerpoint/2010/main" val="2485711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14</a:t>
            </a:fld>
            <a:endParaRPr lang="en-US" dirty="0"/>
          </a:p>
        </p:txBody>
      </p:sp>
    </p:spTree>
    <p:extLst>
      <p:ext uri="{BB962C8B-B14F-4D97-AF65-F5344CB8AC3E}">
        <p14:creationId xmlns:p14="http://schemas.microsoft.com/office/powerpoint/2010/main" val="538112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357" y="4995326"/>
            <a:ext cx="5844153" cy="2708434"/>
          </a:xfrm>
        </p:spPr>
        <p:txBody>
          <a:bodyPr/>
          <a:lstStyle/>
          <a:p>
            <a:r>
              <a:rPr lang="en-US" b="1" dirty="0" smtClean="0"/>
              <a:t>Implementation: </a:t>
            </a:r>
            <a:r>
              <a:rPr lang="en-US" b="0" dirty="0" smtClean="0"/>
              <a:t>“how far, how fast we</a:t>
            </a:r>
            <a:r>
              <a:rPr lang="en-US" b="0" baseline="0" dirty="0" smtClean="0"/>
              <a:t> go …”</a:t>
            </a:r>
            <a:endParaRPr lang="en-US" b="0" dirty="0" smtClean="0"/>
          </a:p>
          <a:p>
            <a:endParaRPr lang="en-US" b="0" dirty="0" smtClean="0"/>
          </a:p>
          <a:p>
            <a:pPr marL="282521" indent="-282521">
              <a:buFontTx/>
              <a:buChar char="-"/>
            </a:pPr>
            <a:r>
              <a:rPr lang="en-US" b="0" dirty="0" smtClean="0"/>
              <a:t>State as a driver versus convener</a:t>
            </a:r>
          </a:p>
          <a:p>
            <a:pPr marL="282521" indent="-282521">
              <a:buFontTx/>
              <a:buChar char="-"/>
            </a:pPr>
            <a:r>
              <a:rPr lang="en-US" b="0" dirty="0" smtClean="0"/>
              <a:t>Collaborate with foundations,</a:t>
            </a:r>
            <a:r>
              <a:rPr lang="en-US" b="0" baseline="0" dirty="0" smtClean="0"/>
              <a:t> associations, other groups already leading on some of these strategies</a:t>
            </a:r>
          </a:p>
          <a:p>
            <a:pPr marL="282521" indent="-282521">
              <a:buFontTx/>
              <a:buChar char="-"/>
            </a:pPr>
            <a:r>
              <a:rPr lang="en-US" b="0" baseline="0" dirty="0" smtClean="0"/>
              <a:t>Who will lead these efforts</a:t>
            </a:r>
          </a:p>
          <a:p>
            <a:pPr marL="282521" indent="-282521">
              <a:buFontTx/>
              <a:buChar char="-"/>
            </a:pPr>
            <a:r>
              <a:rPr lang="en-US" b="0" baseline="0" dirty="0" smtClean="0"/>
              <a:t>Funding: combination of state resources / foundation support / P3</a:t>
            </a:r>
          </a:p>
          <a:p>
            <a:endParaRPr lang="en-US" b="1" baseline="0" dirty="0" smtClean="0"/>
          </a:p>
          <a:p>
            <a:r>
              <a:rPr lang="en-US" b="1" baseline="0" dirty="0" smtClean="0"/>
              <a:t>Long haul, multi-year perspective, ongoing and sustained stakeholder engagement.</a:t>
            </a:r>
          </a:p>
          <a:p>
            <a:endParaRPr lang="en-US" b="1" baseline="0" dirty="0" smtClean="0"/>
          </a:p>
          <a:p>
            <a:r>
              <a:rPr lang="en-US" b="1" baseline="0" dirty="0" smtClean="0"/>
              <a:t>The real work is about to begin.</a:t>
            </a:r>
            <a:endParaRPr lang="en-US" b="0" baseline="0" dirty="0" smtClean="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15</a:t>
            </a:fld>
            <a:endParaRPr lang="en-US" dirty="0"/>
          </a:p>
        </p:txBody>
      </p:sp>
    </p:spTree>
    <p:extLst>
      <p:ext uri="{BB962C8B-B14F-4D97-AF65-F5344CB8AC3E}">
        <p14:creationId xmlns:p14="http://schemas.microsoft.com/office/powerpoint/2010/main" val="707504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16</a:t>
            </a:fld>
            <a:endParaRPr lang="en-US" dirty="0"/>
          </a:p>
        </p:txBody>
      </p:sp>
    </p:spTree>
    <p:extLst>
      <p:ext uri="{BB962C8B-B14F-4D97-AF65-F5344CB8AC3E}">
        <p14:creationId xmlns:p14="http://schemas.microsoft.com/office/powerpoint/2010/main" val="141750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6623883" y="8576122"/>
            <a:ext cx="588828" cy="184351"/>
          </a:xfrm>
          <a:ln/>
        </p:spPr>
        <p:txBody>
          <a:bodyPr/>
          <a:lstStyle/>
          <a:p>
            <a:fld id="{C678C4B0-53F5-435B-AE75-68F65D22FADE}" type="slidenum">
              <a:rPr lang="fr-FR"/>
              <a:pPr/>
              <a:t>17</a:t>
            </a:fld>
            <a:endParaRPr lang="fr-FR" dirty="0"/>
          </a:p>
        </p:txBody>
      </p:sp>
      <p:sp>
        <p:nvSpPr>
          <p:cNvPr id="503810" name="Rectangle 7"/>
          <p:cNvSpPr txBox="1">
            <a:spLocks noGrp="1" noChangeArrowheads="1"/>
          </p:cNvSpPr>
          <p:nvPr/>
        </p:nvSpPr>
        <p:spPr bwMode="auto">
          <a:xfrm>
            <a:off x="6624003" y="8576782"/>
            <a:ext cx="586597" cy="18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81063">
              <a:defRPr sz="2400">
                <a:solidFill>
                  <a:schemeClr val="tx1"/>
                </a:solidFill>
                <a:latin typeface="Arial" pitchFamily="34" charset="0"/>
              </a:defRPr>
            </a:lvl1pPr>
            <a:lvl2pPr marL="715963" indent="-274638" defTabSz="881063">
              <a:defRPr sz="2400">
                <a:solidFill>
                  <a:schemeClr val="tx1"/>
                </a:solidFill>
                <a:latin typeface="Arial" pitchFamily="34" charset="0"/>
              </a:defRPr>
            </a:lvl2pPr>
            <a:lvl3pPr marL="1101725" indent="-220663" defTabSz="881063">
              <a:defRPr sz="2400">
                <a:solidFill>
                  <a:schemeClr val="tx1"/>
                </a:solidFill>
                <a:latin typeface="Arial" pitchFamily="34" charset="0"/>
              </a:defRPr>
            </a:lvl3pPr>
            <a:lvl4pPr marL="1543050" indent="-220663" defTabSz="881063">
              <a:defRPr sz="2400">
                <a:solidFill>
                  <a:schemeClr val="tx1"/>
                </a:solidFill>
                <a:latin typeface="Arial" pitchFamily="34" charset="0"/>
              </a:defRPr>
            </a:lvl4pPr>
            <a:lvl5pPr marL="1982788" indent="-220663" defTabSz="881063">
              <a:defRPr sz="2400">
                <a:solidFill>
                  <a:schemeClr val="tx1"/>
                </a:solidFill>
                <a:latin typeface="Arial" pitchFamily="34" charset="0"/>
              </a:defRPr>
            </a:lvl5pPr>
            <a:lvl6pPr marL="2439988" indent="-220663" defTabSz="881063" fontAlgn="base">
              <a:spcBef>
                <a:spcPct val="0"/>
              </a:spcBef>
              <a:spcAft>
                <a:spcPct val="0"/>
              </a:spcAft>
              <a:defRPr sz="2400">
                <a:solidFill>
                  <a:schemeClr val="tx1"/>
                </a:solidFill>
                <a:latin typeface="Arial" pitchFamily="34" charset="0"/>
              </a:defRPr>
            </a:lvl6pPr>
            <a:lvl7pPr marL="2897188" indent="-220663" defTabSz="881063" fontAlgn="base">
              <a:spcBef>
                <a:spcPct val="0"/>
              </a:spcBef>
              <a:spcAft>
                <a:spcPct val="0"/>
              </a:spcAft>
              <a:defRPr sz="2400">
                <a:solidFill>
                  <a:schemeClr val="tx1"/>
                </a:solidFill>
                <a:latin typeface="Arial" pitchFamily="34" charset="0"/>
              </a:defRPr>
            </a:lvl7pPr>
            <a:lvl8pPr marL="3354388" indent="-220663" defTabSz="881063" fontAlgn="base">
              <a:spcBef>
                <a:spcPct val="0"/>
              </a:spcBef>
              <a:spcAft>
                <a:spcPct val="0"/>
              </a:spcAft>
              <a:defRPr sz="2400">
                <a:solidFill>
                  <a:schemeClr val="tx1"/>
                </a:solidFill>
                <a:latin typeface="Arial" pitchFamily="34" charset="0"/>
              </a:defRPr>
            </a:lvl8pPr>
            <a:lvl9pPr marL="3811588" indent="-220663" defTabSz="881063" fontAlgn="base">
              <a:spcBef>
                <a:spcPct val="0"/>
              </a:spcBef>
              <a:spcAft>
                <a:spcPct val="0"/>
              </a:spcAft>
              <a:defRPr sz="2400">
                <a:solidFill>
                  <a:schemeClr val="tx1"/>
                </a:solidFill>
                <a:latin typeface="Arial" pitchFamily="34" charset="0"/>
              </a:defRPr>
            </a:lvl9pPr>
          </a:lstStyle>
          <a:p>
            <a:pPr algn="r"/>
            <a:fld id="{29E3576B-4381-40A1-AD60-E932096757A2}" type="slidenum">
              <a:rPr lang="en-GB" sz="1200"/>
              <a:pPr algn="r"/>
              <a:t>17</a:t>
            </a:fld>
            <a:endParaRPr lang="en-GB" sz="1200" dirty="0"/>
          </a:p>
        </p:txBody>
      </p:sp>
      <p:sp>
        <p:nvSpPr>
          <p:cNvPr id="503811" name="Rectangle 2"/>
          <p:cNvSpPr>
            <a:spLocks noGrp="1" noRot="1" noChangeAspect="1" noChangeArrowheads="1" noTextEdit="1"/>
          </p:cNvSpPr>
          <p:nvPr>
            <p:ph type="sldImg"/>
          </p:nvPr>
        </p:nvSpPr>
        <p:spPr>
          <a:ln/>
        </p:spPr>
      </p:sp>
      <p:sp>
        <p:nvSpPr>
          <p:cNvPr id="503812" name="Rectangle 3"/>
          <p:cNvSpPr>
            <a:spLocks noGrp="1" noChangeArrowheads="1"/>
          </p:cNvSpPr>
          <p:nvPr>
            <p:ph type="body" idx="1"/>
          </p:nvPr>
        </p:nvSpPr>
        <p:spPr>
          <a:xfrm>
            <a:off x="600046" y="4802527"/>
            <a:ext cx="6326502" cy="1477328"/>
          </a:xfrm>
        </p:spPr>
        <p:txBody>
          <a:bodyPr/>
          <a:lstStyle/>
          <a:p>
            <a:r>
              <a:rPr lang="fr-FR" baseline="0" dirty="0" smtClean="0"/>
              <a:t>How to </a:t>
            </a:r>
            <a:r>
              <a:rPr lang="fr-FR" baseline="0" dirty="0" err="1" smtClean="0"/>
              <a:t>get</a:t>
            </a:r>
            <a:r>
              <a:rPr lang="fr-FR" baseline="0" dirty="0" smtClean="0"/>
              <a:t> </a:t>
            </a:r>
            <a:r>
              <a:rPr lang="fr-FR" baseline="0" dirty="0" err="1" smtClean="0"/>
              <a:t>involved</a:t>
            </a:r>
            <a:r>
              <a:rPr lang="fr-FR" baseline="0" dirty="0" smtClean="0"/>
              <a:t>:</a:t>
            </a:r>
          </a:p>
          <a:p>
            <a:endParaRPr lang="fr-FR" baseline="0" dirty="0" smtClean="0"/>
          </a:p>
          <a:p>
            <a:pPr marL="285750" indent="-285750">
              <a:buFont typeface="Arial" panose="020B0604020202020204" pitchFamily="34" charset="0"/>
              <a:buChar char="•"/>
            </a:pPr>
            <a:r>
              <a:rPr lang="fr-FR" baseline="0" dirty="0" smtClean="0"/>
              <a:t>E-mail me.</a:t>
            </a:r>
          </a:p>
          <a:p>
            <a:pPr marL="285750" indent="-285750">
              <a:buFont typeface="Arial" panose="020B0604020202020204" pitchFamily="34" charset="0"/>
              <a:buChar char="•"/>
            </a:pPr>
            <a:r>
              <a:rPr lang="fr-FR" baseline="0" dirty="0" err="1" smtClean="0"/>
              <a:t>Get</a:t>
            </a:r>
            <a:r>
              <a:rPr lang="fr-FR" baseline="0" dirty="0" smtClean="0"/>
              <a:t> </a:t>
            </a:r>
            <a:r>
              <a:rPr lang="fr-FR" baseline="0" dirty="0" err="1" smtClean="0"/>
              <a:t>engaged</a:t>
            </a:r>
            <a:r>
              <a:rPr lang="fr-FR" baseline="0" dirty="0" smtClean="0"/>
              <a:t> in a </a:t>
            </a:r>
            <a:r>
              <a:rPr lang="fr-FR" baseline="0" dirty="0" err="1" smtClean="0"/>
              <a:t>stakeholder</a:t>
            </a:r>
            <a:r>
              <a:rPr lang="fr-FR" baseline="0" dirty="0" smtClean="0"/>
              <a:t> group.</a:t>
            </a:r>
          </a:p>
          <a:p>
            <a:pPr marL="285750" indent="-285750">
              <a:buFont typeface="Arial" panose="020B0604020202020204" pitchFamily="34" charset="0"/>
              <a:buChar char="•"/>
            </a:pPr>
            <a:r>
              <a:rPr lang="fr-FR" baseline="0" dirty="0" err="1" smtClean="0"/>
              <a:t>Let’s</a:t>
            </a:r>
            <a:r>
              <a:rPr lang="fr-FR" baseline="0" dirty="0" smtClean="0"/>
              <a:t> </a:t>
            </a:r>
            <a:r>
              <a:rPr lang="fr-FR" baseline="0" dirty="0" err="1" smtClean="0"/>
              <a:t>meet</a:t>
            </a:r>
            <a:r>
              <a:rPr lang="fr-FR" baseline="0" dirty="0" smtClean="0"/>
              <a:t> to </a:t>
            </a:r>
            <a:r>
              <a:rPr lang="fr-FR" baseline="0" dirty="0" err="1" smtClean="0"/>
              <a:t>further</a:t>
            </a:r>
            <a:r>
              <a:rPr lang="fr-FR" baseline="0" dirty="0" smtClean="0"/>
              <a:t> </a:t>
            </a:r>
            <a:r>
              <a:rPr lang="fr-FR" baseline="0" dirty="0" err="1" smtClean="0"/>
              <a:t>discuss</a:t>
            </a:r>
            <a:r>
              <a:rPr lang="fr-FR" baseline="0" dirty="0" smtClean="0"/>
              <a:t> the impact of </a:t>
            </a:r>
            <a:r>
              <a:rPr lang="fr-FR" baseline="0" dirty="0" err="1" smtClean="0"/>
              <a:t>reforms</a:t>
            </a:r>
            <a:r>
              <a:rPr lang="fr-FR" baseline="0" dirty="0" smtClean="0"/>
              <a:t> </a:t>
            </a:r>
            <a:r>
              <a:rPr lang="fr-FR" baseline="0" dirty="0" err="1" smtClean="0"/>
              <a:t>upon</a:t>
            </a:r>
            <a:r>
              <a:rPr lang="fr-FR" baseline="0" dirty="0" smtClean="0"/>
              <a:t> free and charitable </a:t>
            </a:r>
            <a:r>
              <a:rPr lang="fr-FR" baseline="0" dirty="0" err="1" smtClean="0"/>
              <a:t>clinics</a:t>
            </a:r>
            <a:r>
              <a:rPr lang="fr-FR" baseline="0" dirty="0" smtClean="0"/>
              <a:t>. </a:t>
            </a:r>
          </a:p>
        </p:txBody>
      </p:sp>
    </p:spTree>
    <p:extLst>
      <p:ext uri="{BB962C8B-B14F-4D97-AF65-F5344CB8AC3E}">
        <p14:creationId xmlns:p14="http://schemas.microsoft.com/office/powerpoint/2010/main" val="144306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xfrm>
            <a:off x="5921096" y="9507935"/>
            <a:ext cx="526354" cy="153626"/>
          </a:xfrm>
          <a:noFill/>
        </p:spPr>
        <p:txBody>
          <a:bodyPr/>
          <a:lstStyle>
            <a:lvl1pPr defTabSz="957432" eaLnBrk="0" hangingPunct="0">
              <a:defRPr sz="1200">
                <a:solidFill>
                  <a:schemeClr val="tx1"/>
                </a:solidFill>
                <a:latin typeface="Arial" charset="0"/>
              </a:defRPr>
            </a:lvl1pPr>
            <a:lvl2pPr marL="734555" indent="-282521" defTabSz="957432" eaLnBrk="0" hangingPunct="0">
              <a:defRPr sz="1200">
                <a:solidFill>
                  <a:schemeClr val="tx1"/>
                </a:solidFill>
                <a:latin typeface="Arial" charset="0"/>
              </a:defRPr>
            </a:lvl2pPr>
            <a:lvl3pPr marL="1130084" indent="-226017" defTabSz="957432" eaLnBrk="0" hangingPunct="0">
              <a:defRPr sz="1200">
                <a:solidFill>
                  <a:schemeClr val="tx1"/>
                </a:solidFill>
                <a:latin typeface="Arial" charset="0"/>
              </a:defRPr>
            </a:lvl3pPr>
            <a:lvl4pPr marL="1582118" indent="-226017" defTabSz="957432" eaLnBrk="0" hangingPunct="0">
              <a:defRPr sz="1200">
                <a:solidFill>
                  <a:schemeClr val="tx1"/>
                </a:solidFill>
                <a:latin typeface="Arial" charset="0"/>
              </a:defRPr>
            </a:lvl4pPr>
            <a:lvl5pPr marL="2034151" indent="-226017" defTabSz="957432" eaLnBrk="0" hangingPunct="0">
              <a:defRPr sz="1200">
                <a:solidFill>
                  <a:schemeClr val="tx1"/>
                </a:solidFill>
                <a:latin typeface="Arial" charset="0"/>
              </a:defRPr>
            </a:lvl5pPr>
            <a:lvl6pPr marL="2486185" indent="-226017" defTabSz="957432" eaLnBrk="0" fontAlgn="base" hangingPunct="0">
              <a:spcBef>
                <a:spcPct val="0"/>
              </a:spcBef>
              <a:spcAft>
                <a:spcPct val="0"/>
              </a:spcAft>
              <a:defRPr sz="1200">
                <a:solidFill>
                  <a:schemeClr val="tx1"/>
                </a:solidFill>
                <a:latin typeface="Arial" charset="0"/>
              </a:defRPr>
            </a:lvl6pPr>
            <a:lvl7pPr marL="2938219" indent="-226017" defTabSz="957432" eaLnBrk="0" fontAlgn="base" hangingPunct="0">
              <a:spcBef>
                <a:spcPct val="0"/>
              </a:spcBef>
              <a:spcAft>
                <a:spcPct val="0"/>
              </a:spcAft>
              <a:defRPr sz="1200">
                <a:solidFill>
                  <a:schemeClr val="tx1"/>
                </a:solidFill>
                <a:latin typeface="Arial" charset="0"/>
              </a:defRPr>
            </a:lvl7pPr>
            <a:lvl8pPr marL="3390252" indent="-226017" defTabSz="957432" eaLnBrk="0" fontAlgn="base" hangingPunct="0">
              <a:spcBef>
                <a:spcPct val="0"/>
              </a:spcBef>
              <a:spcAft>
                <a:spcPct val="0"/>
              </a:spcAft>
              <a:defRPr sz="1200">
                <a:solidFill>
                  <a:schemeClr val="tx1"/>
                </a:solidFill>
                <a:latin typeface="Arial" charset="0"/>
              </a:defRPr>
            </a:lvl8pPr>
            <a:lvl9pPr marL="3842286" indent="-226017" defTabSz="957432" eaLnBrk="0" fontAlgn="base" hangingPunct="0">
              <a:spcBef>
                <a:spcPct val="0"/>
              </a:spcBef>
              <a:spcAft>
                <a:spcPct val="0"/>
              </a:spcAft>
              <a:defRPr sz="1200">
                <a:solidFill>
                  <a:schemeClr val="tx1"/>
                </a:solidFill>
                <a:latin typeface="Arial" charset="0"/>
              </a:defRPr>
            </a:lvl9pPr>
          </a:lstStyle>
          <a:p>
            <a:pPr eaLnBrk="1" hangingPunct="1"/>
            <a:fld id="{AEF87487-D783-4BBE-847A-90836403BBBD}" type="slidenum">
              <a:rPr lang="en-US" sz="1000">
                <a:latin typeface="Times New Roman" pitchFamily="18" charset="0"/>
              </a:rPr>
              <a:pPr eaLnBrk="1" hangingPunct="1"/>
              <a:t>2</a:t>
            </a:fld>
            <a:endParaRPr lang="en-US" sz="1000" dirty="0">
              <a:latin typeface="Times New Roman" pitchFamily="18" charset="0"/>
            </a:endParaRPr>
          </a:p>
        </p:txBody>
      </p:sp>
      <p:sp>
        <p:nvSpPr>
          <p:cNvPr id="129027" name="Rectangle 8"/>
          <p:cNvSpPr>
            <a:spLocks noGrp="1" noRot="1" noChangeAspect="1" noChangeArrowheads="1" noTextEdit="1"/>
          </p:cNvSpPr>
          <p:nvPr>
            <p:ph type="sldImg"/>
          </p:nvPr>
        </p:nvSpPr>
        <p:spPr>
          <a:ln/>
        </p:spPr>
      </p:sp>
      <p:sp>
        <p:nvSpPr>
          <p:cNvPr id="129028" name="Rectangle 9"/>
          <p:cNvSpPr>
            <a:spLocks noGrp="1" noChangeArrowheads="1"/>
          </p:cNvSpPr>
          <p:nvPr>
            <p:ph type="body" idx="1"/>
          </p:nvPr>
        </p:nvSpPr>
        <p:spPr>
          <a:xfrm>
            <a:off x="537288" y="5295932"/>
            <a:ext cx="5654012" cy="2954655"/>
          </a:xfrm>
          <a:noFill/>
        </p:spPr>
        <p:txBody>
          <a:bodyPr/>
          <a:lstStyle/>
          <a:p>
            <a:pPr eaLnBrk="1" hangingPunct="1"/>
            <a:r>
              <a:rPr lang="en-US" dirty="0" smtClean="0"/>
              <a:t>Cost</a:t>
            </a:r>
            <a:r>
              <a:rPr lang="en-US" baseline="0" dirty="0" smtClean="0"/>
              <a:t> conundrum is one reason </a:t>
            </a:r>
            <a:r>
              <a:rPr lang="en-US" b="1" baseline="0" dirty="0" smtClean="0"/>
              <a:t>why states are engaged in innovation </a:t>
            </a:r>
            <a:r>
              <a:rPr lang="en-US" baseline="0" dirty="0" smtClean="0"/>
              <a:t>--- unsustainable. </a:t>
            </a:r>
          </a:p>
          <a:p>
            <a:pPr eaLnBrk="1" hangingPunct="1"/>
            <a:endParaRPr lang="en-US" baseline="0" dirty="0" smtClean="0"/>
          </a:p>
          <a:p>
            <a:pPr eaLnBrk="1" hangingPunct="1"/>
            <a:r>
              <a:rPr lang="en-US" baseline="0" dirty="0" smtClean="0"/>
              <a:t>Concerns with: </a:t>
            </a:r>
          </a:p>
          <a:p>
            <a:pPr eaLnBrk="1" hangingPunct="1"/>
            <a:endParaRPr lang="en-US" baseline="0" dirty="0" smtClean="0"/>
          </a:p>
          <a:p>
            <a:pPr marL="285750" indent="-285750" eaLnBrk="1" hangingPunct="1">
              <a:buFont typeface="Arial" panose="020B0604020202020204" pitchFamily="34" charset="0"/>
              <a:buChar char="•"/>
            </a:pPr>
            <a:r>
              <a:rPr lang="en-US" baseline="0" dirty="0" smtClean="0"/>
              <a:t>Quality</a:t>
            </a:r>
          </a:p>
          <a:p>
            <a:pPr marL="285750" indent="-285750" eaLnBrk="1" hangingPunct="1">
              <a:buFont typeface="Arial" panose="020B0604020202020204" pitchFamily="34" charset="0"/>
              <a:buChar char="•"/>
            </a:pPr>
            <a:r>
              <a:rPr lang="en-US" baseline="0" dirty="0" smtClean="0"/>
              <a:t>Waste / duplication</a:t>
            </a:r>
          </a:p>
          <a:p>
            <a:pPr marL="285750" indent="-285750" eaLnBrk="1" hangingPunct="1">
              <a:buFont typeface="Arial" panose="020B0604020202020204" pitchFamily="34" charset="0"/>
              <a:buChar char="•"/>
            </a:pPr>
            <a:r>
              <a:rPr lang="en-US" baseline="0" dirty="0" smtClean="0"/>
              <a:t>Fragmented care</a:t>
            </a:r>
          </a:p>
          <a:p>
            <a:pPr marL="285750" indent="-285750" eaLnBrk="1" hangingPunct="1">
              <a:buFont typeface="Arial" panose="020B0604020202020204" pitchFamily="34" charset="0"/>
              <a:buChar char="•"/>
            </a:pPr>
            <a:r>
              <a:rPr lang="en-US" baseline="0" dirty="0" smtClean="0"/>
              <a:t>Poor overall health = PA has higher rates of infant mortality, heart disease, cancer, and depression compared to the US average. </a:t>
            </a:r>
          </a:p>
          <a:p>
            <a:pPr marL="285750" indent="-285750" eaLnBrk="1" hangingPunct="1">
              <a:buFont typeface="Arial" panose="020B0604020202020204" pitchFamily="34" charset="0"/>
              <a:buChar char="•"/>
            </a:pPr>
            <a:endParaRPr lang="en-US" baseline="0" dirty="0" smtClean="0"/>
          </a:p>
          <a:p>
            <a:pPr marL="0" marR="0" indent="0" algn="l" defTabSz="895350" rtl="0" eaLnBrk="1" fontAlgn="base" latinLnBrk="0" hangingPunct="1">
              <a:lnSpc>
                <a:spcPct val="100000"/>
              </a:lnSpc>
              <a:spcBef>
                <a:spcPct val="0"/>
              </a:spcBef>
              <a:spcAft>
                <a:spcPct val="0"/>
              </a:spcAft>
              <a:buClr>
                <a:schemeClr val="tx2"/>
              </a:buClr>
              <a:buSzTx/>
              <a:buFont typeface="Arial" panose="020B0604020202020204" pitchFamily="34" charset="0"/>
              <a:buNone/>
              <a:tabLst/>
              <a:defRPr/>
            </a:pPr>
            <a:r>
              <a:rPr lang="en-US" baseline="0" dirty="0" smtClean="0">
                <a:sym typeface="Wingdings" panose="05000000000000000000" pitchFamily="2" charset="2"/>
              </a:rPr>
              <a:t>Cost, quality, waste … these are the reasons to innovate from the health policy or system’s level perspective.</a:t>
            </a:r>
          </a:p>
        </p:txBody>
      </p:sp>
    </p:spTree>
    <p:extLst>
      <p:ext uri="{BB962C8B-B14F-4D97-AF65-F5344CB8AC3E}">
        <p14:creationId xmlns:p14="http://schemas.microsoft.com/office/powerpoint/2010/main" val="3166666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357" y="4995326"/>
            <a:ext cx="5844153" cy="738664"/>
          </a:xfrm>
        </p:spPr>
        <p:txBody>
          <a:bodyPr/>
          <a:lstStyle/>
          <a:p>
            <a:pPr eaLnBrk="1" hangingPunct="1"/>
            <a:r>
              <a:rPr lang="en-US" baseline="0" dirty="0" smtClean="0"/>
              <a:t>But this slide is just as valid of a reason to be engaged in delivery system transformation as the former slide. This policy brief from the National Center for Health Statistics depicts the percentage of families burdened by medical expenses and those having difficulty paying bills. We know these families, and some of those families may have been us … where the burden of medical expenses upon families’ budgets has real consequences: whether or not families can afford other necessities, pursue leisure activities, or save for retirement.</a:t>
            </a:r>
          </a:p>
          <a:p>
            <a:pPr eaLnBrk="1" hangingPunct="1"/>
            <a:endParaRPr lang="en-US" baseline="0" dirty="0" smtClean="0"/>
          </a:p>
          <a:p>
            <a:pPr eaLnBrk="1" hangingPunct="1"/>
            <a:r>
              <a:rPr lang="en-US" baseline="0" dirty="0" smtClean="0"/>
              <a:t>The economics of health care and the impact this has upon families is another very real reason why states need to be engaged in this work.</a:t>
            </a:r>
            <a:endParaRPr lang="en-US" dirty="0" smtClean="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3</a:t>
            </a:fld>
            <a:endParaRPr lang="en-US" dirty="0"/>
          </a:p>
        </p:txBody>
      </p:sp>
    </p:spTree>
    <p:extLst>
      <p:ext uri="{BB962C8B-B14F-4D97-AF65-F5344CB8AC3E}">
        <p14:creationId xmlns:p14="http://schemas.microsoft.com/office/powerpoint/2010/main" val="380999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6119666" y="8928042"/>
            <a:ext cx="542484" cy="184351"/>
          </a:xfrm>
        </p:spPr>
        <p:txBody>
          <a:bodyPr/>
          <a:lstStyle/>
          <a:p>
            <a:pPr>
              <a:defRPr/>
            </a:pPr>
            <a:fld id="{E2F62C59-7F66-40F7-B0B0-977AAEBC0052}" type="slidenum">
              <a:rPr lang="en-US"/>
              <a:pPr>
                <a:defRPr/>
              </a:pPr>
              <a:t>4</a:t>
            </a:fld>
            <a:endParaRPr lang="en-US" dirty="0"/>
          </a:p>
        </p:txBody>
      </p:sp>
      <p:sp>
        <p:nvSpPr>
          <p:cNvPr id="30723" name="Rectangle 7"/>
          <p:cNvSpPr txBox="1">
            <a:spLocks noGrp="1" noChangeArrowheads="1"/>
          </p:cNvSpPr>
          <p:nvPr/>
        </p:nvSpPr>
        <p:spPr bwMode="gray">
          <a:xfrm>
            <a:off x="6119664" y="8928041"/>
            <a:ext cx="544039" cy="18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600" b="1" i="1">
                <a:solidFill>
                  <a:schemeClr val="tx1"/>
                </a:solidFill>
                <a:latin typeface="Arial" charset="0"/>
                <a:ea typeface="MS PGothic" pitchFamily="34" charset="-128"/>
              </a:defRPr>
            </a:lvl1pPr>
            <a:lvl2pPr marL="742950" indent="-285750" eaLnBrk="0" hangingPunct="0">
              <a:defRPr sz="1600" b="1" i="1">
                <a:solidFill>
                  <a:schemeClr val="tx1"/>
                </a:solidFill>
                <a:latin typeface="Arial" charset="0"/>
                <a:ea typeface="MS PGothic" pitchFamily="34" charset="-128"/>
              </a:defRPr>
            </a:lvl2pPr>
            <a:lvl3pPr marL="1143000" indent="-228600" eaLnBrk="0" hangingPunct="0">
              <a:defRPr sz="1600" b="1" i="1">
                <a:solidFill>
                  <a:schemeClr val="tx1"/>
                </a:solidFill>
                <a:latin typeface="Arial" charset="0"/>
                <a:ea typeface="MS PGothic" pitchFamily="34" charset="-128"/>
              </a:defRPr>
            </a:lvl3pPr>
            <a:lvl4pPr marL="1600200" indent="-228600" eaLnBrk="0" hangingPunct="0">
              <a:defRPr sz="1600" b="1" i="1">
                <a:solidFill>
                  <a:schemeClr val="tx1"/>
                </a:solidFill>
                <a:latin typeface="Arial" charset="0"/>
                <a:ea typeface="MS PGothic" pitchFamily="34" charset="-128"/>
              </a:defRPr>
            </a:lvl4pPr>
            <a:lvl5pPr marL="2057400" indent="-228600" eaLnBrk="0" hangingPunct="0">
              <a:defRPr sz="1600" b="1" i="1">
                <a:solidFill>
                  <a:schemeClr val="tx1"/>
                </a:solidFill>
                <a:latin typeface="Arial" charset="0"/>
                <a:ea typeface="MS PGothic" pitchFamily="34" charset="-128"/>
              </a:defRPr>
            </a:lvl5pPr>
            <a:lvl6pPr marL="2514600" indent="-228600" eaLnBrk="0" fontAlgn="base" hangingPunct="0">
              <a:spcBef>
                <a:spcPct val="0"/>
              </a:spcBef>
              <a:spcAft>
                <a:spcPct val="0"/>
              </a:spcAft>
              <a:defRPr sz="1600" b="1" i="1">
                <a:solidFill>
                  <a:schemeClr val="tx1"/>
                </a:solidFill>
                <a:latin typeface="Arial" charset="0"/>
                <a:ea typeface="MS PGothic" pitchFamily="34" charset="-128"/>
              </a:defRPr>
            </a:lvl6pPr>
            <a:lvl7pPr marL="2971800" indent="-228600" eaLnBrk="0" fontAlgn="base" hangingPunct="0">
              <a:spcBef>
                <a:spcPct val="0"/>
              </a:spcBef>
              <a:spcAft>
                <a:spcPct val="0"/>
              </a:spcAft>
              <a:defRPr sz="1600" b="1" i="1">
                <a:solidFill>
                  <a:schemeClr val="tx1"/>
                </a:solidFill>
                <a:latin typeface="Arial" charset="0"/>
                <a:ea typeface="MS PGothic" pitchFamily="34" charset="-128"/>
              </a:defRPr>
            </a:lvl7pPr>
            <a:lvl8pPr marL="3429000" indent="-228600" eaLnBrk="0" fontAlgn="base" hangingPunct="0">
              <a:spcBef>
                <a:spcPct val="0"/>
              </a:spcBef>
              <a:spcAft>
                <a:spcPct val="0"/>
              </a:spcAft>
              <a:defRPr sz="1600" b="1" i="1">
                <a:solidFill>
                  <a:schemeClr val="tx1"/>
                </a:solidFill>
                <a:latin typeface="Arial" charset="0"/>
                <a:ea typeface="MS PGothic" pitchFamily="34" charset="-128"/>
              </a:defRPr>
            </a:lvl8pPr>
            <a:lvl9pPr marL="3886200" indent="-228600" eaLnBrk="0" fontAlgn="base" hangingPunct="0">
              <a:spcBef>
                <a:spcPct val="0"/>
              </a:spcBef>
              <a:spcAft>
                <a:spcPct val="0"/>
              </a:spcAft>
              <a:defRPr sz="1600" b="1" i="1">
                <a:solidFill>
                  <a:schemeClr val="tx1"/>
                </a:solidFill>
                <a:latin typeface="Arial" charset="0"/>
                <a:ea typeface="MS PGothic" pitchFamily="34" charset="-128"/>
              </a:defRPr>
            </a:lvl9pPr>
          </a:lstStyle>
          <a:p>
            <a:pPr algn="r" eaLnBrk="1" hangingPunct="1"/>
            <a:fld id="{A838736F-7F68-4875-95E8-16203C815853}" type="slidenum">
              <a:rPr lang="en-US" sz="1200" b="0"/>
              <a:pPr algn="r" eaLnBrk="1" hangingPunct="1"/>
              <a:t>4</a:t>
            </a:fld>
            <a:endParaRPr lang="en-US" sz="1200" b="0" dirty="0"/>
          </a:p>
        </p:txBody>
      </p:sp>
      <p:sp>
        <p:nvSpPr>
          <p:cNvPr id="30724" name="Rectangle 7"/>
          <p:cNvSpPr txBox="1">
            <a:spLocks noGrp="1" noChangeArrowheads="1"/>
          </p:cNvSpPr>
          <p:nvPr/>
        </p:nvSpPr>
        <p:spPr bwMode="auto">
          <a:xfrm>
            <a:off x="6119664" y="8928041"/>
            <a:ext cx="544039" cy="18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600" b="1" i="1">
                <a:solidFill>
                  <a:schemeClr val="tx1"/>
                </a:solidFill>
                <a:latin typeface="Arial" charset="0"/>
                <a:ea typeface="MS PGothic" pitchFamily="34" charset="-128"/>
              </a:defRPr>
            </a:lvl1pPr>
            <a:lvl2pPr marL="742950" indent="-285750" eaLnBrk="0" hangingPunct="0">
              <a:defRPr sz="1600" b="1" i="1">
                <a:solidFill>
                  <a:schemeClr val="tx1"/>
                </a:solidFill>
                <a:latin typeface="Arial" charset="0"/>
                <a:ea typeface="MS PGothic" pitchFamily="34" charset="-128"/>
              </a:defRPr>
            </a:lvl2pPr>
            <a:lvl3pPr marL="1143000" indent="-228600" eaLnBrk="0" hangingPunct="0">
              <a:defRPr sz="1600" b="1" i="1">
                <a:solidFill>
                  <a:schemeClr val="tx1"/>
                </a:solidFill>
                <a:latin typeface="Arial" charset="0"/>
                <a:ea typeface="MS PGothic" pitchFamily="34" charset="-128"/>
              </a:defRPr>
            </a:lvl3pPr>
            <a:lvl4pPr marL="1600200" indent="-228600" eaLnBrk="0" hangingPunct="0">
              <a:defRPr sz="1600" b="1" i="1">
                <a:solidFill>
                  <a:schemeClr val="tx1"/>
                </a:solidFill>
                <a:latin typeface="Arial" charset="0"/>
                <a:ea typeface="MS PGothic" pitchFamily="34" charset="-128"/>
              </a:defRPr>
            </a:lvl4pPr>
            <a:lvl5pPr marL="2057400" indent="-228600" eaLnBrk="0" hangingPunct="0">
              <a:defRPr sz="1600" b="1" i="1">
                <a:solidFill>
                  <a:schemeClr val="tx1"/>
                </a:solidFill>
                <a:latin typeface="Arial" charset="0"/>
                <a:ea typeface="MS PGothic" pitchFamily="34" charset="-128"/>
              </a:defRPr>
            </a:lvl5pPr>
            <a:lvl6pPr marL="2514600" indent="-228600" eaLnBrk="0" fontAlgn="base" hangingPunct="0">
              <a:spcBef>
                <a:spcPct val="0"/>
              </a:spcBef>
              <a:spcAft>
                <a:spcPct val="0"/>
              </a:spcAft>
              <a:defRPr sz="1600" b="1" i="1">
                <a:solidFill>
                  <a:schemeClr val="tx1"/>
                </a:solidFill>
                <a:latin typeface="Arial" charset="0"/>
                <a:ea typeface="MS PGothic" pitchFamily="34" charset="-128"/>
              </a:defRPr>
            </a:lvl6pPr>
            <a:lvl7pPr marL="2971800" indent="-228600" eaLnBrk="0" fontAlgn="base" hangingPunct="0">
              <a:spcBef>
                <a:spcPct val="0"/>
              </a:spcBef>
              <a:spcAft>
                <a:spcPct val="0"/>
              </a:spcAft>
              <a:defRPr sz="1600" b="1" i="1">
                <a:solidFill>
                  <a:schemeClr val="tx1"/>
                </a:solidFill>
                <a:latin typeface="Arial" charset="0"/>
                <a:ea typeface="MS PGothic" pitchFamily="34" charset="-128"/>
              </a:defRPr>
            </a:lvl7pPr>
            <a:lvl8pPr marL="3429000" indent="-228600" eaLnBrk="0" fontAlgn="base" hangingPunct="0">
              <a:spcBef>
                <a:spcPct val="0"/>
              </a:spcBef>
              <a:spcAft>
                <a:spcPct val="0"/>
              </a:spcAft>
              <a:defRPr sz="1600" b="1" i="1">
                <a:solidFill>
                  <a:schemeClr val="tx1"/>
                </a:solidFill>
                <a:latin typeface="Arial" charset="0"/>
                <a:ea typeface="MS PGothic" pitchFamily="34" charset="-128"/>
              </a:defRPr>
            </a:lvl8pPr>
            <a:lvl9pPr marL="3886200" indent="-228600" eaLnBrk="0" fontAlgn="base" hangingPunct="0">
              <a:spcBef>
                <a:spcPct val="0"/>
              </a:spcBef>
              <a:spcAft>
                <a:spcPct val="0"/>
              </a:spcAft>
              <a:defRPr sz="1600" b="1" i="1">
                <a:solidFill>
                  <a:schemeClr val="tx1"/>
                </a:solidFill>
                <a:latin typeface="Arial" charset="0"/>
                <a:ea typeface="MS PGothic" pitchFamily="34" charset="-128"/>
              </a:defRPr>
            </a:lvl9pPr>
          </a:lstStyle>
          <a:p>
            <a:pPr algn="r" eaLnBrk="1" hangingPunct="1"/>
            <a:fld id="{AEFE582B-A682-4449-8CA5-53C08F451A6F}" type="slidenum">
              <a:rPr lang="en-US" sz="1200" b="0"/>
              <a:pPr algn="r" eaLnBrk="1" hangingPunct="1"/>
              <a:t>4</a:t>
            </a:fld>
            <a:endParaRPr lang="en-US" sz="1200" b="0" dirty="0"/>
          </a:p>
        </p:txBody>
      </p:sp>
      <p:sp>
        <p:nvSpPr>
          <p:cNvPr id="30725" name="Rectangle 7"/>
          <p:cNvSpPr txBox="1">
            <a:spLocks noGrp="1" noChangeArrowheads="1"/>
          </p:cNvSpPr>
          <p:nvPr/>
        </p:nvSpPr>
        <p:spPr bwMode="auto">
          <a:xfrm>
            <a:off x="6119664" y="8928041"/>
            <a:ext cx="544039" cy="18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600" b="1" i="1">
                <a:solidFill>
                  <a:schemeClr val="tx1"/>
                </a:solidFill>
                <a:latin typeface="Arial" charset="0"/>
                <a:ea typeface="MS PGothic" pitchFamily="34" charset="-128"/>
              </a:defRPr>
            </a:lvl1pPr>
            <a:lvl2pPr marL="742950" indent="-285750" eaLnBrk="0" hangingPunct="0">
              <a:defRPr sz="1600" b="1" i="1">
                <a:solidFill>
                  <a:schemeClr val="tx1"/>
                </a:solidFill>
                <a:latin typeface="Arial" charset="0"/>
                <a:ea typeface="MS PGothic" pitchFamily="34" charset="-128"/>
              </a:defRPr>
            </a:lvl2pPr>
            <a:lvl3pPr marL="1143000" indent="-228600" eaLnBrk="0" hangingPunct="0">
              <a:defRPr sz="1600" b="1" i="1">
                <a:solidFill>
                  <a:schemeClr val="tx1"/>
                </a:solidFill>
                <a:latin typeface="Arial" charset="0"/>
                <a:ea typeface="MS PGothic" pitchFamily="34" charset="-128"/>
              </a:defRPr>
            </a:lvl3pPr>
            <a:lvl4pPr marL="1600200" indent="-228600" eaLnBrk="0" hangingPunct="0">
              <a:defRPr sz="1600" b="1" i="1">
                <a:solidFill>
                  <a:schemeClr val="tx1"/>
                </a:solidFill>
                <a:latin typeface="Arial" charset="0"/>
                <a:ea typeface="MS PGothic" pitchFamily="34" charset="-128"/>
              </a:defRPr>
            </a:lvl4pPr>
            <a:lvl5pPr marL="2057400" indent="-228600" eaLnBrk="0" hangingPunct="0">
              <a:defRPr sz="1600" b="1" i="1">
                <a:solidFill>
                  <a:schemeClr val="tx1"/>
                </a:solidFill>
                <a:latin typeface="Arial" charset="0"/>
                <a:ea typeface="MS PGothic" pitchFamily="34" charset="-128"/>
              </a:defRPr>
            </a:lvl5pPr>
            <a:lvl6pPr marL="2514600" indent="-228600" eaLnBrk="0" fontAlgn="base" hangingPunct="0">
              <a:spcBef>
                <a:spcPct val="0"/>
              </a:spcBef>
              <a:spcAft>
                <a:spcPct val="0"/>
              </a:spcAft>
              <a:defRPr sz="1600" b="1" i="1">
                <a:solidFill>
                  <a:schemeClr val="tx1"/>
                </a:solidFill>
                <a:latin typeface="Arial" charset="0"/>
                <a:ea typeface="MS PGothic" pitchFamily="34" charset="-128"/>
              </a:defRPr>
            </a:lvl6pPr>
            <a:lvl7pPr marL="2971800" indent="-228600" eaLnBrk="0" fontAlgn="base" hangingPunct="0">
              <a:spcBef>
                <a:spcPct val="0"/>
              </a:spcBef>
              <a:spcAft>
                <a:spcPct val="0"/>
              </a:spcAft>
              <a:defRPr sz="1600" b="1" i="1">
                <a:solidFill>
                  <a:schemeClr val="tx1"/>
                </a:solidFill>
                <a:latin typeface="Arial" charset="0"/>
                <a:ea typeface="MS PGothic" pitchFamily="34" charset="-128"/>
              </a:defRPr>
            </a:lvl7pPr>
            <a:lvl8pPr marL="3429000" indent="-228600" eaLnBrk="0" fontAlgn="base" hangingPunct="0">
              <a:spcBef>
                <a:spcPct val="0"/>
              </a:spcBef>
              <a:spcAft>
                <a:spcPct val="0"/>
              </a:spcAft>
              <a:defRPr sz="1600" b="1" i="1">
                <a:solidFill>
                  <a:schemeClr val="tx1"/>
                </a:solidFill>
                <a:latin typeface="Arial" charset="0"/>
                <a:ea typeface="MS PGothic" pitchFamily="34" charset="-128"/>
              </a:defRPr>
            </a:lvl8pPr>
            <a:lvl9pPr marL="3886200" indent="-228600" eaLnBrk="0" fontAlgn="base" hangingPunct="0">
              <a:spcBef>
                <a:spcPct val="0"/>
              </a:spcBef>
              <a:spcAft>
                <a:spcPct val="0"/>
              </a:spcAft>
              <a:defRPr sz="1600" b="1" i="1">
                <a:solidFill>
                  <a:schemeClr val="tx1"/>
                </a:solidFill>
                <a:latin typeface="Arial" charset="0"/>
                <a:ea typeface="MS PGothic" pitchFamily="34" charset="-128"/>
              </a:defRPr>
            </a:lvl9pPr>
          </a:lstStyle>
          <a:p>
            <a:pPr algn="r" eaLnBrk="1" hangingPunct="1"/>
            <a:fld id="{BB0B9679-5EE0-4059-8AE7-CA2BF0E44D69}" type="slidenum">
              <a:rPr lang="en-US" sz="1200" b="0"/>
              <a:pPr algn="r" eaLnBrk="1" hangingPunct="1"/>
              <a:t>4</a:t>
            </a:fld>
            <a:endParaRPr lang="en-US" sz="1200" b="0" dirty="0"/>
          </a:p>
        </p:txBody>
      </p:sp>
      <p:sp>
        <p:nvSpPr>
          <p:cNvPr id="30726" name="Rectangle 2"/>
          <p:cNvSpPr>
            <a:spLocks noGrp="1" noRot="1" noChangeAspect="1" noChangeArrowheads="1" noTextEdit="1"/>
          </p:cNvSpPr>
          <p:nvPr>
            <p:ph type="sldImg"/>
          </p:nvPr>
        </p:nvSpPr>
        <p:spPr>
          <a:ln/>
        </p:spPr>
      </p:sp>
      <p:sp>
        <p:nvSpPr>
          <p:cNvPr id="30727" name="Rectangle 3"/>
          <p:cNvSpPr>
            <a:spLocks noGrp="1" noChangeArrowheads="1"/>
          </p:cNvSpPr>
          <p:nvPr>
            <p:ph type="body" idx="1"/>
          </p:nvPr>
        </p:nvSpPr>
        <p:spPr>
          <a:xfrm>
            <a:off x="554922" y="4995419"/>
            <a:ext cx="5844532" cy="4924425"/>
          </a:xfrm>
          <a:noFill/>
        </p:spPr>
        <p:txBody>
          <a:bodyPr/>
          <a:lstStyle/>
          <a:p>
            <a:r>
              <a:rPr lang="en-US" dirty="0" smtClean="0"/>
              <a:t>ACA has ushered</a:t>
            </a:r>
            <a:r>
              <a:rPr lang="en-US" baseline="0" dirty="0" smtClean="0"/>
              <a:t> in significant change in the six years since its passage: formation of Marketplaces, Medicaid expansion, various insurance reforms.</a:t>
            </a:r>
          </a:p>
          <a:p>
            <a:endParaRPr lang="en-US" baseline="0" dirty="0" smtClean="0"/>
          </a:p>
          <a:p>
            <a:r>
              <a:rPr lang="en-US" baseline="0" dirty="0" smtClean="0"/>
              <a:t>As well, the ACA laid the groundwork for the creation of the CMS Innovation Center to test new ways of paying for, delivering, and coordinating health and health care. </a:t>
            </a:r>
          </a:p>
          <a:p>
            <a:endParaRPr lang="en-US" baseline="0" dirty="0" smtClean="0"/>
          </a:p>
          <a:p>
            <a:r>
              <a:rPr lang="en-US" baseline="0" dirty="0" smtClean="0"/>
              <a:t>SIM --- or the State Innovation Models Initiative --- is the largest program of all the models CMMI has developed:</a:t>
            </a:r>
          </a:p>
          <a:p>
            <a:endParaRPr lang="en-US" baseline="0" dirty="0" smtClean="0"/>
          </a:p>
          <a:p>
            <a:pPr marL="282521" indent="-282521">
              <a:buFontTx/>
              <a:buChar char="-"/>
            </a:pPr>
            <a:r>
              <a:rPr lang="en-US" baseline="0" dirty="0" smtClean="0"/>
              <a:t>1B of 10B</a:t>
            </a:r>
          </a:p>
          <a:p>
            <a:pPr marL="282521" indent="-282521">
              <a:buFontTx/>
              <a:buChar char="-"/>
            </a:pPr>
            <a:r>
              <a:rPr lang="en-US" baseline="0" dirty="0" smtClean="0"/>
              <a:t>PA is one of 38 awards</a:t>
            </a:r>
          </a:p>
          <a:p>
            <a:pPr marL="282521" indent="-282521">
              <a:buFontTx/>
              <a:buChar char="-"/>
            </a:pPr>
            <a:r>
              <a:rPr lang="en-US" baseline="0" dirty="0" smtClean="0"/>
              <a:t>Goals and description</a:t>
            </a:r>
          </a:p>
          <a:p>
            <a:pPr marL="282521" indent="-282521">
              <a:buFontTx/>
              <a:buChar char="-"/>
            </a:pPr>
            <a:endParaRPr lang="en-US" baseline="0" dirty="0" smtClean="0"/>
          </a:p>
          <a:p>
            <a:r>
              <a:rPr lang="en-US" baseline="0" dirty="0" smtClean="0"/>
              <a:t>PA received a design award in December 2014 to support the development of a comprehensive health and health care delivery system transformation plan. In my role, I have been overseeing this planning process for the past 9 months. We refer to the innovation work as the “Health Innovation in Pennsylvania” initiative. The DOH serves in a coordinating role for this work on behalf of our sister agencies. </a:t>
            </a:r>
          </a:p>
        </p:txBody>
      </p:sp>
    </p:spTree>
    <p:extLst>
      <p:ext uri="{BB962C8B-B14F-4D97-AF65-F5344CB8AC3E}">
        <p14:creationId xmlns:p14="http://schemas.microsoft.com/office/powerpoint/2010/main" val="312786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357" y="4995326"/>
            <a:ext cx="5844153" cy="738664"/>
          </a:xfrm>
        </p:spPr>
        <p:txBody>
          <a:bodyPr/>
          <a:lstStyle/>
          <a:p>
            <a:r>
              <a:rPr lang="en-US" dirty="0" smtClean="0"/>
              <a:t>Before I describe our planning process to date, I</a:t>
            </a:r>
            <a:r>
              <a:rPr lang="en-US" baseline="0" dirty="0" smtClean="0"/>
              <a:t> would like to highlight five key reasons that states are valuable to have engaged in innovation”</a:t>
            </a:r>
          </a:p>
          <a:p>
            <a:endParaRPr lang="en-US" baseline="0" dirty="0" smtClean="0"/>
          </a:p>
          <a:p>
            <a:pPr marL="285750" indent="-285750">
              <a:buFontTx/>
              <a:buChar char="-"/>
            </a:pPr>
            <a:r>
              <a:rPr lang="en-US" baseline="0" dirty="0" smtClean="0"/>
              <a:t>Payer of health care (Medicaid or Medical Assistance)</a:t>
            </a:r>
          </a:p>
          <a:p>
            <a:pPr marL="285750" indent="-285750">
              <a:buFontTx/>
              <a:buChar char="-"/>
            </a:pPr>
            <a:r>
              <a:rPr lang="en-US" baseline="0" dirty="0" smtClean="0"/>
              <a:t>Purchase of health care (PEBTF)</a:t>
            </a:r>
          </a:p>
          <a:p>
            <a:pPr marL="285750" indent="-285750">
              <a:buFontTx/>
              <a:buChar char="-"/>
            </a:pPr>
            <a:r>
              <a:rPr lang="en-US" baseline="0" dirty="0" smtClean="0"/>
              <a:t>Convener</a:t>
            </a:r>
          </a:p>
          <a:p>
            <a:pPr marL="285750" indent="-285750">
              <a:buFontTx/>
              <a:buChar char="-"/>
            </a:pPr>
            <a:r>
              <a:rPr lang="en-US" baseline="0" dirty="0" smtClean="0"/>
              <a:t>Policy levers</a:t>
            </a:r>
          </a:p>
          <a:p>
            <a:pPr marL="285750" indent="-285750">
              <a:buFontTx/>
              <a:buChar char="-"/>
            </a:pPr>
            <a:r>
              <a:rPr lang="en-US" baseline="0" dirty="0" smtClean="0"/>
              <a:t>Regulatory levers</a:t>
            </a:r>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5</a:t>
            </a:fld>
            <a:endParaRPr lang="en-US" dirty="0"/>
          </a:p>
        </p:txBody>
      </p:sp>
    </p:spTree>
    <p:extLst>
      <p:ext uri="{BB962C8B-B14F-4D97-AF65-F5344CB8AC3E}">
        <p14:creationId xmlns:p14="http://schemas.microsoft.com/office/powerpoint/2010/main" val="97408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357" y="4995326"/>
            <a:ext cx="5844153" cy="1477328"/>
          </a:xfrm>
        </p:spPr>
        <p:txBody>
          <a:bodyPr/>
          <a:lstStyle/>
          <a:p>
            <a:r>
              <a:rPr lang="en-US" b="1" dirty="0" smtClean="0"/>
              <a:t>Who has been involved.</a:t>
            </a:r>
          </a:p>
          <a:p>
            <a:endParaRPr lang="en-US" dirty="0" smtClean="0"/>
          </a:p>
          <a:p>
            <a:r>
              <a:rPr lang="en-US" dirty="0" smtClean="0"/>
              <a:t>Stakeholders on the SC and across</a:t>
            </a:r>
            <a:r>
              <a:rPr lang="en-US" baseline="0" dirty="0" smtClean="0"/>
              <a:t> the 5 work groups include payers, providers, hospitals, population health experts, academic researchers, state officials, employers, consumers, foundations, associations, and community-based organizations. </a:t>
            </a:r>
          </a:p>
          <a:p>
            <a:endParaRPr lang="en-US" baseline="0" dirty="0" smtClean="0"/>
          </a:p>
          <a:p>
            <a:r>
              <a:rPr lang="en-US" baseline="0" dirty="0" smtClean="0"/>
              <a:t>Many thanks to Margaret who has been serving on our population health committee.</a:t>
            </a:r>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6</a:t>
            </a:fld>
            <a:endParaRPr lang="en-US" dirty="0"/>
          </a:p>
        </p:txBody>
      </p:sp>
    </p:spTree>
    <p:extLst>
      <p:ext uri="{BB962C8B-B14F-4D97-AF65-F5344CB8AC3E}">
        <p14:creationId xmlns:p14="http://schemas.microsoft.com/office/powerpoint/2010/main" val="132813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357" y="4995326"/>
            <a:ext cx="5844153" cy="246221"/>
          </a:xfrm>
        </p:spPr>
        <p:txBody>
          <a:bodyPr/>
          <a:lstStyle/>
          <a:p>
            <a:r>
              <a:rPr lang="en-US" b="1" dirty="0" smtClean="0"/>
              <a:t>What</a:t>
            </a:r>
            <a:r>
              <a:rPr lang="en-US" b="1" baseline="0" dirty="0" smtClean="0"/>
              <a:t> has our timeline been.</a:t>
            </a:r>
            <a:endParaRPr lang="en-US" b="1"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7</a:t>
            </a:fld>
            <a:endParaRPr lang="en-US" dirty="0"/>
          </a:p>
        </p:txBody>
      </p:sp>
    </p:spTree>
    <p:extLst>
      <p:ext uri="{BB962C8B-B14F-4D97-AF65-F5344CB8AC3E}">
        <p14:creationId xmlns:p14="http://schemas.microsoft.com/office/powerpoint/2010/main" val="205381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357" y="4995326"/>
            <a:ext cx="5844153" cy="492443"/>
          </a:xfrm>
        </p:spPr>
        <p:txBody>
          <a:bodyPr/>
          <a:lstStyle/>
          <a:p>
            <a:r>
              <a:rPr lang="en-US" b="1" dirty="0" smtClean="0"/>
              <a:t>The three key priorities that</a:t>
            </a:r>
            <a:r>
              <a:rPr lang="en-US" b="1" baseline="0" dirty="0" smtClean="0"/>
              <a:t> have emerged during the planning process.</a:t>
            </a:r>
            <a:endParaRPr lang="en-US" b="1"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8</a:t>
            </a:fld>
            <a:endParaRPr lang="en-US" dirty="0"/>
          </a:p>
        </p:txBody>
      </p:sp>
    </p:spTree>
    <p:extLst>
      <p:ext uri="{BB962C8B-B14F-4D97-AF65-F5344CB8AC3E}">
        <p14:creationId xmlns:p14="http://schemas.microsoft.com/office/powerpoint/2010/main" val="2188154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9</a:t>
            </a:fld>
            <a:endParaRPr lang="en-US" dirty="0"/>
          </a:p>
        </p:txBody>
      </p:sp>
    </p:spTree>
    <p:extLst>
      <p:ext uri="{BB962C8B-B14F-4D97-AF65-F5344CB8AC3E}">
        <p14:creationId xmlns:p14="http://schemas.microsoft.com/office/powerpoint/2010/main" val="880237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5.jp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6.jpe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7.jp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997027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Working Draft Text" hidden="1"/>
          <p:cNvSpPr txBox="1">
            <a:spLocks noChangeArrowheads="1"/>
          </p:cNvSpPr>
          <p:nvPr/>
        </p:nvSpPr>
        <p:spPr bwMode="auto">
          <a:xfrm>
            <a:off x="2640013" y="342900"/>
            <a:ext cx="99386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baseline="0" noProof="0" dirty="0" smtClean="0">
                <a:latin typeface="+mn-lt"/>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baseline="0" noProof="0" dirty="0" smtClean="0">
              <a:latin typeface="+mn-lt"/>
            </a:endParaRPr>
          </a:p>
        </p:txBody>
      </p:sp>
      <p:sp>
        <p:nvSpPr>
          <p:cNvPr id="6" name="Working Draft" hidden="1"/>
          <p:cNvSpPr txBox="1">
            <a:spLocks noChangeArrowheads="1"/>
          </p:cNvSpPr>
          <p:nvPr/>
        </p:nvSpPr>
        <p:spPr bwMode="auto">
          <a:xfrm>
            <a:off x="2640013" y="498475"/>
            <a:ext cx="297517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aseline="0" noProof="0" smtClean="0">
                <a:latin typeface="+mn-lt"/>
              </a:rPr>
              <a:t>Last Modified 1/12/2016 8:15 AM Eastern Standard Time</a:t>
            </a:r>
            <a:endParaRPr lang="en-US" sz="900" baseline="0" noProof="0" dirty="0" smtClean="0">
              <a:latin typeface="+mn-lt"/>
            </a:endParaRPr>
          </a:p>
        </p:txBody>
      </p:sp>
      <p:sp>
        <p:nvSpPr>
          <p:cNvPr id="7" name="Printed" hidden="1"/>
          <p:cNvSpPr txBox="1">
            <a:spLocks noChangeArrowheads="1"/>
          </p:cNvSpPr>
          <p:nvPr/>
        </p:nvSpPr>
        <p:spPr bwMode="auto">
          <a:xfrm>
            <a:off x="2640013" y="655638"/>
            <a:ext cx="2571217"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aseline="0" noProof="0" smtClean="0">
                <a:latin typeface="+mn-lt"/>
              </a:rPr>
              <a:t>Printed 10/16/2015 3:42 AM India Standard Time</a:t>
            </a:r>
            <a:endParaRPr lang="en-US" sz="900" baseline="0" noProof="0" dirty="0" smtClean="0">
              <a:latin typeface="+mn-lt"/>
            </a:endParaRPr>
          </a:p>
        </p:txBody>
      </p:sp>
      <p:grpSp>
        <p:nvGrpSpPr>
          <p:cNvPr id="2" name="Title Elements"/>
          <p:cNvGrpSpPr/>
          <p:nvPr userDrawn="1"/>
        </p:nvGrpSpPr>
        <p:grpSpPr>
          <a:xfrm>
            <a:off x="0" y="0"/>
            <a:ext cx="8958264" cy="6723063"/>
            <a:chOff x="0" y="0"/>
            <a:chExt cx="8958264" cy="6723063"/>
          </a:xfrm>
        </p:grpSpPr>
        <p:sp>
          <p:nvSpPr>
            <p:cNvPr id="9" name="Document type" hidden="1"/>
            <p:cNvSpPr txBox="1">
              <a:spLocks noChangeArrowheads="1"/>
            </p:cNvSpPr>
            <p:nvPr/>
          </p:nvSpPr>
          <p:spPr bwMode="auto">
            <a:xfrm>
              <a:off x="2640013" y="4930775"/>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dirty="0" smtClean="0">
                  <a:latin typeface="+mn-lt"/>
                </a:rPr>
                <a:t>Document type</a:t>
              </a:r>
            </a:p>
          </p:txBody>
        </p:sp>
        <p:sp>
          <p:nvSpPr>
            <p:cNvPr id="10" name="Date" hidden="1"/>
            <p:cNvSpPr txBox="1">
              <a:spLocks noChangeArrowheads="1"/>
            </p:cNvSpPr>
            <p:nvPr/>
          </p:nvSpPr>
          <p:spPr bwMode="auto">
            <a:xfrm>
              <a:off x="2640013" y="5199063"/>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dirty="0" smtClean="0">
                  <a:latin typeface="+mn-lt"/>
                </a:rPr>
                <a:t>Date</a:t>
              </a:r>
            </a:p>
          </p:txBody>
        </p:sp>
        <p:sp>
          <p:nvSpPr>
            <p:cNvPr id="11" name="Disclaimer" hidden="1"/>
            <p:cNvSpPr>
              <a:spLocks noChangeArrowheads="1"/>
            </p:cNvSpPr>
            <p:nvPr/>
          </p:nvSpPr>
          <p:spPr bwMode="auto">
            <a:xfrm>
              <a:off x="2640013" y="5895975"/>
              <a:ext cx="5121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4863" eaLnBrk="0" hangingPunct="0"/>
              <a:r>
                <a:rPr lang="en-US" sz="800" baseline="0" noProof="0" dirty="0">
                  <a:latin typeface="+mn-lt"/>
                </a:rPr>
                <a:t>CONFIDENTIAL AND PROPRIETARY</a:t>
              </a:r>
            </a:p>
            <a:p>
              <a:pPr defTabSz="804863" eaLnBrk="0" hangingPunct="0"/>
              <a:r>
                <a:rPr lang="en-US" sz="800" baseline="0" noProof="0" dirty="0">
                  <a:latin typeface="+mn-lt"/>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2238375"/>
              <a:ext cx="2193925" cy="4484688"/>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noProof="0" dirty="0">
                <a:latin typeface="+mn-lt"/>
              </a:endParaRPr>
            </a:p>
          </p:txBody>
        </p:sp>
        <p:sp>
          <p:nvSpPr>
            <p:cNvPr id="13" name="TitleTopPlaceholder" hidden="1"/>
            <p:cNvSpPr>
              <a:spLocks noChangeArrowheads="1"/>
            </p:cNvSpPr>
            <p:nvPr/>
          </p:nvSpPr>
          <p:spPr bwMode="auto">
            <a:xfrm>
              <a:off x="0" y="0"/>
              <a:ext cx="2193925" cy="2238375"/>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noProof="0" dirty="0">
                <a:latin typeface="+mn-lt"/>
              </a:endParaRPr>
            </a:p>
          </p:txBody>
        </p:sp>
        <p:sp>
          <p:nvSpPr>
            <p:cNvPr id="19" name="Rectangle 18" hidden="1"/>
            <p:cNvSpPr/>
            <p:nvPr/>
          </p:nvSpPr>
          <p:spPr>
            <a:xfrm>
              <a:off x="0" y="0"/>
              <a:ext cx="8958264" cy="6721475"/>
            </a:xfrm>
            <a:prstGeom prst="rect">
              <a:avLst/>
            </a:prstGeom>
            <a:noFill/>
            <a:ln w="3175">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pic>
        <p:nvPicPr>
          <p:cNvPr id="18" name="TitleBottomBarBW" hidden="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3913" y="6443663"/>
            <a:ext cx="1636712"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dirty="0" smtClean="0"/>
              <a:t>Click to edit Master title style</a:t>
            </a:r>
          </a:p>
        </p:txBody>
      </p:sp>
      <p:sp>
        <p:nvSpPr>
          <p:cNvPr id="13315" name="Rectangle 1027"/>
          <p:cNvSpPr>
            <a:spLocks noGrp="1" noChangeArrowheads="1"/>
          </p:cNvSpPr>
          <p:nvPr>
            <p:ph type="subTitle" idx="1"/>
          </p:nvPr>
        </p:nvSpPr>
        <p:spPr>
          <a:xfrm>
            <a:off x="2640013" y="3867150"/>
            <a:ext cx="4935537" cy="215444"/>
          </a:xfrm>
          <a:prstGeom prst="rect">
            <a:avLst/>
          </a:prstGeom>
        </p:spPr>
        <p:txBody>
          <a:bodyPr>
            <a:spAutoFit/>
          </a:bodyPr>
          <a:lstStyle>
            <a:lvl1pPr>
              <a:defRPr sz="1400" baseline="0">
                <a:latin typeface="+mn-lt"/>
                <a:ea typeface="+mn-ea"/>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7803197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cNvSpPr txBox="1">
            <a:spLocks/>
          </p:cNvSpPr>
          <p:nvPr userDrawn="1"/>
        </p:nvSpPr>
        <p:spPr>
          <a:xfrm>
            <a:off x="8545513"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mtClean="0"/>
              <a:pPr lvl="0"/>
              <a:t>‹#›</a:t>
            </a:fld>
            <a:endParaRPr lang="en-US" dirty="0"/>
          </a:p>
        </p:txBody>
      </p:sp>
      <p:sp>
        <p:nvSpPr>
          <p:cNvPr id="4" name="SlideLogoSeparator"/>
          <p:cNvSpPr>
            <a:spLocks noChangeArrowheads="1"/>
          </p:cNvSpPr>
          <p:nvPr userDrawn="1">
            <p:custDataLst>
              <p:tags r:id="rId1"/>
            </p:custDataLst>
          </p:nvPr>
        </p:nvSpPr>
        <p:spPr bwMode="auto">
          <a:xfrm>
            <a:off x="8419112" y="6403975"/>
            <a:ext cx="40076"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895350"/>
            <a:r>
              <a:rPr lang="en-US" sz="1200" baseline="0" noProof="0" dirty="0">
                <a:latin typeface="+mn-lt"/>
                <a:ea typeface="+mn-ea"/>
              </a:rPr>
              <a:t>|</a:t>
            </a:r>
          </a:p>
        </p:txBody>
      </p:sp>
      <p:sp>
        <p:nvSpPr>
          <p:cNvPr id="2" name="2. Slide Title"/>
          <p:cNvSpPr>
            <a:spLocks noGrp="1"/>
          </p:cNvSpPr>
          <p:nvPr>
            <p:ph type="title"/>
          </p:nvPr>
        </p:nvSpPr>
        <p:spPr>
          <a:xfrm>
            <a:off x="119063" y="230188"/>
            <a:ext cx="8618537" cy="292388"/>
          </a:xfrm>
        </p:spPr>
        <p:txBody>
          <a:bodyPr/>
          <a:lstStyle/>
          <a:p>
            <a:r>
              <a:rPr lang="en-US" smtClean="0"/>
              <a:t>Click to edit Master title style</a:t>
            </a:r>
            <a:endParaRPr lang="en-US"/>
          </a:p>
        </p:txBody>
      </p:sp>
    </p:spTree>
    <p:extLst>
      <p:ext uri="{BB962C8B-B14F-4D97-AF65-F5344CB8AC3E}">
        <p14:creationId xmlns:p14="http://schemas.microsoft.com/office/powerpoint/2010/main" val="18063930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7661583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566" name="think-cell Slide" r:id="rId5" imgW="338" imgH="338" progId="TCLayout.ActiveDocument.1">
                  <p:embed/>
                </p:oleObj>
              </mc:Choice>
              <mc:Fallback>
                <p:oleObj name="think-cell Slide" r:id="rId5" imgW="338" imgH="33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6" name="Picture 5"/>
          <p:cNvPicPr>
            <a:picLocks noChangeAspect="1"/>
          </p:cNvPicPr>
          <p:nvPr userDrawn="1"/>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6845" t="15662" r="16879" b="1"/>
          <a:stretch/>
        </p:blipFill>
        <p:spPr>
          <a:xfrm>
            <a:off x="2895510" y="0"/>
            <a:ext cx="6083390" cy="6721475"/>
          </a:xfrm>
          <a:prstGeom prst="rect">
            <a:avLst/>
          </a:prstGeom>
        </p:spPr>
      </p:pic>
      <p:sp>
        <p:nvSpPr>
          <p:cNvPr id="3" name="Slide Number"/>
          <p:cNvSpPr txBox="1">
            <a:spLocks/>
          </p:cNvSpPr>
          <p:nvPr userDrawn="1"/>
        </p:nvSpPr>
        <p:spPr>
          <a:xfrm>
            <a:off x="8545513"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mtClean="0"/>
              <a:pPr lvl="0"/>
              <a:t>‹#›</a:t>
            </a:fld>
            <a:endParaRPr lang="en-US" dirty="0"/>
          </a:p>
        </p:txBody>
      </p:sp>
      <p:sp>
        <p:nvSpPr>
          <p:cNvPr id="4" name="SlideLogoSeparator"/>
          <p:cNvSpPr>
            <a:spLocks noChangeArrowheads="1"/>
          </p:cNvSpPr>
          <p:nvPr userDrawn="1">
            <p:custDataLst>
              <p:tags r:id="rId3"/>
            </p:custDataLst>
          </p:nvPr>
        </p:nvSpPr>
        <p:spPr bwMode="auto">
          <a:xfrm>
            <a:off x="8419112" y="6403975"/>
            <a:ext cx="40076"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895350"/>
            <a:r>
              <a:rPr lang="en-US" sz="1200" baseline="0" noProof="0" dirty="0">
                <a:latin typeface="+mn-lt"/>
                <a:ea typeface="+mn-ea"/>
              </a:rPr>
              <a:t>|</a:t>
            </a:r>
          </a:p>
        </p:txBody>
      </p:sp>
      <p:sp>
        <p:nvSpPr>
          <p:cNvPr id="2" name="2. Slide Title"/>
          <p:cNvSpPr>
            <a:spLocks noGrp="1"/>
          </p:cNvSpPr>
          <p:nvPr>
            <p:ph type="title"/>
          </p:nvPr>
        </p:nvSpPr>
        <p:spPr>
          <a:xfrm>
            <a:off x="119063" y="230188"/>
            <a:ext cx="8618537" cy="292388"/>
          </a:xfrm>
        </p:spPr>
        <p:txBody>
          <a:bodyPr/>
          <a:lstStyle/>
          <a:p>
            <a:r>
              <a:rPr lang="en-US" smtClean="0"/>
              <a:t>Click to edit Master title style</a:t>
            </a:r>
            <a:endParaRPr lang="en-US"/>
          </a:p>
        </p:txBody>
      </p:sp>
    </p:spTree>
    <p:extLst>
      <p:ext uri="{BB962C8B-B14F-4D97-AF65-F5344CB8AC3E}">
        <p14:creationId xmlns:p14="http://schemas.microsoft.com/office/powerpoint/2010/main" val="20783652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1826455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591" name="think-cell Slide" r:id="rId5" imgW="338" imgH="338" progId="TCLayout.ActiveDocument.1">
                  <p:embed/>
                </p:oleObj>
              </mc:Choice>
              <mc:Fallback>
                <p:oleObj name="think-cell Slide" r:id="rId5" imgW="338" imgH="33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Picture 8"/>
          <p:cNvPicPr>
            <a:picLocks noChangeAspect="1"/>
          </p:cNvPicPr>
          <p:nvPr userDrawn="1"/>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t="7459" r="32949" b="13826"/>
          <a:stretch/>
        </p:blipFill>
        <p:spPr>
          <a:xfrm>
            <a:off x="1275753" y="112593"/>
            <a:ext cx="7679561" cy="6607522"/>
          </a:xfrm>
          <a:prstGeom prst="rect">
            <a:avLst/>
          </a:prstGeom>
        </p:spPr>
      </p:pic>
      <p:sp>
        <p:nvSpPr>
          <p:cNvPr id="3" name="Slide Number"/>
          <p:cNvSpPr txBox="1">
            <a:spLocks/>
          </p:cNvSpPr>
          <p:nvPr userDrawn="1"/>
        </p:nvSpPr>
        <p:spPr>
          <a:xfrm>
            <a:off x="8545513"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mtClean="0"/>
              <a:pPr lvl="0"/>
              <a:t>‹#›</a:t>
            </a:fld>
            <a:endParaRPr lang="en-US" dirty="0"/>
          </a:p>
        </p:txBody>
      </p:sp>
      <p:sp>
        <p:nvSpPr>
          <p:cNvPr id="4" name="SlideLogoSeparator"/>
          <p:cNvSpPr>
            <a:spLocks noChangeArrowheads="1"/>
          </p:cNvSpPr>
          <p:nvPr userDrawn="1">
            <p:custDataLst>
              <p:tags r:id="rId3"/>
            </p:custDataLst>
          </p:nvPr>
        </p:nvSpPr>
        <p:spPr bwMode="auto">
          <a:xfrm>
            <a:off x="8419112" y="6403975"/>
            <a:ext cx="40076"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895350"/>
            <a:r>
              <a:rPr lang="en-US" sz="1200" baseline="0" noProof="0" dirty="0">
                <a:latin typeface="+mn-lt"/>
                <a:ea typeface="+mn-ea"/>
              </a:rPr>
              <a:t>|</a:t>
            </a:r>
          </a:p>
        </p:txBody>
      </p:sp>
      <p:sp>
        <p:nvSpPr>
          <p:cNvPr id="2" name="2. Slide Title"/>
          <p:cNvSpPr>
            <a:spLocks noGrp="1"/>
          </p:cNvSpPr>
          <p:nvPr>
            <p:ph type="title"/>
          </p:nvPr>
        </p:nvSpPr>
        <p:spPr>
          <a:xfrm>
            <a:off x="119063" y="230188"/>
            <a:ext cx="8618537" cy="292388"/>
          </a:xfrm>
        </p:spPr>
        <p:txBody>
          <a:bodyPr/>
          <a:lstStyle/>
          <a:p>
            <a:r>
              <a:rPr lang="en-US" smtClean="0"/>
              <a:t>Click to edit Master title style</a:t>
            </a:r>
            <a:endParaRPr lang="en-US"/>
          </a:p>
        </p:txBody>
      </p:sp>
    </p:spTree>
    <p:extLst>
      <p:ext uri="{BB962C8B-B14F-4D97-AF65-F5344CB8AC3E}">
        <p14:creationId xmlns:p14="http://schemas.microsoft.com/office/powerpoint/2010/main" val="11068097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0893491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638" name="think-cell Slide" r:id="rId5" imgW="338" imgH="338" progId="TCLayout.ActiveDocument.1">
                  <p:embed/>
                </p:oleObj>
              </mc:Choice>
              <mc:Fallback>
                <p:oleObj name="think-cell Slide" r:id="rId5" imgW="338" imgH="33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10" name="Group 9"/>
          <p:cNvGrpSpPr/>
          <p:nvPr userDrawn="1"/>
        </p:nvGrpSpPr>
        <p:grpSpPr>
          <a:xfrm>
            <a:off x="2235110" y="0"/>
            <a:ext cx="6726328" cy="6721475"/>
            <a:chOff x="2235110" y="0"/>
            <a:chExt cx="6726328" cy="6721475"/>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5110" y="0"/>
              <a:ext cx="6726328" cy="6721475"/>
            </a:xfrm>
            <a:prstGeom prst="rect">
              <a:avLst/>
            </a:prstGeom>
          </p:spPr>
        </p:pic>
        <p:sp>
          <p:nvSpPr>
            <p:cNvPr id="12" name="Rectangle 11"/>
            <p:cNvSpPr/>
            <p:nvPr/>
          </p:nvSpPr>
          <p:spPr>
            <a:xfrm>
              <a:off x="2235110" y="0"/>
              <a:ext cx="2819490" cy="6721475"/>
            </a:xfrm>
            <a:prstGeom prst="rect">
              <a:avLst/>
            </a:prstGeom>
            <a:gradFill flip="none" rotWithShape="1">
              <a:gsLst>
                <a:gs pos="0">
                  <a:schemeClr val="bg1">
                    <a:alpha val="0"/>
                  </a:schemeClr>
                </a:gs>
                <a:gs pos="100000">
                  <a:schemeClr val="bg1"/>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sp>
        <p:nvSpPr>
          <p:cNvPr id="3" name="Slide Number"/>
          <p:cNvSpPr txBox="1">
            <a:spLocks/>
          </p:cNvSpPr>
          <p:nvPr userDrawn="1"/>
        </p:nvSpPr>
        <p:spPr>
          <a:xfrm>
            <a:off x="8545513"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mtClean="0"/>
              <a:pPr lvl="0"/>
              <a:t>‹#›</a:t>
            </a:fld>
            <a:endParaRPr lang="en-US" dirty="0"/>
          </a:p>
        </p:txBody>
      </p:sp>
      <p:sp>
        <p:nvSpPr>
          <p:cNvPr id="4" name="SlideLogoSeparator"/>
          <p:cNvSpPr>
            <a:spLocks noChangeArrowheads="1"/>
          </p:cNvSpPr>
          <p:nvPr userDrawn="1">
            <p:custDataLst>
              <p:tags r:id="rId3"/>
            </p:custDataLst>
          </p:nvPr>
        </p:nvSpPr>
        <p:spPr bwMode="auto">
          <a:xfrm>
            <a:off x="8419112" y="6403975"/>
            <a:ext cx="40076"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895350"/>
            <a:r>
              <a:rPr lang="en-US" sz="1200" baseline="0" noProof="0" dirty="0">
                <a:latin typeface="+mn-lt"/>
                <a:ea typeface="+mn-ea"/>
              </a:rPr>
              <a:t>|</a:t>
            </a:r>
          </a:p>
        </p:txBody>
      </p:sp>
      <p:sp>
        <p:nvSpPr>
          <p:cNvPr id="2" name="2. Slide Title"/>
          <p:cNvSpPr>
            <a:spLocks noGrp="1"/>
          </p:cNvSpPr>
          <p:nvPr>
            <p:ph type="title"/>
          </p:nvPr>
        </p:nvSpPr>
        <p:spPr>
          <a:xfrm>
            <a:off x="119063" y="230188"/>
            <a:ext cx="8618537" cy="292388"/>
          </a:xfrm>
        </p:spPr>
        <p:txBody>
          <a:bodyPr/>
          <a:lstStyle/>
          <a:p>
            <a:r>
              <a:rPr lang="en-US" smtClean="0"/>
              <a:t>Click to edit Master title style</a:t>
            </a:r>
            <a:endParaRPr lang="en-US"/>
          </a:p>
        </p:txBody>
      </p:sp>
    </p:spTree>
    <p:extLst>
      <p:ext uri="{BB962C8B-B14F-4D97-AF65-F5344CB8AC3E}">
        <p14:creationId xmlns:p14="http://schemas.microsoft.com/office/powerpoint/2010/main" val="11355438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
        <p:nvSpPr>
          <p:cNvPr id="3" name="Slide Number"/>
          <p:cNvSpPr txBox="1">
            <a:spLocks/>
          </p:cNvSpPr>
          <p:nvPr userDrawn="1"/>
        </p:nvSpPr>
        <p:spPr>
          <a:xfrm>
            <a:off x="8545513"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mtClean="0"/>
              <a:pPr lvl="0"/>
              <a:t>‹#›</a:t>
            </a:fld>
            <a:endParaRPr lang="en-US" dirty="0"/>
          </a:p>
        </p:txBody>
      </p:sp>
      <p:sp>
        <p:nvSpPr>
          <p:cNvPr id="8" name="SlideLogoSeparator"/>
          <p:cNvSpPr>
            <a:spLocks noChangeArrowheads="1"/>
          </p:cNvSpPr>
          <p:nvPr userDrawn="1">
            <p:custDataLst>
              <p:tags r:id="rId1"/>
            </p:custDataLst>
          </p:nvPr>
        </p:nvSpPr>
        <p:spPr bwMode="auto">
          <a:xfrm>
            <a:off x="8419112" y="6403975"/>
            <a:ext cx="40076"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895350"/>
            <a:r>
              <a:rPr lang="en-US" sz="1200" baseline="0" noProof="0" dirty="0">
                <a:latin typeface="+mn-lt"/>
                <a:ea typeface="+mn-ea"/>
              </a:rPr>
              <a:t>|</a:t>
            </a:r>
          </a:p>
        </p:txBody>
      </p:sp>
    </p:spTree>
    <p:extLst>
      <p:ext uri="{BB962C8B-B14F-4D97-AF65-F5344CB8AC3E}">
        <p14:creationId xmlns:p14="http://schemas.microsoft.com/office/powerpoint/2010/main" val="33467611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309897674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913"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1033" name="doc id"/>
          <p:cNvSpPr>
            <a:spLocks noChangeArrowheads="1"/>
          </p:cNvSpPr>
          <p:nvPr/>
        </p:nvSpPr>
        <p:spPr bwMode="auto">
          <a:xfrm>
            <a:off x="8081963" y="36513"/>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baseline="0" noProof="0" dirty="0">
              <a:solidFill>
                <a:srgbClr val="000000"/>
              </a:solidFill>
              <a:latin typeface="+mn-lt"/>
              <a:ea typeface="+mn-ea"/>
            </a:endParaRPr>
          </a:p>
        </p:txBody>
      </p:sp>
      <p:sp>
        <p:nvSpPr>
          <p:cNvPr id="1034" name="Working Draft" hidden="1"/>
          <p:cNvSpPr txBox="1">
            <a:spLocks noChangeArrowheads="1"/>
          </p:cNvSpPr>
          <p:nvPr/>
        </p:nvSpPr>
        <p:spPr bwMode="auto">
          <a:xfrm rot="5400000">
            <a:off x="7896124" y="1940591"/>
            <a:ext cx="1990930"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baseline="0" noProof="0" smtClean="0">
                <a:latin typeface="+mn-lt"/>
                <a:ea typeface="+mn-ea"/>
              </a:rPr>
              <a:t>Last Modified 1/12/2016 8:15 AM Eastern Standard Time</a:t>
            </a:r>
            <a:endParaRPr lang="en-US" baseline="0" noProof="0" dirty="0" smtClean="0">
              <a:latin typeface="+mn-lt"/>
              <a:ea typeface="+mn-ea"/>
            </a:endParaRPr>
          </a:p>
        </p:txBody>
      </p:sp>
      <p:sp>
        <p:nvSpPr>
          <p:cNvPr id="1035" name="Printed" hidden="1"/>
          <p:cNvSpPr txBox="1">
            <a:spLocks noChangeArrowheads="1"/>
          </p:cNvSpPr>
          <p:nvPr/>
        </p:nvSpPr>
        <p:spPr bwMode="auto">
          <a:xfrm rot="5400000">
            <a:off x="8030776" y="4114417"/>
            <a:ext cx="172162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baseline="0" noProof="0" smtClean="0">
                <a:latin typeface="+mn-lt"/>
                <a:ea typeface="+mn-ea"/>
              </a:rPr>
              <a:t>Printed 10/16/2015 3:42 AM India Standard Time</a:t>
            </a:r>
            <a:endParaRPr lang="en-US" baseline="0" noProof="0" dirty="0" smtClean="0">
              <a:latin typeface="+mn-lt"/>
              <a:ea typeface="+mn-ea"/>
            </a:endParaRPr>
          </a:p>
        </p:txBody>
      </p:sp>
      <p:sp>
        <p:nvSpPr>
          <p:cNvPr id="19" name="Title Placeholder 2"/>
          <p:cNvSpPr>
            <a:spLocks noGrp="1" noChangeArrowheads="1"/>
          </p:cNvSpPr>
          <p:nvPr>
            <p:ph type="title"/>
          </p:nvPr>
        </p:nvSpPr>
        <p:spPr bwMode="auto">
          <a:xfrm>
            <a:off x="119063" y="230188"/>
            <a:ext cx="861853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1. On-page tracker" hidden="1"/>
          <p:cNvSpPr>
            <a:spLocks noChangeArrowheads="1"/>
          </p:cNvSpPr>
          <p:nvPr/>
        </p:nvSpPr>
        <p:spPr bwMode="auto">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n-ea"/>
              </a:rPr>
              <a:t>TRACKER</a:t>
            </a:r>
          </a:p>
        </p:txBody>
      </p:sp>
      <p:sp>
        <p:nvSpPr>
          <p:cNvPr id="11" name="3. Unit of measure" hidden="1"/>
          <p:cNvSpPr txBox="1">
            <a:spLocks noChangeArrowheads="1"/>
          </p:cNvSpPr>
          <p:nvPr/>
        </p:nvSpPr>
        <p:spPr bwMode="auto">
          <a:xfrm>
            <a:off x="119062" y="531813"/>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noProof="0" dirty="0" smtClean="0">
                <a:solidFill>
                  <a:srgbClr val="808080"/>
                </a:solidFill>
                <a:latin typeface="+mn-lt"/>
              </a:rPr>
              <a:t>Unit of measure</a:t>
            </a:r>
          </a:p>
        </p:txBody>
      </p:sp>
      <p:grpSp>
        <p:nvGrpSpPr>
          <p:cNvPr id="12" name="Slide Elements" hidden="1"/>
          <p:cNvGrpSpPr>
            <a:grpSpLocks/>
          </p:cNvGrpSpPr>
          <p:nvPr/>
        </p:nvGrpSpPr>
        <p:grpSpPr bwMode="auto">
          <a:xfrm>
            <a:off x="119063" y="6080125"/>
            <a:ext cx="8548687" cy="508000"/>
            <a:chOff x="75" y="3830"/>
            <a:chExt cx="5385" cy="320"/>
          </a:xfrm>
        </p:grpSpPr>
        <p:sp>
          <p:nvSpPr>
            <p:cNvPr id="13" name="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baseline="0" noProof="0" dirty="0" smtClean="0">
                  <a:latin typeface="+mn-lt"/>
                </a:rPr>
                <a:t>1 Footnote</a:t>
              </a:r>
            </a:p>
          </p:txBody>
        </p:sp>
        <p:sp>
          <p:nvSpPr>
            <p:cNvPr id="14" name="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baseline="0" noProof="0" dirty="0">
                  <a:solidFill>
                    <a:schemeClr val="tx1"/>
                  </a:solidFill>
                  <a:latin typeface="+mn-lt"/>
                </a:rPr>
                <a:t>SOURCE: Source</a:t>
              </a:r>
            </a:p>
          </p:txBody>
        </p:sp>
      </p:grpSp>
      <p:grpSp>
        <p:nvGrpSpPr>
          <p:cNvPr id="15" name="ACET" hidden="1"/>
          <p:cNvGrpSpPr>
            <a:grpSpLocks/>
          </p:cNvGrpSpPr>
          <p:nvPr/>
        </p:nvGrpSpPr>
        <p:grpSpPr bwMode="auto">
          <a:xfrm>
            <a:off x="1452563" y="1127125"/>
            <a:ext cx="4264025" cy="508000"/>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baseline="0" noProof="0" dirty="0">
                  <a:latin typeface="+mn-lt"/>
                  <a:ea typeface="+mn-ea"/>
                </a:rPr>
                <a:t>Title</a:t>
              </a:r>
            </a:p>
            <a:p>
              <a:r>
                <a:rPr lang="en-US" baseline="0" noProof="0" dirty="0">
                  <a:solidFill>
                    <a:srgbClr val="808080"/>
                  </a:solidFill>
                  <a:latin typeface="+mn-lt"/>
                  <a:ea typeface="+mn-ea"/>
                </a:rPr>
                <a:t>Unit of measure</a:t>
              </a:r>
            </a:p>
          </p:txBody>
        </p:sp>
      </p:grpSp>
      <p:sp>
        <p:nvSpPr>
          <p:cNvPr id="3" name="Text Placeholder 2"/>
          <p:cNvSpPr>
            <a:spLocks noGrp="1"/>
          </p:cNvSpPr>
          <p:nvPr>
            <p:ph type="body" idx="1"/>
          </p:nvPr>
        </p:nvSpPr>
        <p:spPr>
          <a:xfrm>
            <a:off x="1452564" y="1951380"/>
            <a:ext cx="4302125" cy="1231106"/>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75" r:id="rId3"/>
    <p:sldLayoutId id="2147483676" r:id="rId4"/>
    <p:sldLayoutId id="2147483677" r:id="rId5"/>
    <p:sldLayoutId id="2147483673" r:id="rId6"/>
  </p:sldLayoutIdLst>
  <p:timing>
    <p:tnLst>
      <p:par>
        <p:cTn id="1" dur="indefinite" restart="never" nodeType="tmRoot"/>
      </p:par>
    </p:tnLst>
  </p:timing>
  <p:hf hdr="0" ftr="0" dt="0"/>
  <p:txStyles>
    <p:titleStyle>
      <a:lvl1pPr algn="l" defTabSz="895350" rtl="0" eaLnBrk="1" fontAlgn="base" hangingPunct="1">
        <a:spcBef>
          <a:spcPct val="0"/>
        </a:spcBef>
        <a:spcAft>
          <a:spcPct val="0"/>
        </a:spcAft>
        <a:tabLst>
          <a:tab pos="269875" algn="l"/>
        </a:tabLst>
        <a:defRPr sz="1900" b="1"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jpe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oleObject" Target="../embeddings/oleObject14.bin"/><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notesSlide" Target="../notesSlides/notesSlide10.xml"/><Relationship Id="rId2" Type="http://schemas.openxmlformats.org/officeDocument/2006/relationships/tags" Target="../tags/tag65.xml"/><Relationship Id="rId16"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tags" Target="../tags/tag78.xml"/><Relationship Id="rId10" Type="http://schemas.openxmlformats.org/officeDocument/2006/relationships/tags" Target="../tags/tag73.xml"/><Relationship Id="rId19" Type="http://schemas.openxmlformats.org/officeDocument/2006/relationships/image" Target="../media/image15.emf"/><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jpeg"/><Relationship Id="rId2" Type="http://schemas.openxmlformats.org/officeDocument/2006/relationships/tags" Target="../tags/tag79.xml"/><Relationship Id="rId1" Type="http://schemas.openxmlformats.org/officeDocument/2006/relationships/vmlDrawing" Target="../drawings/vmlDrawing14.v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tags" Target="../tags/tag80.xml"/><Relationship Id="rId1" Type="http://schemas.openxmlformats.org/officeDocument/2006/relationships/vmlDrawing" Target="../drawings/vmlDrawing15.vml"/><Relationship Id="rId6" Type="http://schemas.openxmlformats.org/officeDocument/2006/relationships/image" Target="../media/image20.emf"/><Relationship Id="rId5" Type="http://schemas.openxmlformats.org/officeDocument/2006/relationships/oleObject" Target="../embeddings/oleObject16.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tags" Target="../tags/tag81.xml"/><Relationship Id="rId1" Type="http://schemas.openxmlformats.org/officeDocument/2006/relationships/vmlDrawing" Target="../drawings/vmlDrawing16.vml"/><Relationship Id="rId6" Type="http://schemas.openxmlformats.org/officeDocument/2006/relationships/image" Target="../media/image20.emf"/><Relationship Id="rId5" Type="http://schemas.openxmlformats.org/officeDocument/2006/relationships/oleObject" Target="../embeddings/oleObject17.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tags" Target="../tags/tag83.xml"/><Relationship Id="rId7" Type="http://schemas.openxmlformats.org/officeDocument/2006/relationships/image" Target="../media/image10.emf"/><Relationship Id="rId2" Type="http://schemas.openxmlformats.org/officeDocument/2006/relationships/tags" Target="../tags/tag82.xml"/><Relationship Id="rId1" Type="http://schemas.openxmlformats.org/officeDocument/2006/relationships/vmlDrawing" Target="../drawings/vmlDrawing17.vml"/><Relationship Id="rId6" Type="http://schemas.openxmlformats.org/officeDocument/2006/relationships/oleObject" Target="../embeddings/oleObject18.bin"/><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tags" Target="../tags/tag84.xml"/><Relationship Id="rId1" Type="http://schemas.openxmlformats.org/officeDocument/2006/relationships/vmlDrawing" Target="../drawings/vmlDrawing18.vml"/><Relationship Id="rId6" Type="http://schemas.openxmlformats.org/officeDocument/2006/relationships/image" Target="../media/image24.emf"/><Relationship Id="rId5" Type="http://schemas.openxmlformats.org/officeDocument/2006/relationships/oleObject" Target="../embeddings/oleObject19.bin"/><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tags" Target="../tags/tag37.xml"/><Relationship Id="rId39" Type="http://schemas.openxmlformats.org/officeDocument/2006/relationships/oleObject" Target="../embeddings/oleObject7.bin"/><Relationship Id="rId3" Type="http://schemas.openxmlformats.org/officeDocument/2006/relationships/tags" Target="../tags/tag14.xml"/><Relationship Id="rId21" Type="http://schemas.openxmlformats.org/officeDocument/2006/relationships/tags" Target="../tags/tag32.xml"/><Relationship Id="rId34" Type="http://schemas.openxmlformats.org/officeDocument/2006/relationships/tags" Target="../tags/tag45.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tags" Target="../tags/tag36.xml"/><Relationship Id="rId33" Type="http://schemas.openxmlformats.org/officeDocument/2006/relationships/tags" Target="../tags/tag44.xml"/><Relationship Id="rId38" Type="http://schemas.openxmlformats.org/officeDocument/2006/relationships/notesSlide" Target="../notesSlides/notesSlide2.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tags" Target="../tags/tag40.xml"/><Relationship Id="rId41" Type="http://schemas.openxmlformats.org/officeDocument/2006/relationships/image" Target="../media/image9.emf"/><Relationship Id="rId1" Type="http://schemas.openxmlformats.org/officeDocument/2006/relationships/vmlDrawing" Target="../drawings/vmlDrawing7.v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tags" Target="../tags/tag35.xml"/><Relationship Id="rId32" Type="http://schemas.openxmlformats.org/officeDocument/2006/relationships/tags" Target="../tags/tag43.xml"/><Relationship Id="rId37" Type="http://schemas.openxmlformats.org/officeDocument/2006/relationships/slideLayout" Target="../slideLayouts/slideLayout2.xml"/><Relationship Id="rId40" Type="http://schemas.openxmlformats.org/officeDocument/2006/relationships/oleObject" Target="../embeddings/oleObject8.bin"/><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tags" Target="../tags/tag34.xml"/><Relationship Id="rId28" Type="http://schemas.openxmlformats.org/officeDocument/2006/relationships/tags" Target="../tags/tag39.xml"/><Relationship Id="rId36" Type="http://schemas.openxmlformats.org/officeDocument/2006/relationships/tags" Target="../tags/tag47.xml"/><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tags" Target="../tags/tag4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tags" Target="../tags/tag38.xml"/><Relationship Id="rId30" Type="http://schemas.openxmlformats.org/officeDocument/2006/relationships/tags" Target="../tags/tag41.xml"/><Relationship Id="rId35" Type="http://schemas.openxmlformats.org/officeDocument/2006/relationships/tags" Target="../tags/tag46.xml"/></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tags" Target="../tags/tag49.xml"/><Relationship Id="rId7" Type="http://schemas.openxmlformats.org/officeDocument/2006/relationships/image" Target="../media/image10.emf"/><Relationship Id="rId2" Type="http://schemas.openxmlformats.org/officeDocument/2006/relationships/tags" Target="../tags/tag48.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image" Target="../media/image12.emf"/><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oleObject" Target="../embeddings/oleObject10.bin"/><Relationship Id="rId2" Type="http://schemas.openxmlformats.org/officeDocument/2006/relationships/tags" Target="../tags/tag50.xml"/><Relationship Id="rId1" Type="http://schemas.openxmlformats.org/officeDocument/2006/relationships/vmlDrawing" Target="../drawings/vmlDrawing9.vml"/><Relationship Id="rId6" Type="http://schemas.openxmlformats.org/officeDocument/2006/relationships/tags" Target="../tags/tag54.xml"/><Relationship Id="rId11" Type="http://schemas.openxmlformats.org/officeDocument/2006/relationships/notesSlide" Target="../notesSlides/notesSlide4.xml"/><Relationship Id="rId5" Type="http://schemas.openxmlformats.org/officeDocument/2006/relationships/tags" Target="../tags/tag53.xml"/><Relationship Id="rId10" Type="http://schemas.openxmlformats.org/officeDocument/2006/relationships/slideLayout" Target="../slideLayouts/slideLayout6.xml"/><Relationship Id="rId4" Type="http://schemas.openxmlformats.org/officeDocument/2006/relationships/tags" Target="../tags/tag52.xml"/><Relationship Id="rId9" Type="http://schemas.openxmlformats.org/officeDocument/2006/relationships/tags" Target="../tags/tag5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59.xml"/><Relationship Id="rId7" Type="http://schemas.openxmlformats.org/officeDocument/2006/relationships/image" Target="../media/image10.emf"/><Relationship Id="rId2" Type="http://schemas.openxmlformats.org/officeDocument/2006/relationships/tags" Target="../tags/tag58.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vmlDrawing" Target="../drawings/vmlDrawing11.vml"/><Relationship Id="rId6" Type="http://schemas.openxmlformats.org/officeDocument/2006/relationships/image" Target="../media/image10.emf"/><Relationship Id="rId5" Type="http://schemas.openxmlformats.org/officeDocument/2006/relationships/oleObject" Target="../embeddings/oleObject12.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vmlDrawing" Target="../drawings/vmlDrawing12.vml"/><Relationship Id="rId6" Type="http://schemas.openxmlformats.org/officeDocument/2006/relationships/image" Target="../media/image14.emf"/><Relationship Id="rId5" Type="http://schemas.openxmlformats.org/officeDocument/2006/relationships/oleObject" Target="../embeddings/oleObject13.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500" name="think-cell Slide" r:id="rId5" imgW="338" imgH="338" progId="TCLayout.ActiveDocument.1">
                  <p:embed/>
                </p:oleObj>
              </mc:Choice>
              <mc:Fallback>
                <p:oleObj name="think-cell Slide" r:id="rId5" imgW="338" imgH="33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
            <a:ext cx="8961438" cy="6721474"/>
          </a:xfrm>
          <a:prstGeom prst="rect">
            <a:avLst/>
          </a:prstGeom>
        </p:spPr>
      </p:pic>
      <p:sp>
        <p:nvSpPr>
          <p:cNvPr id="3" name="Rectangle 2"/>
          <p:cNvSpPr/>
          <p:nvPr/>
        </p:nvSpPr>
        <p:spPr>
          <a:xfrm>
            <a:off x="0" y="431366"/>
            <a:ext cx="8958264" cy="1858935"/>
          </a:xfrm>
          <a:prstGeom prst="rect">
            <a:avLst/>
          </a:prstGeom>
          <a:solidFill>
            <a:schemeClr val="accent4">
              <a:alpha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3074" name="Rectangle 54"/>
          <p:cNvSpPr>
            <a:spLocks noGrp="1" noChangeArrowheads="1"/>
          </p:cNvSpPr>
          <p:nvPr>
            <p:ph type="ctrTitle"/>
          </p:nvPr>
        </p:nvSpPr>
        <p:spPr>
          <a:xfrm>
            <a:off x="866072" y="683725"/>
            <a:ext cx="7226120" cy="1354217"/>
          </a:xfrm>
        </p:spPr>
        <p:txBody>
          <a:bodyPr/>
          <a:lstStyle/>
          <a:p>
            <a:pPr algn="ctr" eaLnBrk="1" hangingPunct="1"/>
            <a:r>
              <a:rPr lang="en-US" sz="4400" dirty="0" smtClean="0">
                <a:solidFill>
                  <a:schemeClr val="bg1"/>
                </a:solidFill>
              </a:rPr>
              <a:t>Accelerating Health Innovation in Pennsylvania</a:t>
            </a:r>
          </a:p>
        </p:txBody>
      </p:sp>
      <p:sp>
        <p:nvSpPr>
          <p:cNvPr id="3079" name="Date"/>
          <p:cNvSpPr txBox="1">
            <a:spLocks noChangeArrowheads="1"/>
          </p:cNvSpPr>
          <p:nvPr/>
        </p:nvSpPr>
        <p:spPr bwMode="auto">
          <a:xfrm>
            <a:off x="1737096" y="4014897"/>
            <a:ext cx="493553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endParaRPr lang="en-US" sz="1400" b="1" i="1" dirty="0">
              <a:solidFill>
                <a:schemeClr val="accent4"/>
              </a:solidFill>
              <a:latin typeface="+mn-lt"/>
            </a:endParaRPr>
          </a:p>
          <a:p>
            <a:pPr algn="ctr" eaLnBrk="1" hangingPunct="1"/>
            <a:endParaRPr lang="en-US" sz="1400" b="1" i="1" dirty="0" smtClean="0">
              <a:solidFill>
                <a:schemeClr val="accent4"/>
              </a:solidFill>
              <a:latin typeface="+mn-lt"/>
            </a:endParaRPr>
          </a:p>
          <a:p>
            <a:pPr algn="ctr" eaLnBrk="1" hangingPunct="1"/>
            <a:r>
              <a:rPr lang="en-US" sz="1400" b="1" i="1" dirty="0" smtClean="0">
                <a:solidFill>
                  <a:schemeClr val="accent4"/>
                </a:solidFill>
                <a:latin typeface="+mn-lt"/>
              </a:rPr>
              <a:t>Lauren S. Hughes, MD, MPH, MSc, FAAFP</a:t>
            </a:r>
          </a:p>
          <a:p>
            <a:pPr algn="ctr" eaLnBrk="1" hangingPunct="1"/>
            <a:endParaRPr lang="en-US" sz="1400" b="1" i="1" dirty="0" smtClean="0">
              <a:solidFill>
                <a:schemeClr val="accent4"/>
              </a:solidFill>
              <a:latin typeface="+mn-lt"/>
            </a:endParaRPr>
          </a:p>
          <a:p>
            <a:pPr algn="ctr" eaLnBrk="1" hangingPunct="1"/>
            <a:r>
              <a:rPr lang="en-US" sz="1400" b="1" i="1" dirty="0" smtClean="0">
                <a:solidFill>
                  <a:schemeClr val="accent4"/>
                </a:solidFill>
                <a:latin typeface="+mn-lt"/>
              </a:rPr>
              <a:t>Deputy Secretary for Health Innovation</a:t>
            </a:r>
          </a:p>
          <a:p>
            <a:pPr algn="ctr" eaLnBrk="1" hangingPunct="1"/>
            <a:r>
              <a:rPr lang="en-US" sz="1400" b="1" i="1" dirty="0" smtClean="0">
                <a:solidFill>
                  <a:schemeClr val="accent4"/>
                </a:solidFill>
                <a:latin typeface="+mn-lt"/>
              </a:rPr>
              <a:t>Pennsylvania Department of Health</a:t>
            </a:r>
            <a:endParaRPr lang="en-US" sz="1400" b="1" dirty="0" smtClean="0">
              <a:solidFill>
                <a:schemeClr val="accent4"/>
              </a:solidFill>
              <a:latin typeface="+mn-lt"/>
            </a:endParaRPr>
          </a:p>
        </p:txBody>
      </p:sp>
      <p:sp>
        <p:nvSpPr>
          <p:cNvPr id="2" name="Rectangle 1"/>
          <p:cNvSpPr/>
          <p:nvPr/>
        </p:nvSpPr>
        <p:spPr>
          <a:xfrm>
            <a:off x="0" y="0"/>
            <a:ext cx="8958264" cy="6721475"/>
          </a:xfrm>
          <a:prstGeom prst="rect">
            <a:avLst/>
          </a:prstGeom>
          <a:noFill/>
          <a:ln w="3175">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Rectangle 6"/>
          <p:cNvSpPr/>
          <p:nvPr/>
        </p:nvSpPr>
        <p:spPr>
          <a:xfrm>
            <a:off x="1611825" y="3001385"/>
            <a:ext cx="5137008" cy="8621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rPr>
              <a:t>Governor Tom Wolf’s</a:t>
            </a:r>
          </a:p>
          <a:p>
            <a:pPr algn="ctr"/>
            <a:r>
              <a:rPr lang="en-US" sz="1800" b="1" dirty="0">
                <a:solidFill>
                  <a:schemeClr val="tx2"/>
                </a:solidFill>
              </a:rPr>
              <a:t>Health Innovation in </a:t>
            </a:r>
            <a:r>
              <a:rPr lang="en-US" sz="1800" b="1" dirty="0" smtClean="0">
                <a:solidFill>
                  <a:schemeClr val="tx2"/>
                </a:solidFill>
              </a:rPr>
              <a:t>Pennsylvania Initiative</a:t>
            </a:r>
          </a:p>
        </p:txBody>
      </p:sp>
    </p:spTree>
    <p:extLst>
      <p:ext uri="{BB962C8B-B14F-4D97-AF65-F5344CB8AC3E}">
        <p14:creationId xmlns:p14="http://schemas.microsoft.com/office/powerpoint/2010/main" val="194142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1015"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43" name="Rectangle 42"/>
          <p:cNvSpPr>
            <a:spLocks/>
          </p:cNvSpPr>
          <p:nvPr/>
        </p:nvSpPr>
        <p:spPr bwMode="gray">
          <a:xfrm>
            <a:off x="684406" y="1650257"/>
            <a:ext cx="8277031" cy="4133677"/>
          </a:xfrm>
          <a:prstGeom prst="rect">
            <a:avLst/>
          </a:prstGeom>
          <a:solidFill>
            <a:schemeClr val="bg1">
              <a:lumMod val="95000"/>
            </a:schemeClr>
          </a:solidFill>
          <a:ln w="19050">
            <a:noFill/>
            <a:headEnd/>
            <a:tailEnd/>
          </a:ln>
          <a:effectLst/>
        </p:spPr>
        <p:style>
          <a:lnRef idx="1">
            <a:schemeClr val="accent1"/>
          </a:lnRef>
          <a:fillRef idx="3">
            <a:schemeClr val="accent1"/>
          </a:fillRef>
          <a:effectRef idx="2">
            <a:schemeClr val="accent1"/>
          </a:effectRef>
          <a:fontRef idx="minor">
            <a:schemeClr val="lt1"/>
          </a:fontRef>
        </p:style>
        <p:txBody>
          <a:bodyPr vert="horz" wrap="square" lIns="137160" tIns="91440" rIns="44806" bIns="44806" numCol="1" anchor="t" anchorCtr="0" compatLnSpc="1">
            <a:prstTxWarp prst="textNoShape">
              <a:avLst/>
            </a:prstTxWarp>
            <a:noAutofit/>
          </a:bodyPr>
          <a:lstStyle/>
          <a:p>
            <a:pPr defTabSz="913526">
              <a:spcBef>
                <a:spcPct val="30000"/>
              </a:spcBef>
            </a:pPr>
            <a:endParaRPr lang="en-US" sz="1500" b="1" dirty="0" err="1">
              <a:solidFill>
                <a:schemeClr val="bg1"/>
              </a:solidFill>
            </a:endParaRPr>
          </a:p>
        </p:txBody>
      </p:sp>
      <p:sp>
        <p:nvSpPr>
          <p:cNvPr id="2" name="Title 1"/>
          <p:cNvSpPr>
            <a:spLocks noGrp="1"/>
          </p:cNvSpPr>
          <p:nvPr>
            <p:ph type="title"/>
          </p:nvPr>
        </p:nvSpPr>
        <p:spPr bwMode="gray">
          <a:xfrm>
            <a:off x="-7937" y="230188"/>
            <a:ext cx="8618537" cy="584775"/>
          </a:xfrm>
          <a:noFill/>
          <a:ln>
            <a:noFill/>
          </a:ln>
          <a:effectLst/>
          <a:extLst/>
        </p:spPr>
        <p:txBody>
          <a:bodyPr vert="horz" wrap="square" lIns="0" tIns="0" rIns="0" bIns="0" numCol="1" anchor="t" anchorCtr="0" compatLnSpc="1">
            <a:prstTxWarp prst="textNoShape">
              <a:avLst/>
            </a:prstTxWarp>
            <a:spAutoFit/>
          </a:bodyPr>
          <a:lstStyle/>
          <a:p>
            <a:pPr marL="368300"/>
            <a:r>
              <a:rPr lang="en-US" dirty="0" smtClean="0"/>
              <a:t>Priority </a:t>
            </a:r>
            <a:r>
              <a:rPr lang="en-US" dirty="0"/>
              <a:t>#2 – </a:t>
            </a:r>
            <a:r>
              <a:rPr lang="en-US" dirty="0" smtClean="0"/>
              <a:t>Health </a:t>
            </a:r>
            <a:r>
              <a:rPr lang="en-US" dirty="0"/>
              <a:t>care </a:t>
            </a:r>
            <a:r>
              <a:rPr lang="en-US" dirty="0" smtClean="0"/>
              <a:t>innovation will promote transition from volume- </a:t>
            </a:r>
            <a:r>
              <a:rPr lang="en-US" dirty="0"/>
              <a:t>to </a:t>
            </a:r>
            <a:r>
              <a:rPr lang="en-US" dirty="0" smtClean="0"/>
              <a:t>value-based </a:t>
            </a:r>
            <a:r>
              <a:rPr lang="en-US" dirty="0"/>
              <a:t>payment </a:t>
            </a:r>
            <a:r>
              <a:rPr lang="en-US" dirty="0" smtClean="0"/>
              <a:t>transformation</a:t>
            </a:r>
            <a:endParaRPr lang="en-US" dirty="0"/>
          </a:p>
        </p:txBody>
      </p:sp>
      <p:sp>
        <p:nvSpPr>
          <p:cNvPr id="37" name="Freeform 36"/>
          <p:cNvSpPr/>
          <p:nvPr/>
        </p:nvSpPr>
        <p:spPr bwMode="gray">
          <a:xfrm>
            <a:off x="276968" y="2462593"/>
            <a:ext cx="407438" cy="120656"/>
          </a:xfrm>
          <a:custGeom>
            <a:avLst/>
            <a:gdLst>
              <a:gd name="connsiteX0" fmla="*/ 0 w 427164"/>
              <a:gd name="connsiteY0" fmla="*/ 6675 h 213583"/>
              <a:gd name="connsiteX1" fmla="*/ 427164 w 427164"/>
              <a:gd name="connsiteY1" fmla="*/ 213583 h 213583"/>
              <a:gd name="connsiteX2" fmla="*/ 427164 w 427164"/>
              <a:gd name="connsiteY2" fmla="*/ 0 h 213583"/>
              <a:gd name="connsiteX3" fmla="*/ 0 w 427164"/>
              <a:gd name="connsiteY3" fmla="*/ 6675 h 213583"/>
              <a:gd name="connsiteX0" fmla="*/ 0 w 427164"/>
              <a:gd name="connsiteY0" fmla="*/ 3966 h 213583"/>
              <a:gd name="connsiteX1" fmla="*/ 427164 w 427164"/>
              <a:gd name="connsiteY1" fmla="*/ 213583 h 213583"/>
              <a:gd name="connsiteX2" fmla="*/ 427164 w 427164"/>
              <a:gd name="connsiteY2" fmla="*/ 0 h 213583"/>
              <a:gd name="connsiteX3" fmla="*/ 0 w 427164"/>
              <a:gd name="connsiteY3" fmla="*/ 3966 h 213583"/>
              <a:gd name="connsiteX0" fmla="*/ 0 w 427164"/>
              <a:gd name="connsiteY0" fmla="*/ 0 h 217745"/>
              <a:gd name="connsiteX1" fmla="*/ 427164 w 427164"/>
              <a:gd name="connsiteY1" fmla="*/ 217745 h 217745"/>
              <a:gd name="connsiteX2" fmla="*/ 427164 w 427164"/>
              <a:gd name="connsiteY2" fmla="*/ 4162 h 217745"/>
              <a:gd name="connsiteX3" fmla="*/ 0 w 427164"/>
              <a:gd name="connsiteY3" fmla="*/ 0 h 217745"/>
              <a:gd name="connsiteX0" fmla="*/ 0 w 420605"/>
              <a:gd name="connsiteY0" fmla="*/ 0 h 252970"/>
              <a:gd name="connsiteX1" fmla="*/ 420605 w 420605"/>
              <a:gd name="connsiteY1" fmla="*/ 252970 h 252970"/>
              <a:gd name="connsiteX2" fmla="*/ 420605 w 420605"/>
              <a:gd name="connsiteY2" fmla="*/ 39387 h 252970"/>
              <a:gd name="connsiteX3" fmla="*/ 0 w 420605"/>
              <a:gd name="connsiteY3" fmla="*/ 0 h 252970"/>
              <a:gd name="connsiteX0" fmla="*/ 0 w 422791"/>
              <a:gd name="connsiteY0" fmla="*/ 0 h 215036"/>
              <a:gd name="connsiteX1" fmla="*/ 422791 w 422791"/>
              <a:gd name="connsiteY1" fmla="*/ 215036 h 215036"/>
              <a:gd name="connsiteX2" fmla="*/ 422791 w 422791"/>
              <a:gd name="connsiteY2" fmla="*/ 1453 h 215036"/>
              <a:gd name="connsiteX3" fmla="*/ 0 w 422791"/>
              <a:gd name="connsiteY3" fmla="*/ 0 h 215036"/>
              <a:gd name="connsiteX0" fmla="*/ 0 w 422791"/>
              <a:gd name="connsiteY0" fmla="*/ 0 h 141224"/>
              <a:gd name="connsiteX1" fmla="*/ 422791 w 422791"/>
              <a:gd name="connsiteY1" fmla="*/ 141224 h 141224"/>
              <a:gd name="connsiteX2" fmla="*/ 422791 w 422791"/>
              <a:gd name="connsiteY2" fmla="*/ 1453 h 141224"/>
              <a:gd name="connsiteX3" fmla="*/ 0 w 422791"/>
              <a:gd name="connsiteY3" fmla="*/ 0 h 141224"/>
            </a:gdLst>
            <a:ahLst/>
            <a:cxnLst>
              <a:cxn ang="0">
                <a:pos x="connsiteX0" y="connsiteY0"/>
              </a:cxn>
              <a:cxn ang="0">
                <a:pos x="connsiteX1" y="connsiteY1"/>
              </a:cxn>
              <a:cxn ang="0">
                <a:pos x="connsiteX2" y="connsiteY2"/>
              </a:cxn>
              <a:cxn ang="0">
                <a:pos x="connsiteX3" y="connsiteY3"/>
              </a:cxn>
            </a:cxnLst>
            <a:rect l="l" t="t" r="r" b="b"/>
            <a:pathLst>
              <a:path w="422791" h="141224">
                <a:moveTo>
                  <a:pt x="0" y="0"/>
                </a:moveTo>
                <a:lnTo>
                  <a:pt x="422791" y="141224"/>
                </a:lnTo>
                <a:lnTo>
                  <a:pt x="422791" y="1453"/>
                </a:lnTo>
                <a:lnTo>
                  <a:pt x="0" y="0"/>
                </a:lnTo>
                <a:close/>
              </a:path>
            </a:pathLst>
          </a:custGeom>
          <a:solidFill>
            <a:schemeClr val="accent5">
              <a:lumMod val="50000"/>
            </a:schemeClr>
          </a:solidFill>
          <a:ln w="19050">
            <a:noFill/>
          </a:ln>
          <a:effectLst>
            <a:outerShdw blurRad="50800" dist="38100" dir="2700000" algn="tl" rotWithShape="0">
              <a:prstClr val="black">
                <a:alpha val="40000"/>
              </a:prstClr>
            </a:outerShdw>
          </a:effectLst>
        </p:spPr>
        <p:txBody>
          <a:bodyPr vert="horz" wrap="square" lIns="76200" tIns="76200" rIns="76200" bIns="76200" rtlCol="0" anchor="ctr">
            <a:noAutofit/>
          </a:bodyPr>
          <a:lstStyle/>
          <a:p>
            <a:pPr defTabSz="895350">
              <a:buClr>
                <a:schemeClr val="tx2"/>
              </a:buClr>
            </a:pPr>
            <a:endParaRPr lang="en-US" sz="1500" b="1" dirty="0" err="1">
              <a:solidFill>
                <a:schemeClr val="bg1"/>
              </a:solidFill>
            </a:endParaRPr>
          </a:p>
        </p:txBody>
      </p:sp>
      <p:grpSp>
        <p:nvGrpSpPr>
          <p:cNvPr id="3" name="Group 2"/>
          <p:cNvGrpSpPr>
            <a:grpSpLocks/>
          </p:cNvGrpSpPr>
          <p:nvPr/>
        </p:nvGrpSpPr>
        <p:grpSpPr bwMode="gray">
          <a:xfrm>
            <a:off x="1851570" y="1731074"/>
            <a:ext cx="6832901" cy="692497"/>
            <a:chOff x="1964795" y="1442245"/>
            <a:chExt cx="6832901" cy="692497"/>
          </a:xfrm>
        </p:grpSpPr>
        <p:sp>
          <p:nvSpPr>
            <p:cNvPr id="86" name="TextBox 85"/>
            <p:cNvSpPr txBox="1">
              <a:spLocks/>
            </p:cNvSpPr>
            <p:nvPr>
              <p:custDataLst>
                <p:tags r:id="rId14"/>
              </p:custDataLst>
            </p:nvPr>
          </p:nvSpPr>
          <p:spPr bwMode="gray">
            <a:xfrm>
              <a:off x="1964795" y="1442245"/>
              <a:ext cx="2368556" cy="692497"/>
            </a:xfrm>
            <a:prstGeom prst="rect">
              <a:avLst/>
            </a:prstGeom>
          </p:spPr>
          <p:txBody>
            <a:bodyPr vert="horz" wrap="square" lIns="0" tIns="0" rIns="0" bIns="0" rtlCol="0" anchor="t">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spcBef>
                  <a:spcPct val="100000"/>
                </a:spcBef>
                <a:buNone/>
              </a:pPr>
              <a:r>
                <a:rPr lang="en-US" sz="1500" dirty="0">
                  <a:solidFill>
                    <a:schemeClr val="tx1">
                      <a:lumMod val="75000"/>
                      <a:lumOff val="25000"/>
                    </a:schemeClr>
                  </a:solidFill>
                </a:rPr>
                <a:t>Primarily fee-for-service payments rewarding volume over value</a:t>
              </a:r>
            </a:p>
          </p:txBody>
        </p:sp>
        <p:sp>
          <p:nvSpPr>
            <p:cNvPr id="90" name="TextBox 89"/>
            <p:cNvSpPr txBox="1">
              <a:spLocks/>
            </p:cNvSpPr>
            <p:nvPr>
              <p:custDataLst>
                <p:tags r:id="rId15"/>
              </p:custDataLst>
            </p:nvPr>
          </p:nvSpPr>
          <p:spPr bwMode="gray">
            <a:xfrm>
              <a:off x="4907736" y="1442245"/>
              <a:ext cx="3889960" cy="692497"/>
            </a:xfrm>
            <a:prstGeom prst="rect">
              <a:avLst/>
            </a:prstGeom>
          </p:spPr>
          <p:txBody>
            <a:bodyPr vert="horz" wrap="square" lIns="0" tIns="0" rIns="0" bIns="0" rtlCol="0" anchor="t">
              <a:spAutoFit/>
            </a:bodyPr>
            <a:lstStyle>
              <a:defPPr>
                <a:defRPr lang="en-US"/>
              </a:defPPr>
              <a:lvl1pPr marL="0" lvl="0" indent="0" defTabSz="895350" eaLnBrk="1" hangingPunct="1">
                <a:spcBef>
                  <a:spcPct val="100000"/>
                </a:spcBef>
                <a:buClr>
                  <a:schemeClr val="tx2"/>
                </a:buClr>
                <a:defRPr baseline="0">
                  <a:solidFill>
                    <a:schemeClr val="tx1">
                      <a:lumMod val="75000"/>
                      <a:lumOff val="25000"/>
                    </a:schemeClr>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spcBef>
                  <a:spcPct val="100000"/>
                </a:spcBef>
                <a:buNone/>
              </a:pPr>
              <a:r>
                <a:rPr lang="en-US" sz="1500" dirty="0" smtClean="0">
                  <a:solidFill>
                    <a:schemeClr val="tx1">
                      <a:lumMod val="75000"/>
                      <a:lumOff val="25000"/>
                    </a:schemeClr>
                  </a:solidFill>
                </a:rPr>
                <a:t>Value-based payment models promoting improved inpatient </a:t>
              </a:r>
              <a:r>
                <a:rPr lang="en-US" sz="1500" dirty="0">
                  <a:solidFill>
                    <a:schemeClr val="tx1">
                      <a:lumMod val="75000"/>
                      <a:lumOff val="25000"/>
                    </a:schemeClr>
                  </a:solidFill>
                </a:rPr>
                <a:t>and outpatient hospital </a:t>
              </a:r>
              <a:r>
                <a:rPr lang="en-US" sz="1500" dirty="0" smtClean="0">
                  <a:solidFill>
                    <a:schemeClr val="tx1">
                      <a:lumMod val="75000"/>
                      <a:lumOff val="25000"/>
                    </a:schemeClr>
                  </a:solidFill>
                </a:rPr>
                <a:t>services</a:t>
              </a:r>
              <a:endParaRPr lang="en-US" sz="1500" dirty="0">
                <a:solidFill>
                  <a:schemeClr val="tx1">
                    <a:lumMod val="75000"/>
                    <a:lumOff val="25000"/>
                  </a:schemeClr>
                </a:solidFill>
              </a:endParaRPr>
            </a:p>
          </p:txBody>
        </p:sp>
      </p:grpSp>
      <p:sp>
        <p:nvSpPr>
          <p:cNvPr id="95" name="TextBox 94"/>
          <p:cNvSpPr txBox="1">
            <a:spLocks/>
          </p:cNvSpPr>
          <p:nvPr>
            <p:custDataLst>
              <p:tags r:id="rId3"/>
            </p:custDataLst>
          </p:nvPr>
        </p:nvSpPr>
        <p:spPr bwMode="gray">
          <a:xfrm>
            <a:off x="276968" y="2622095"/>
            <a:ext cx="1477731" cy="73152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19050">
            <a:noFill/>
          </a:ln>
          <a:effectLst>
            <a:outerShdw blurRad="50800" dist="38100" dir="2700000" algn="tl" rotWithShape="0">
              <a:prstClr val="black">
                <a:alpha val="40000"/>
              </a:prstClr>
            </a:outerShdw>
          </a:effectLst>
        </p:spPr>
        <p:txBody>
          <a:bodyPr vert="horz" wrap="square" lIns="76200" tIns="76200" rIns="76200" bIns="76200" rtlCol="0" anchor="ctr">
            <a:noAutofit/>
          </a:bodyPr>
          <a:lstStyle>
            <a:defPPr>
              <a:defRPr lang="en-US"/>
            </a:defPPr>
            <a:lvl1pPr marL="0" lvl="0" indent="0" defTabSz="895350" eaLnBrk="1" hangingPunct="1">
              <a:buClr>
                <a:schemeClr val="tx2"/>
              </a:buClr>
              <a:defRPr sz="1500" b="1" baseline="0">
                <a:solidFill>
                  <a:schemeClr val="bg1"/>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a:t>Site of care</a:t>
            </a:r>
          </a:p>
        </p:txBody>
      </p:sp>
      <p:grpSp>
        <p:nvGrpSpPr>
          <p:cNvPr id="4" name="Group 3"/>
          <p:cNvGrpSpPr/>
          <p:nvPr/>
        </p:nvGrpSpPr>
        <p:grpSpPr bwMode="gray">
          <a:xfrm>
            <a:off x="1851570" y="2622095"/>
            <a:ext cx="6832901" cy="461665"/>
            <a:chOff x="1964795" y="2447555"/>
            <a:chExt cx="6832901" cy="461665"/>
          </a:xfrm>
        </p:grpSpPr>
        <p:sp>
          <p:nvSpPr>
            <p:cNvPr id="87" name="TextBox 86"/>
            <p:cNvSpPr txBox="1">
              <a:spLocks/>
            </p:cNvSpPr>
            <p:nvPr>
              <p:custDataLst>
                <p:tags r:id="rId12"/>
              </p:custDataLst>
            </p:nvPr>
          </p:nvSpPr>
          <p:spPr bwMode="gray">
            <a:xfrm>
              <a:off x="1964795" y="2447555"/>
              <a:ext cx="2368556" cy="461665"/>
            </a:xfrm>
            <a:prstGeom prst="rect">
              <a:avLst/>
            </a:prstGeom>
          </p:spPr>
          <p:txBody>
            <a:bodyPr vert="horz" wrap="square" lIns="0" tIns="0" rIns="0" bIns="0" rtlCol="0" anchor="t">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spcBef>
                  <a:spcPct val="100000"/>
                </a:spcBef>
                <a:buNone/>
              </a:pPr>
              <a:r>
                <a:rPr lang="en-US" sz="1500" dirty="0" smtClean="0">
                  <a:solidFill>
                    <a:schemeClr val="tx1">
                      <a:lumMod val="75000"/>
                      <a:lumOff val="25000"/>
                    </a:schemeClr>
                  </a:solidFill>
                </a:rPr>
                <a:t>Inpatient-centric </a:t>
              </a:r>
              <a:r>
                <a:rPr lang="en-US" sz="1500" dirty="0">
                  <a:solidFill>
                    <a:schemeClr val="tx1">
                      <a:lumMod val="75000"/>
                      <a:lumOff val="25000"/>
                    </a:schemeClr>
                  </a:solidFill>
                </a:rPr>
                <a:t>reactive health care services</a:t>
              </a:r>
            </a:p>
          </p:txBody>
        </p:sp>
        <p:sp>
          <p:nvSpPr>
            <p:cNvPr id="91" name="TextBox 90"/>
            <p:cNvSpPr txBox="1">
              <a:spLocks/>
            </p:cNvSpPr>
            <p:nvPr>
              <p:custDataLst>
                <p:tags r:id="rId13"/>
              </p:custDataLst>
            </p:nvPr>
          </p:nvSpPr>
          <p:spPr bwMode="gray">
            <a:xfrm>
              <a:off x="4907736" y="2447555"/>
              <a:ext cx="3889960" cy="461665"/>
            </a:xfrm>
            <a:prstGeom prst="rect">
              <a:avLst/>
            </a:prstGeom>
          </p:spPr>
          <p:txBody>
            <a:bodyPr vert="horz" wrap="square" lIns="0" tIns="0" rIns="0" bIns="0" rtlCol="0" anchor="t">
              <a:spAutoFit/>
            </a:bodyPr>
            <a:lstStyle>
              <a:defPPr>
                <a:defRPr lang="en-US"/>
              </a:defPPr>
              <a:lvl1pPr marL="0" lvl="0" indent="0" defTabSz="895350" eaLnBrk="1" hangingPunct="1">
                <a:spcBef>
                  <a:spcPct val="100000"/>
                </a:spcBef>
                <a:buClr>
                  <a:schemeClr val="tx2"/>
                </a:buClr>
                <a:defRPr baseline="0">
                  <a:solidFill>
                    <a:schemeClr val="tx1">
                      <a:lumMod val="75000"/>
                      <a:lumOff val="25000"/>
                    </a:schemeClr>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spcBef>
                  <a:spcPct val="100000"/>
                </a:spcBef>
                <a:buNone/>
              </a:pPr>
              <a:r>
                <a:rPr lang="en-US" sz="1500" dirty="0" smtClean="0">
                  <a:solidFill>
                    <a:schemeClr val="tx1">
                      <a:lumMod val="75000"/>
                      <a:lumOff val="25000"/>
                    </a:schemeClr>
                  </a:solidFill>
                </a:rPr>
                <a:t>Outpatient-centric </a:t>
              </a:r>
              <a:r>
                <a:rPr lang="en-US" sz="1500" dirty="0">
                  <a:solidFill>
                    <a:schemeClr val="tx1">
                      <a:lumMod val="75000"/>
                      <a:lumOff val="25000"/>
                    </a:schemeClr>
                  </a:solidFill>
                </a:rPr>
                <a:t>health care services with an emphasis on population health</a:t>
              </a:r>
            </a:p>
          </p:txBody>
        </p:sp>
      </p:grpSp>
      <p:sp>
        <p:nvSpPr>
          <p:cNvPr id="97" name="TextBox 96"/>
          <p:cNvSpPr txBox="1">
            <a:spLocks/>
          </p:cNvSpPr>
          <p:nvPr>
            <p:custDataLst>
              <p:tags r:id="rId4"/>
            </p:custDataLst>
          </p:nvPr>
        </p:nvSpPr>
        <p:spPr bwMode="gray">
          <a:xfrm>
            <a:off x="276968" y="3513117"/>
            <a:ext cx="1477731" cy="73152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19050">
            <a:noFill/>
          </a:ln>
          <a:effectLst>
            <a:outerShdw blurRad="50800" dist="38100" dir="2700000" algn="tl" rotWithShape="0">
              <a:prstClr val="black">
                <a:alpha val="40000"/>
              </a:prstClr>
            </a:outerShdw>
          </a:effectLst>
        </p:spPr>
        <p:txBody>
          <a:bodyPr vert="horz" wrap="square" lIns="76200" tIns="76200" rIns="76200" bIns="76200" rtlCol="0" anchor="ctr">
            <a:noAutofit/>
          </a:bodyPr>
          <a:lstStyle>
            <a:defPPr>
              <a:defRPr lang="en-US"/>
            </a:defPPr>
            <a:lvl1pPr marL="0" lvl="0" indent="0" defTabSz="895350" eaLnBrk="1" hangingPunct="1">
              <a:buClr>
                <a:schemeClr val="tx2"/>
              </a:buClr>
              <a:defRPr sz="1500" b="1" baseline="0">
                <a:solidFill>
                  <a:schemeClr val="bg1"/>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a:t>Care delivery</a:t>
            </a:r>
          </a:p>
        </p:txBody>
      </p:sp>
      <p:grpSp>
        <p:nvGrpSpPr>
          <p:cNvPr id="5" name="Group 4"/>
          <p:cNvGrpSpPr/>
          <p:nvPr/>
        </p:nvGrpSpPr>
        <p:grpSpPr bwMode="gray">
          <a:xfrm>
            <a:off x="1851570" y="3513117"/>
            <a:ext cx="6832901" cy="923330"/>
            <a:chOff x="1964795" y="3274464"/>
            <a:chExt cx="6832901" cy="923330"/>
          </a:xfrm>
        </p:grpSpPr>
        <p:sp>
          <p:nvSpPr>
            <p:cNvPr id="89" name="TextBox 88"/>
            <p:cNvSpPr txBox="1">
              <a:spLocks/>
            </p:cNvSpPr>
            <p:nvPr>
              <p:custDataLst>
                <p:tags r:id="rId10"/>
              </p:custDataLst>
            </p:nvPr>
          </p:nvSpPr>
          <p:spPr bwMode="gray">
            <a:xfrm>
              <a:off x="1964795" y="3274464"/>
              <a:ext cx="2368556" cy="692497"/>
            </a:xfrm>
            <a:prstGeom prst="rect">
              <a:avLst/>
            </a:prstGeom>
          </p:spPr>
          <p:txBody>
            <a:bodyPr vert="horz" wrap="square" lIns="0" tIns="0" rIns="0" bIns="0" rtlCol="0" anchor="t">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spcBef>
                  <a:spcPct val="100000"/>
                </a:spcBef>
                <a:buNone/>
              </a:pPr>
              <a:r>
                <a:rPr lang="en-US" sz="1500" dirty="0">
                  <a:solidFill>
                    <a:schemeClr val="tx1">
                      <a:lumMod val="75000"/>
                      <a:lumOff val="25000"/>
                    </a:schemeClr>
                  </a:solidFill>
                </a:rPr>
                <a:t>Traditional care delivery without fully leveraging new technology improvements</a:t>
              </a:r>
            </a:p>
          </p:txBody>
        </p:sp>
        <p:sp>
          <p:nvSpPr>
            <p:cNvPr id="93" name="TextBox 92"/>
            <p:cNvSpPr txBox="1">
              <a:spLocks/>
            </p:cNvSpPr>
            <p:nvPr>
              <p:custDataLst>
                <p:tags r:id="rId11"/>
              </p:custDataLst>
            </p:nvPr>
          </p:nvSpPr>
          <p:spPr bwMode="gray">
            <a:xfrm>
              <a:off x="4907736" y="3274464"/>
              <a:ext cx="3889960" cy="923330"/>
            </a:xfrm>
            <a:prstGeom prst="rect">
              <a:avLst/>
            </a:prstGeom>
          </p:spPr>
          <p:txBody>
            <a:bodyPr vert="horz" wrap="square" lIns="0" tIns="0" rIns="0" bIns="0" rtlCol="0" anchor="t">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100000"/>
                </a:spcBef>
              </a:pPr>
              <a:r>
                <a:rPr lang="en-US" sz="1500" dirty="0" smtClean="0">
                  <a:solidFill>
                    <a:schemeClr val="tx1">
                      <a:lumMod val="75000"/>
                      <a:lumOff val="25000"/>
                    </a:schemeClr>
                  </a:solidFill>
                </a:rPr>
                <a:t>Improved care delivery and care coordination enabled by technologies like remote care tele-health, video conferencing, remote monitoring, diagnostic scanning, and EHRs</a:t>
              </a:r>
              <a:endParaRPr lang="en-US" sz="1500" dirty="0">
                <a:solidFill>
                  <a:schemeClr val="tx1">
                    <a:lumMod val="75000"/>
                    <a:lumOff val="25000"/>
                  </a:schemeClr>
                </a:solidFill>
              </a:endParaRPr>
            </a:p>
          </p:txBody>
        </p:sp>
      </p:grpSp>
      <p:sp>
        <p:nvSpPr>
          <p:cNvPr id="34" name="Rectangle 64"/>
          <p:cNvSpPr txBox="1">
            <a:spLocks/>
          </p:cNvSpPr>
          <p:nvPr/>
        </p:nvSpPr>
        <p:spPr bwMode="gray">
          <a:xfrm>
            <a:off x="1851570" y="1244210"/>
            <a:ext cx="2368556" cy="37625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txBody>
          <a:bodyPr vert="horz" wrap="square" lIns="72009" tIns="72009" rIns="72009" bIns="72009" rtlCol="0" anchor="ctr" anchorCtr="0">
            <a:spAutoFit/>
          </a:bodyPr>
          <a:lstStyle>
            <a:defPPr>
              <a:defRPr lang="en-US"/>
            </a:defPPr>
            <a:lvl1pPr marL="0" lvl="0" indent="0" defTabSz="895350" eaLnBrk="1" hangingPunct="1">
              <a:buClr>
                <a:schemeClr val="tx2"/>
              </a:buClr>
              <a:defRPr sz="1500" b="1" baseline="0">
                <a:solidFill>
                  <a:schemeClr val="bg1"/>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a:solidFill>
                  <a:schemeClr val="tx2"/>
                </a:solidFill>
              </a:rPr>
              <a:t>From</a:t>
            </a:r>
          </a:p>
        </p:txBody>
      </p:sp>
      <p:sp>
        <p:nvSpPr>
          <p:cNvPr id="35" name="TextBox 34"/>
          <p:cNvSpPr txBox="1">
            <a:spLocks/>
          </p:cNvSpPr>
          <p:nvPr>
            <p:custDataLst>
              <p:tags r:id="rId5"/>
            </p:custDataLst>
          </p:nvPr>
        </p:nvSpPr>
        <p:spPr bwMode="gray">
          <a:xfrm>
            <a:off x="4794511" y="1244209"/>
            <a:ext cx="3889960" cy="37625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txBody>
          <a:bodyPr vert="horz" wrap="square" lIns="72009" tIns="72009" rIns="72009" bIns="72009" rtlCol="0" anchor="ctr" anchorCtr="0">
            <a:spAutoFit/>
          </a:bodyPr>
          <a:lstStyle>
            <a:defPPr>
              <a:defRPr lang="en-US"/>
            </a:defPPr>
            <a:lvl1pPr marL="0" lvl="0" indent="0" defTabSz="895350" eaLnBrk="1" hangingPunct="1">
              <a:buClr>
                <a:schemeClr val="tx2"/>
              </a:buClr>
              <a:defRPr sz="1500" b="1" baseline="0">
                <a:solidFill>
                  <a:schemeClr val="bg1"/>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a:solidFill>
                  <a:schemeClr val="tx2"/>
                </a:solidFill>
              </a:rPr>
              <a:t>To</a:t>
            </a:r>
          </a:p>
        </p:txBody>
      </p:sp>
      <p:cxnSp>
        <p:nvCxnSpPr>
          <p:cNvPr id="23" name="Straight Connector 22"/>
          <p:cNvCxnSpPr>
            <a:cxnSpLocks/>
          </p:cNvCxnSpPr>
          <p:nvPr/>
        </p:nvCxnSpPr>
        <p:spPr bwMode="gray">
          <a:xfrm>
            <a:off x="4507318" y="1731074"/>
            <a:ext cx="0" cy="3974137"/>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94" name="TextBox 93"/>
          <p:cNvSpPr txBox="1">
            <a:spLocks/>
          </p:cNvSpPr>
          <p:nvPr>
            <p:custDataLst>
              <p:tags r:id="rId6"/>
            </p:custDataLst>
          </p:nvPr>
        </p:nvSpPr>
        <p:spPr bwMode="gray">
          <a:xfrm>
            <a:off x="276968" y="1731074"/>
            <a:ext cx="1477731" cy="73152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19050">
            <a:noFill/>
          </a:ln>
          <a:effectLst>
            <a:outerShdw blurRad="50800" dist="38100" dir="2700000" algn="tl" rotWithShape="0">
              <a:prstClr val="black">
                <a:alpha val="40000"/>
              </a:prstClr>
            </a:outerShdw>
          </a:effectLst>
        </p:spPr>
        <p:txBody>
          <a:bodyPr vert="horz" wrap="square" lIns="76200" tIns="76200" rIns="76200" bIns="76200" rtlCol="0" anchor="ctr">
            <a:noAutofit/>
          </a:bodyPr>
          <a:lstStyle>
            <a:defPPr>
              <a:defRPr lang="en-US"/>
            </a:defPPr>
            <a:lvl1pPr marL="0" lvl="0" indent="0" defTabSz="895350" eaLnBrk="1" hangingPunct="1">
              <a:buClr>
                <a:schemeClr val="tx2"/>
              </a:buClr>
              <a:defRPr sz="1500" b="1" baseline="0">
                <a:solidFill>
                  <a:schemeClr val="bg1"/>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a:t>Payment model</a:t>
            </a:r>
          </a:p>
        </p:txBody>
      </p:sp>
      <p:sp>
        <p:nvSpPr>
          <p:cNvPr id="48" name="TextBox 47"/>
          <p:cNvSpPr txBox="1">
            <a:spLocks/>
          </p:cNvSpPr>
          <p:nvPr>
            <p:custDataLst>
              <p:tags r:id="rId7"/>
            </p:custDataLst>
          </p:nvPr>
        </p:nvSpPr>
        <p:spPr bwMode="gray">
          <a:xfrm>
            <a:off x="276968" y="4683503"/>
            <a:ext cx="1477731" cy="73152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19050">
            <a:noFill/>
          </a:ln>
          <a:effectLst>
            <a:outerShdw blurRad="50800" dist="38100" dir="2700000" algn="tl" rotWithShape="0">
              <a:prstClr val="black">
                <a:alpha val="40000"/>
              </a:prstClr>
            </a:outerShdw>
          </a:effectLst>
        </p:spPr>
        <p:txBody>
          <a:bodyPr vert="horz" wrap="square" lIns="76200" tIns="76200" rIns="76200" bIns="76200" rtlCol="0" anchor="ctr">
            <a:noAutofit/>
          </a:bodyPr>
          <a:lstStyle>
            <a:defPPr>
              <a:defRPr lang="en-US"/>
            </a:defPPr>
            <a:lvl1pPr marL="0" lvl="0" indent="0" defTabSz="895350" eaLnBrk="1" hangingPunct="1">
              <a:buClr>
                <a:schemeClr val="tx2"/>
              </a:buClr>
              <a:defRPr sz="1500" b="1" baseline="0">
                <a:solidFill>
                  <a:schemeClr val="bg1"/>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a:t>Care quality</a:t>
            </a:r>
          </a:p>
        </p:txBody>
      </p:sp>
      <p:grpSp>
        <p:nvGrpSpPr>
          <p:cNvPr id="7" name="Group 6"/>
          <p:cNvGrpSpPr/>
          <p:nvPr/>
        </p:nvGrpSpPr>
        <p:grpSpPr bwMode="gray">
          <a:xfrm>
            <a:off x="1851570" y="4683503"/>
            <a:ext cx="6832901" cy="692497"/>
            <a:chOff x="1964795" y="5772724"/>
            <a:chExt cx="6832901" cy="692497"/>
          </a:xfrm>
        </p:grpSpPr>
        <p:sp>
          <p:nvSpPr>
            <p:cNvPr id="49" name="TextBox 48"/>
            <p:cNvSpPr txBox="1">
              <a:spLocks/>
            </p:cNvSpPr>
            <p:nvPr>
              <p:custDataLst>
                <p:tags r:id="rId8"/>
              </p:custDataLst>
            </p:nvPr>
          </p:nvSpPr>
          <p:spPr bwMode="gray">
            <a:xfrm>
              <a:off x="1964795" y="5772724"/>
              <a:ext cx="2368556" cy="692497"/>
            </a:xfrm>
            <a:prstGeom prst="rect">
              <a:avLst/>
            </a:prstGeom>
          </p:spPr>
          <p:txBody>
            <a:bodyPr vert="horz" wrap="square" lIns="0" tIns="0" rIns="0" bIns="0" rtlCol="0" anchor="t">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spcBef>
                  <a:spcPct val="100000"/>
                </a:spcBef>
                <a:buNone/>
              </a:pPr>
              <a:r>
                <a:rPr lang="en-US" sz="1500" dirty="0">
                  <a:solidFill>
                    <a:schemeClr val="tx1">
                      <a:lumMod val="75000"/>
                      <a:lumOff val="25000"/>
                    </a:schemeClr>
                  </a:solidFill>
                </a:rPr>
                <a:t>Little or no explicit focus on quality and safety through </a:t>
              </a:r>
              <a:r>
                <a:rPr lang="en-US" sz="1500" dirty="0" smtClean="0">
                  <a:solidFill>
                    <a:schemeClr val="tx1">
                      <a:lumMod val="75000"/>
                      <a:lumOff val="25000"/>
                    </a:schemeClr>
                  </a:solidFill>
                </a:rPr>
                <a:t>existing </a:t>
              </a:r>
              <a:r>
                <a:rPr lang="en-US" sz="1500" dirty="0">
                  <a:solidFill>
                    <a:schemeClr val="tx1">
                      <a:lumMod val="75000"/>
                      <a:lumOff val="25000"/>
                    </a:schemeClr>
                  </a:solidFill>
                </a:rPr>
                <a:t>payment </a:t>
              </a:r>
              <a:r>
                <a:rPr lang="en-US" sz="1500" dirty="0" smtClean="0">
                  <a:solidFill>
                    <a:schemeClr val="tx1">
                      <a:lumMod val="75000"/>
                      <a:lumOff val="25000"/>
                    </a:schemeClr>
                  </a:solidFill>
                </a:rPr>
                <a:t>models</a:t>
              </a:r>
              <a:endParaRPr lang="en-US" sz="1500" dirty="0">
                <a:solidFill>
                  <a:schemeClr val="tx1">
                    <a:lumMod val="75000"/>
                    <a:lumOff val="25000"/>
                  </a:schemeClr>
                </a:solidFill>
              </a:endParaRPr>
            </a:p>
          </p:txBody>
        </p:sp>
        <p:sp>
          <p:nvSpPr>
            <p:cNvPr id="50" name="TextBox 49"/>
            <p:cNvSpPr txBox="1">
              <a:spLocks/>
            </p:cNvSpPr>
            <p:nvPr>
              <p:custDataLst>
                <p:tags r:id="rId9"/>
              </p:custDataLst>
            </p:nvPr>
          </p:nvSpPr>
          <p:spPr bwMode="gray">
            <a:xfrm>
              <a:off x="4907736" y="5772724"/>
              <a:ext cx="3889960" cy="230832"/>
            </a:xfrm>
            <a:prstGeom prst="rect">
              <a:avLst/>
            </a:prstGeom>
          </p:spPr>
          <p:txBody>
            <a:bodyPr vert="horz" wrap="square" lIns="0" tIns="0" rIns="0" bIns="0" rtlCol="0" anchor="t">
              <a:spAutoFit/>
            </a:bodyPr>
            <a:lstStyle>
              <a:defPPr>
                <a:defRPr lang="en-US"/>
              </a:defPPr>
              <a:lvl1pPr marL="0" lvl="0" indent="0" defTabSz="895350" eaLnBrk="1" hangingPunct="1">
                <a:spcBef>
                  <a:spcPct val="100000"/>
                </a:spcBef>
                <a:buClr>
                  <a:schemeClr val="tx2"/>
                </a:buClr>
                <a:defRPr baseline="0">
                  <a:solidFill>
                    <a:schemeClr val="tx1">
                      <a:lumMod val="75000"/>
                      <a:lumOff val="25000"/>
                    </a:schemeClr>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spcBef>
                  <a:spcPct val="100000"/>
                </a:spcBef>
                <a:buNone/>
              </a:pPr>
              <a:r>
                <a:rPr lang="en-US" sz="1500" dirty="0">
                  <a:solidFill>
                    <a:schemeClr val="tx1">
                      <a:lumMod val="75000"/>
                      <a:lumOff val="25000"/>
                    </a:schemeClr>
                  </a:solidFill>
                </a:rPr>
                <a:t>Direct incentives to improve quality and </a:t>
              </a:r>
              <a:r>
                <a:rPr lang="en-US" sz="1500" dirty="0" smtClean="0">
                  <a:solidFill>
                    <a:schemeClr val="tx1">
                      <a:lumMod val="75000"/>
                      <a:lumOff val="25000"/>
                    </a:schemeClr>
                  </a:solidFill>
                </a:rPr>
                <a:t>safety</a:t>
              </a:r>
              <a:endParaRPr lang="en-US" sz="1500" dirty="0">
                <a:solidFill>
                  <a:schemeClr val="tx1">
                    <a:lumMod val="75000"/>
                    <a:lumOff val="25000"/>
                  </a:schemeClr>
                </a:solidFill>
              </a:endParaRPr>
            </a:p>
          </p:txBody>
        </p:sp>
      </p:grpSp>
      <p:sp>
        <p:nvSpPr>
          <p:cNvPr id="46" name="Freeform 45"/>
          <p:cNvSpPr/>
          <p:nvPr/>
        </p:nvSpPr>
        <p:spPr bwMode="gray">
          <a:xfrm>
            <a:off x="276968" y="4240685"/>
            <a:ext cx="407438" cy="120656"/>
          </a:xfrm>
          <a:custGeom>
            <a:avLst/>
            <a:gdLst>
              <a:gd name="connsiteX0" fmla="*/ 0 w 427164"/>
              <a:gd name="connsiteY0" fmla="*/ 6675 h 213583"/>
              <a:gd name="connsiteX1" fmla="*/ 427164 w 427164"/>
              <a:gd name="connsiteY1" fmla="*/ 213583 h 213583"/>
              <a:gd name="connsiteX2" fmla="*/ 427164 w 427164"/>
              <a:gd name="connsiteY2" fmla="*/ 0 h 213583"/>
              <a:gd name="connsiteX3" fmla="*/ 0 w 427164"/>
              <a:gd name="connsiteY3" fmla="*/ 6675 h 213583"/>
              <a:gd name="connsiteX0" fmla="*/ 0 w 427164"/>
              <a:gd name="connsiteY0" fmla="*/ 3966 h 213583"/>
              <a:gd name="connsiteX1" fmla="*/ 427164 w 427164"/>
              <a:gd name="connsiteY1" fmla="*/ 213583 h 213583"/>
              <a:gd name="connsiteX2" fmla="*/ 427164 w 427164"/>
              <a:gd name="connsiteY2" fmla="*/ 0 h 213583"/>
              <a:gd name="connsiteX3" fmla="*/ 0 w 427164"/>
              <a:gd name="connsiteY3" fmla="*/ 3966 h 213583"/>
              <a:gd name="connsiteX0" fmla="*/ 0 w 427164"/>
              <a:gd name="connsiteY0" fmla="*/ 0 h 217745"/>
              <a:gd name="connsiteX1" fmla="*/ 427164 w 427164"/>
              <a:gd name="connsiteY1" fmla="*/ 217745 h 217745"/>
              <a:gd name="connsiteX2" fmla="*/ 427164 w 427164"/>
              <a:gd name="connsiteY2" fmla="*/ 4162 h 217745"/>
              <a:gd name="connsiteX3" fmla="*/ 0 w 427164"/>
              <a:gd name="connsiteY3" fmla="*/ 0 h 217745"/>
              <a:gd name="connsiteX0" fmla="*/ 0 w 420605"/>
              <a:gd name="connsiteY0" fmla="*/ 0 h 252970"/>
              <a:gd name="connsiteX1" fmla="*/ 420605 w 420605"/>
              <a:gd name="connsiteY1" fmla="*/ 252970 h 252970"/>
              <a:gd name="connsiteX2" fmla="*/ 420605 w 420605"/>
              <a:gd name="connsiteY2" fmla="*/ 39387 h 252970"/>
              <a:gd name="connsiteX3" fmla="*/ 0 w 420605"/>
              <a:gd name="connsiteY3" fmla="*/ 0 h 252970"/>
              <a:gd name="connsiteX0" fmla="*/ 0 w 422791"/>
              <a:gd name="connsiteY0" fmla="*/ 0 h 215036"/>
              <a:gd name="connsiteX1" fmla="*/ 422791 w 422791"/>
              <a:gd name="connsiteY1" fmla="*/ 215036 h 215036"/>
              <a:gd name="connsiteX2" fmla="*/ 422791 w 422791"/>
              <a:gd name="connsiteY2" fmla="*/ 1453 h 215036"/>
              <a:gd name="connsiteX3" fmla="*/ 0 w 422791"/>
              <a:gd name="connsiteY3" fmla="*/ 0 h 215036"/>
              <a:gd name="connsiteX0" fmla="*/ 0 w 422791"/>
              <a:gd name="connsiteY0" fmla="*/ 0 h 141224"/>
              <a:gd name="connsiteX1" fmla="*/ 422791 w 422791"/>
              <a:gd name="connsiteY1" fmla="*/ 141224 h 141224"/>
              <a:gd name="connsiteX2" fmla="*/ 422791 w 422791"/>
              <a:gd name="connsiteY2" fmla="*/ 1453 h 141224"/>
              <a:gd name="connsiteX3" fmla="*/ 0 w 422791"/>
              <a:gd name="connsiteY3" fmla="*/ 0 h 141224"/>
            </a:gdLst>
            <a:ahLst/>
            <a:cxnLst>
              <a:cxn ang="0">
                <a:pos x="connsiteX0" y="connsiteY0"/>
              </a:cxn>
              <a:cxn ang="0">
                <a:pos x="connsiteX1" y="connsiteY1"/>
              </a:cxn>
              <a:cxn ang="0">
                <a:pos x="connsiteX2" y="connsiteY2"/>
              </a:cxn>
              <a:cxn ang="0">
                <a:pos x="connsiteX3" y="connsiteY3"/>
              </a:cxn>
            </a:cxnLst>
            <a:rect l="l" t="t" r="r" b="b"/>
            <a:pathLst>
              <a:path w="422791" h="141224">
                <a:moveTo>
                  <a:pt x="0" y="0"/>
                </a:moveTo>
                <a:lnTo>
                  <a:pt x="422791" y="141224"/>
                </a:lnTo>
                <a:lnTo>
                  <a:pt x="422791" y="1453"/>
                </a:lnTo>
                <a:lnTo>
                  <a:pt x="0" y="0"/>
                </a:lnTo>
                <a:close/>
              </a:path>
            </a:pathLst>
          </a:custGeom>
          <a:solidFill>
            <a:schemeClr val="accent5">
              <a:lumMod val="50000"/>
            </a:schemeClr>
          </a:solidFill>
          <a:ln w="19050">
            <a:noFill/>
          </a:ln>
          <a:effectLst>
            <a:outerShdw blurRad="50800" dist="38100" dir="2700000" algn="tl" rotWithShape="0">
              <a:prstClr val="black">
                <a:alpha val="40000"/>
              </a:prstClr>
            </a:outerShdw>
          </a:effectLst>
        </p:spPr>
        <p:txBody>
          <a:bodyPr vert="horz" wrap="square" lIns="76200" tIns="76200" rIns="76200" bIns="76200" rtlCol="0" anchor="ctr">
            <a:noAutofit/>
          </a:bodyPr>
          <a:lstStyle/>
          <a:p>
            <a:pPr defTabSz="895350">
              <a:buClr>
                <a:schemeClr val="tx2"/>
              </a:buClr>
            </a:pPr>
            <a:endParaRPr lang="en-US" sz="1500" b="1" dirty="0" err="1">
              <a:solidFill>
                <a:schemeClr val="bg1"/>
              </a:solidFill>
            </a:endParaRPr>
          </a:p>
        </p:txBody>
      </p:sp>
      <p:sp>
        <p:nvSpPr>
          <p:cNvPr id="47" name="Freeform 46"/>
          <p:cNvSpPr/>
          <p:nvPr/>
        </p:nvSpPr>
        <p:spPr bwMode="gray">
          <a:xfrm>
            <a:off x="276968" y="5413943"/>
            <a:ext cx="407438" cy="120656"/>
          </a:xfrm>
          <a:custGeom>
            <a:avLst/>
            <a:gdLst>
              <a:gd name="connsiteX0" fmla="*/ 0 w 427164"/>
              <a:gd name="connsiteY0" fmla="*/ 6675 h 213583"/>
              <a:gd name="connsiteX1" fmla="*/ 427164 w 427164"/>
              <a:gd name="connsiteY1" fmla="*/ 213583 h 213583"/>
              <a:gd name="connsiteX2" fmla="*/ 427164 w 427164"/>
              <a:gd name="connsiteY2" fmla="*/ 0 h 213583"/>
              <a:gd name="connsiteX3" fmla="*/ 0 w 427164"/>
              <a:gd name="connsiteY3" fmla="*/ 6675 h 213583"/>
              <a:gd name="connsiteX0" fmla="*/ 0 w 427164"/>
              <a:gd name="connsiteY0" fmla="*/ 3966 h 213583"/>
              <a:gd name="connsiteX1" fmla="*/ 427164 w 427164"/>
              <a:gd name="connsiteY1" fmla="*/ 213583 h 213583"/>
              <a:gd name="connsiteX2" fmla="*/ 427164 w 427164"/>
              <a:gd name="connsiteY2" fmla="*/ 0 h 213583"/>
              <a:gd name="connsiteX3" fmla="*/ 0 w 427164"/>
              <a:gd name="connsiteY3" fmla="*/ 3966 h 213583"/>
              <a:gd name="connsiteX0" fmla="*/ 0 w 427164"/>
              <a:gd name="connsiteY0" fmla="*/ 0 h 217745"/>
              <a:gd name="connsiteX1" fmla="*/ 427164 w 427164"/>
              <a:gd name="connsiteY1" fmla="*/ 217745 h 217745"/>
              <a:gd name="connsiteX2" fmla="*/ 427164 w 427164"/>
              <a:gd name="connsiteY2" fmla="*/ 4162 h 217745"/>
              <a:gd name="connsiteX3" fmla="*/ 0 w 427164"/>
              <a:gd name="connsiteY3" fmla="*/ 0 h 217745"/>
              <a:gd name="connsiteX0" fmla="*/ 0 w 420605"/>
              <a:gd name="connsiteY0" fmla="*/ 0 h 252970"/>
              <a:gd name="connsiteX1" fmla="*/ 420605 w 420605"/>
              <a:gd name="connsiteY1" fmla="*/ 252970 h 252970"/>
              <a:gd name="connsiteX2" fmla="*/ 420605 w 420605"/>
              <a:gd name="connsiteY2" fmla="*/ 39387 h 252970"/>
              <a:gd name="connsiteX3" fmla="*/ 0 w 420605"/>
              <a:gd name="connsiteY3" fmla="*/ 0 h 252970"/>
              <a:gd name="connsiteX0" fmla="*/ 0 w 422791"/>
              <a:gd name="connsiteY0" fmla="*/ 0 h 215036"/>
              <a:gd name="connsiteX1" fmla="*/ 422791 w 422791"/>
              <a:gd name="connsiteY1" fmla="*/ 215036 h 215036"/>
              <a:gd name="connsiteX2" fmla="*/ 422791 w 422791"/>
              <a:gd name="connsiteY2" fmla="*/ 1453 h 215036"/>
              <a:gd name="connsiteX3" fmla="*/ 0 w 422791"/>
              <a:gd name="connsiteY3" fmla="*/ 0 h 215036"/>
              <a:gd name="connsiteX0" fmla="*/ 0 w 422791"/>
              <a:gd name="connsiteY0" fmla="*/ 0 h 141224"/>
              <a:gd name="connsiteX1" fmla="*/ 422791 w 422791"/>
              <a:gd name="connsiteY1" fmla="*/ 141224 h 141224"/>
              <a:gd name="connsiteX2" fmla="*/ 422791 w 422791"/>
              <a:gd name="connsiteY2" fmla="*/ 1453 h 141224"/>
              <a:gd name="connsiteX3" fmla="*/ 0 w 422791"/>
              <a:gd name="connsiteY3" fmla="*/ 0 h 141224"/>
            </a:gdLst>
            <a:ahLst/>
            <a:cxnLst>
              <a:cxn ang="0">
                <a:pos x="connsiteX0" y="connsiteY0"/>
              </a:cxn>
              <a:cxn ang="0">
                <a:pos x="connsiteX1" y="connsiteY1"/>
              </a:cxn>
              <a:cxn ang="0">
                <a:pos x="connsiteX2" y="connsiteY2"/>
              </a:cxn>
              <a:cxn ang="0">
                <a:pos x="connsiteX3" y="connsiteY3"/>
              </a:cxn>
            </a:cxnLst>
            <a:rect l="l" t="t" r="r" b="b"/>
            <a:pathLst>
              <a:path w="422791" h="141224">
                <a:moveTo>
                  <a:pt x="0" y="0"/>
                </a:moveTo>
                <a:lnTo>
                  <a:pt x="422791" y="141224"/>
                </a:lnTo>
                <a:lnTo>
                  <a:pt x="422791" y="1453"/>
                </a:lnTo>
                <a:lnTo>
                  <a:pt x="0" y="0"/>
                </a:lnTo>
                <a:close/>
              </a:path>
            </a:pathLst>
          </a:custGeom>
          <a:solidFill>
            <a:schemeClr val="accent5">
              <a:lumMod val="50000"/>
            </a:schemeClr>
          </a:solidFill>
          <a:ln w="19050">
            <a:noFill/>
          </a:ln>
          <a:effectLst>
            <a:outerShdw blurRad="50800" dist="38100" dir="2700000" algn="tl" rotWithShape="0">
              <a:prstClr val="black">
                <a:alpha val="40000"/>
              </a:prstClr>
            </a:outerShdw>
          </a:effectLst>
        </p:spPr>
        <p:txBody>
          <a:bodyPr vert="horz" wrap="square" lIns="76200" tIns="76200" rIns="76200" bIns="76200" rtlCol="0" anchor="ctr">
            <a:noAutofit/>
          </a:bodyPr>
          <a:lstStyle/>
          <a:p>
            <a:pPr defTabSz="895350">
              <a:buClr>
                <a:schemeClr val="tx2"/>
              </a:buClr>
            </a:pPr>
            <a:endParaRPr lang="en-US" sz="1500" b="1" dirty="0" err="1">
              <a:solidFill>
                <a:schemeClr val="bg1"/>
              </a:solidFill>
            </a:endParaRPr>
          </a:p>
        </p:txBody>
      </p:sp>
      <p:sp>
        <p:nvSpPr>
          <p:cNvPr id="51" name="Freeform 50"/>
          <p:cNvSpPr/>
          <p:nvPr/>
        </p:nvSpPr>
        <p:spPr bwMode="gray">
          <a:xfrm>
            <a:off x="276968" y="3352719"/>
            <a:ext cx="407438" cy="120656"/>
          </a:xfrm>
          <a:custGeom>
            <a:avLst/>
            <a:gdLst>
              <a:gd name="connsiteX0" fmla="*/ 0 w 427164"/>
              <a:gd name="connsiteY0" fmla="*/ 6675 h 213583"/>
              <a:gd name="connsiteX1" fmla="*/ 427164 w 427164"/>
              <a:gd name="connsiteY1" fmla="*/ 213583 h 213583"/>
              <a:gd name="connsiteX2" fmla="*/ 427164 w 427164"/>
              <a:gd name="connsiteY2" fmla="*/ 0 h 213583"/>
              <a:gd name="connsiteX3" fmla="*/ 0 w 427164"/>
              <a:gd name="connsiteY3" fmla="*/ 6675 h 213583"/>
              <a:gd name="connsiteX0" fmla="*/ 0 w 427164"/>
              <a:gd name="connsiteY0" fmla="*/ 3966 h 213583"/>
              <a:gd name="connsiteX1" fmla="*/ 427164 w 427164"/>
              <a:gd name="connsiteY1" fmla="*/ 213583 h 213583"/>
              <a:gd name="connsiteX2" fmla="*/ 427164 w 427164"/>
              <a:gd name="connsiteY2" fmla="*/ 0 h 213583"/>
              <a:gd name="connsiteX3" fmla="*/ 0 w 427164"/>
              <a:gd name="connsiteY3" fmla="*/ 3966 h 213583"/>
              <a:gd name="connsiteX0" fmla="*/ 0 w 427164"/>
              <a:gd name="connsiteY0" fmla="*/ 0 h 217745"/>
              <a:gd name="connsiteX1" fmla="*/ 427164 w 427164"/>
              <a:gd name="connsiteY1" fmla="*/ 217745 h 217745"/>
              <a:gd name="connsiteX2" fmla="*/ 427164 w 427164"/>
              <a:gd name="connsiteY2" fmla="*/ 4162 h 217745"/>
              <a:gd name="connsiteX3" fmla="*/ 0 w 427164"/>
              <a:gd name="connsiteY3" fmla="*/ 0 h 217745"/>
              <a:gd name="connsiteX0" fmla="*/ 0 w 420605"/>
              <a:gd name="connsiteY0" fmla="*/ 0 h 252970"/>
              <a:gd name="connsiteX1" fmla="*/ 420605 w 420605"/>
              <a:gd name="connsiteY1" fmla="*/ 252970 h 252970"/>
              <a:gd name="connsiteX2" fmla="*/ 420605 w 420605"/>
              <a:gd name="connsiteY2" fmla="*/ 39387 h 252970"/>
              <a:gd name="connsiteX3" fmla="*/ 0 w 420605"/>
              <a:gd name="connsiteY3" fmla="*/ 0 h 252970"/>
              <a:gd name="connsiteX0" fmla="*/ 0 w 422791"/>
              <a:gd name="connsiteY0" fmla="*/ 0 h 215036"/>
              <a:gd name="connsiteX1" fmla="*/ 422791 w 422791"/>
              <a:gd name="connsiteY1" fmla="*/ 215036 h 215036"/>
              <a:gd name="connsiteX2" fmla="*/ 422791 w 422791"/>
              <a:gd name="connsiteY2" fmla="*/ 1453 h 215036"/>
              <a:gd name="connsiteX3" fmla="*/ 0 w 422791"/>
              <a:gd name="connsiteY3" fmla="*/ 0 h 215036"/>
              <a:gd name="connsiteX0" fmla="*/ 0 w 422791"/>
              <a:gd name="connsiteY0" fmla="*/ 0 h 141224"/>
              <a:gd name="connsiteX1" fmla="*/ 422791 w 422791"/>
              <a:gd name="connsiteY1" fmla="*/ 141224 h 141224"/>
              <a:gd name="connsiteX2" fmla="*/ 422791 w 422791"/>
              <a:gd name="connsiteY2" fmla="*/ 1453 h 141224"/>
              <a:gd name="connsiteX3" fmla="*/ 0 w 422791"/>
              <a:gd name="connsiteY3" fmla="*/ 0 h 141224"/>
            </a:gdLst>
            <a:ahLst/>
            <a:cxnLst>
              <a:cxn ang="0">
                <a:pos x="connsiteX0" y="connsiteY0"/>
              </a:cxn>
              <a:cxn ang="0">
                <a:pos x="connsiteX1" y="connsiteY1"/>
              </a:cxn>
              <a:cxn ang="0">
                <a:pos x="connsiteX2" y="connsiteY2"/>
              </a:cxn>
              <a:cxn ang="0">
                <a:pos x="connsiteX3" y="connsiteY3"/>
              </a:cxn>
            </a:cxnLst>
            <a:rect l="l" t="t" r="r" b="b"/>
            <a:pathLst>
              <a:path w="422791" h="141224">
                <a:moveTo>
                  <a:pt x="0" y="0"/>
                </a:moveTo>
                <a:lnTo>
                  <a:pt x="422791" y="141224"/>
                </a:lnTo>
                <a:lnTo>
                  <a:pt x="422791" y="1453"/>
                </a:lnTo>
                <a:lnTo>
                  <a:pt x="0" y="0"/>
                </a:lnTo>
                <a:close/>
              </a:path>
            </a:pathLst>
          </a:custGeom>
          <a:solidFill>
            <a:schemeClr val="accent5">
              <a:lumMod val="50000"/>
            </a:schemeClr>
          </a:solidFill>
          <a:ln w="19050">
            <a:noFill/>
          </a:ln>
          <a:effectLst>
            <a:outerShdw blurRad="50800" dist="38100" dir="2700000" algn="tl" rotWithShape="0">
              <a:prstClr val="black">
                <a:alpha val="40000"/>
              </a:prstClr>
            </a:outerShdw>
          </a:effectLst>
        </p:spPr>
        <p:txBody>
          <a:bodyPr vert="horz" wrap="square" lIns="76200" tIns="76200" rIns="76200" bIns="76200" rtlCol="0" anchor="ctr">
            <a:noAutofit/>
          </a:bodyPr>
          <a:lstStyle/>
          <a:p>
            <a:pPr defTabSz="895350">
              <a:buClr>
                <a:schemeClr val="tx2"/>
              </a:buClr>
            </a:pPr>
            <a:endParaRPr lang="en-US" sz="1500" b="1" dirty="0" err="1">
              <a:solidFill>
                <a:schemeClr val="bg1"/>
              </a:solidFill>
            </a:endParaRPr>
          </a:p>
        </p:txBody>
      </p:sp>
      <p:cxnSp>
        <p:nvCxnSpPr>
          <p:cNvPr id="17" name="Straight Connector 16"/>
          <p:cNvCxnSpPr>
            <a:cxnSpLocks/>
          </p:cNvCxnSpPr>
          <p:nvPr/>
        </p:nvCxnSpPr>
        <p:spPr bwMode="gray">
          <a:xfrm>
            <a:off x="1851570" y="2542344"/>
            <a:ext cx="6832901"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bwMode="gray">
          <a:xfrm>
            <a:off x="1851570" y="3433366"/>
            <a:ext cx="6832901"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bwMode="gray">
          <a:xfrm>
            <a:off x="1851570" y="4603753"/>
            <a:ext cx="6832901"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p:cNvSpPr>
            <a:spLocks/>
          </p:cNvSpPr>
          <p:nvPr/>
        </p:nvSpPr>
        <p:spPr bwMode="gray">
          <a:xfrm>
            <a:off x="4290678" y="3267373"/>
            <a:ext cx="433281" cy="412004"/>
          </a:xfrm>
          <a:prstGeom prst="rect">
            <a:avLst/>
          </a:prstGeom>
          <a:solidFill>
            <a:schemeClr val="bg1">
              <a:lumMod val="95000"/>
            </a:schemeClr>
          </a:solidFill>
          <a:ln w="19050">
            <a:noFill/>
            <a:headEnd/>
            <a:tailEnd/>
          </a:ln>
          <a:effectLst/>
        </p:spPr>
        <p:style>
          <a:lnRef idx="1">
            <a:schemeClr val="accent1"/>
          </a:lnRef>
          <a:fillRef idx="3">
            <a:schemeClr val="accent1"/>
          </a:fillRef>
          <a:effectRef idx="2">
            <a:schemeClr val="accent1"/>
          </a:effectRef>
          <a:fontRef idx="minor">
            <a:schemeClr val="lt1"/>
          </a:fontRef>
        </p:style>
        <p:txBody>
          <a:bodyPr vert="horz" wrap="square" lIns="137160" tIns="91440" rIns="44806" bIns="44806" numCol="1" anchor="t" anchorCtr="0" compatLnSpc="1">
            <a:prstTxWarp prst="textNoShape">
              <a:avLst/>
            </a:prstTxWarp>
            <a:noAutofit/>
          </a:bodyPr>
          <a:lstStyle/>
          <a:p>
            <a:pPr defTabSz="913526">
              <a:spcBef>
                <a:spcPct val="30000"/>
              </a:spcBef>
            </a:pPr>
            <a:endParaRPr lang="en-US" sz="1500" b="1" dirty="0" err="1">
              <a:solidFill>
                <a:schemeClr val="bg1"/>
              </a:solidFill>
            </a:endParaRPr>
          </a:p>
        </p:txBody>
      </p:sp>
      <p:grpSp>
        <p:nvGrpSpPr>
          <p:cNvPr id="31" name="Group 30"/>
          <p:cNvGrpSpPr>
            <a:grpSpLocks/>
          </p:cNvGrpSpPr>
          <p:nvPr/>
        </p:nvGrpSpPr>
        <p:grpSpPr bwMode="gray">
          <a:xfrm>
            <a:off x="4290678" y="3277027"/>
            <a:ext cx="433281" cy="412004"/>
            <a:chOff x="9469438" y="1651207"/>
            <a:chExt cx="662517" cy="484632"/>
          </a:xfrm>
        </p:grpSpPr>
        <p:sp>
          <p:nvSpPr>
            <p:cNvPr id="33" name="Chevron 32"/>
            <p:cNvSpPr/>
            <p:nvPr/>
          </p:nvSpPr>
          <p:spPr bwMode="gray">
            <a:xfrm>
              <a:off x="9469438" y="1651207"/>
              <a:ext cx="402872" cy="484632"/>
            </a:xfrm>
            <a:prstGeom prst="chevron">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00" dirty="0" err="1" smtClean="0">
                <a:solidFill>
                  <a:schemeClr val="tx1"/>
                </a:solidFill>
              </a:endParaRPr>
            </a:p>
          </p:txBody>
        </p:sp>
        <p:sp>
          <p:nvSpPr>
            <p:cNvPr id="36" name="Chevron 35"/>
            <p:cNvSpPr/>
            <p:nvPr/>
          </p:nvSpPr>
          <p:spPr bwMode="gray">
            <a:xfrm>
              <a:off x="9729083" y="1651207"/>
              <a:ext cx="402872" cy="484632"/>
            </a:xfrm>
            <a:prstGeom prst="chevron">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00" dirty="0" err="1" smtClean="0">
                <a:solidFill>
                  <a:schemeClr val="tx1"/>
                </a:solidFill>
              </a:endParaRPr>
            </a:p>
          </p:txBody>
        </p:sp>
      </p:grpSp>
    </p:spTree>
    <p:extLst>
      <p:ext uri="{BB962C8B-B14F-4D97-AF65-F5344CB8AC3E}">
        <p14:creationId xmlns:p14="http://schemas.microsoft.com/office/powerpoint/2010/main" val="2843859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a baseline for Pennsylvania: Catalyst for Payment Reform</a:t>
            </a:r>
            <a:endParaRPr lang="en-US" dirty="0"/>
          </a:p>
        </p:txBody>
      </p:sp>
      <p:grpSp>
        <p:nvGrpSpPr>
          <p:cNvPr id="3" name="Group 2"/>
          <p:cNvGrpSpPr/>
          <p:nvPr/>
        </p:nvGrpSpPr>
        <p:grpSpPr>
          <a:xfrm>
            <a:off x="83478" y="1377658"/>
            <a:ext cx="4572000" cy="3041942"/>
            <a:chOff x="152400" y="1616512"/>
            <a:chExt cx="4572000" cy="3041942"/>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5844"/>
              <a:ext cx="4375548" cy="26726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6451" y="1616512"/>
              <a:ext cx="4527949" cy="338554"/>
            </a:xfrm>
            <a:prstGeom prst="rect">
              <a:avLst/>
            </a:prstGeom>
            <a:noFill/>
          </p:spPr>
          <p:txBody>
            <a:bodyPr wrap="square" rtlCol="0">
              <a:spAutoFit/>
            </a:bodyPr>
            <a:lstStyle/>
            <a:p>
              <a:r>
                <a:rPr lang="en-US" b="1" i="1" dirty="0" smtClean="0"/>
                <a:t>Commercial</a:t>
              </a:r>
              <a:endParaRPr lang="en-US" b="1" i="1" dirty="0"/>
            </a:p>
          </p:txBody>
        </p:sp>
      </p:grpSp>
      <p:grpSp>
        <p:nvGrpSpPr>
          <p:cNvPr id="6" name="Group 5"/>
          <p:cNvGrpSpPr/>
          <p:nvPr/>
        </p:nvGrpSpPr>
        <p:grpSpPr>
          <a:xfrm>
            <a:off x="4509599" y="2438400"/>
            <a:ext cx="4558771" cy="3048063"/>
            <a:chOff x="4616051" y="2819400"/>
            <a:chExt cx="4558771" cy="3048063"/>
          </a:xfrm>
        </p:grpSpPr>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051" y="3179206"/>
              <a:ext cx="4375549" cy="26882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646873" y="2819400"/>
              <a:ext cx="4527949" cy="338554"/>
            </a:xfrm>
            <a:prstGeom prst="rect">
              <a:avLst/>
            </a:prstGeom>
            <a:noFill/>
          </p:spPr>
          <p:txBody>
            <a:bodyPr wrap="square" rtlCol="0">
              <a:spAutoFit/>
            </a:bodyPr>
            <a:lstStyle/>
            <a:p>
              <a:r>
                <a:rPr lang="en-US" b="1" i="1" dirty="0" smtClean="0"/>
                <a:t>Medicaid</a:t>
              </a:r>
              <a:r>
                <a:rPr lang="en-US" dirty="0" smtClean="0"/>
                <a:t> </a:t>
              </a:r>
              <a:endParaRPr lang="en-US" dirty="0"/>
            </a:p>
          </p:txBody>
        </p:sp>
      </p:grpSp>
    </p:spTree>
    <p:extLst>
      <p:ext uri="{BB962C8B-B14F-4D97-AF65-F5344CB8AC3E}">
        <p14:creationId xmlns:p14="http://schemas.microsoft.com/office/powerpoint/2010/main" val="1611940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971" name="think-cell Slide" r:id="rId5" imgW="383" imgH="384" progId="TCLayout.ActiveDocument.1">
                  <p:embed/>
                </p:oleObj>
              </mc:Choice>
              <mc:Fallback>
                <p:oleObj name="think-cell Slide" r:id="rId5" imgW="383" imgH="38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134937" y="230188"/>
            <a:ext cx="8618537" cy="584775"/>
          </a:xfrm>
          <a:noFill/>
          <a:ln>
            <a:noFill/>
          </a:ln>
          <a:effectLst/>
        </p:spPr>
        <p:txBody>
          <a:bodyPr vert="horz" wrap="square" lIns="0" tIns="0" rIns="0" bIns="0" numCol="1" anchor="t" anchorCtr="0" compatLnSpc="1">
            <a:prstTxWarp prst="textNoShape">
              <a:avLst/>
            </a:prstTxWarp>
            <a:spAutoFit/>
          </a:bodyPr>
          <a:lstStyle/>
          <a:p>
            <a:pPr marL="353060"/>
            <a:r>
              <a:rPr lang="en-US" dirty="0"/>
              <a:t>Priority </a:t>
            </a:r>
            <a:r>
              <a:rPr lang="en-US" dirty="0" smtClean="0"/>
              <a:t>#3 </a:t>
            </a:r>
            <a:r>
              <a:rPr lang="en-US" dirty="0"/>
              <a:t>– Health care delivery transformation </a:t>
            </a:r>
            <a:r>
              <a:rPr lang="en-US" dirty="0" smtClean="0"/>
              <a:t>for rural PA is </a:t>
            </a:r>
            <a:r>
              <a:rPr lang="en-US" dirty="0"/>
              <a:t>an important focus of </a:t>
            </a:r>
            <a:r>
              <a:rPr lang="en-US" dirty="0" smtClean="0"/>
              <a:t>HIP</a:t>
            </a:r>
            <a:endParaRPr lang="en-US" dirty="0"/>
          </a:p>
        </p:txBody>
      </p:sp>
      <p:sp>
        <p:nvSpPr>
          <p:cNvPr id="12" name="Rectangle 6"/>
          <p:cNvSpPr txBox="1">
            <a:spLocks/>
          </p:cNvSpPr>
          <p:nvPr/>
        </p:nvSpPr>
        <p:spPr>
          <a:xfrm>
            <a:off x="3098800" y="1210303"/>
            <a:ext cx="5380038" cy="4084964"/>
          </a:xfrm>
          <a:prstGeom prst="rect">
            <a:avLst/>
          </a:prstGeom>
          <a:solidFill>
            <a:schemeClr val="bg1"/>
          </a:solidFill>
          <a:ln w="19050">
            <a:noFill/>
            <a:miter lim="800000"/>
            <a:headEnd/>
            <a:tailEnd/>
          </a:ln>
          <a:effectLst/>
          <a:extLst/>
        </p:spPr>
        <p:txBody>
          <a:bodyPr vert="horz" wrap="square" lIns="72009" tIns="72009" rIns="72009" bIns="72009"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dirty="0"/>
              <a:t>There are many opportunities to improve rural health care in Pennsylvania. Leveraging technology such as tele-health (consultation, remote monitoring, and patient wearables) will improve access to needed services.</a:t>
            </a:r>
          </a:p>
          <a:p>
            <a:pPr marL="1587" lvl="1" indent="0">
              <a:buNone/>
            </a:pPr>
            <a:endParaRPr lang="en-US" dirty="0"/>
          </a:p>
          <a:p>
            <a:pPr lvl="1"/>
            <a:r>
              <a:rPr lang="en-US" dirty="0"/>
              <a:t>Improving oral health and access to dental services are focus areas of the population health work group and technical assistance PA is receiving through the National Governors </a:t>
            </a:r>
            <a:r>
              <a:rPr lang="en-US" dirty="0" smtClean="0"/>
              <a:t>Association (NGA).</a:t>
            </a:r>
            <a:endParaRPr lang="en-US" dirty="0"/>
          </a:p>
          <a:p>
            <a:pPr marL="1587" lvl="1" indent="0">
              <a:buNone/>
            </a:pPr>
            <a:endParaRPr lang="en-US" dirty="0"/>
          </a:p>
          <a:p>
            <a:pPr lvl="1"/>
            <a:r>
              <a:rPr lang="en-US" dirty="0"/>
              <a:t>Exploring community health </a:t>
            </a:r>
            <a:r>
              <a:rPr lang="en-US" dirty="0" smtClean="0"/>
              <a:t>worker (CHW) </a:t>
            </a:r>
            <a:r>
              <a:rPr lang="en-US" dirty="0"/>
              <a:t>roles, training, certification, and financing is also a focus of the NGA TA program and a 75-member stakeholder effort currently underway by the Jewish Healthcare Foundation to create and distribute a CHW strategic plan and toolkit. </a:t>
            </a:r>
          </a:p>
        </p:txBody>
      </p:sp>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13567" r="30957"/>
          <a:stretch/>
        </p:blipFill>
        <p:spPr>
          <a:xfrm>
            <a:off x="-520700" y="1267313"/>
            <a:ext cx="3517900" cy="4224944"/>
          </a:xfrm>
          <a:prstGeom prst="rect">
            <a:avLst/>
          </a:prstGeom>
        </p:spPr>
      </p:pic>
    </p:spTree>
    <p:extLst>
      <p:ext uri="{BB962C8B-B14F-4D97-AF65-F5344CB8AC3E}">
        <p14:creationId xmlns:p14="http://schemas.microsoft.com/office/powerpoint/2010/main" val="1827713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2424"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3"/>
          <p:cNvSpPr>
            <a:spLocks noGrp="1" noChangeArrowheads="1"/>
          </p:cNvSpPr>
          <p:nvPr>
            <p:ph type="title"/>
          </p:nvPr>
        </p:nvSpPr>
        <p:spPr>
          <a:xfrm>
            <a:off x="119063" y="230188"/>
            <a:ext cx="8618537" cy="292388"/>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altLang="en-US" dirty="0"/>
              <a:t>Drivers for achieving HIP objectives (1/2)</a:t>
            </a:r>
          </a:p>
        </p:txBody>
      </p:sp>
      <p:cxnSp>
        <p:nvCxnSpPr>
          <p:cNvPr id="33" name="Straight Connector 32"/>
          <p:cNvCxnSpPr>
            <a:endCxn id="3087" idx="0"/>
          </p:cNvCxnSpPr>
          <p:nvPr/>
        </p:nvCxnSpPr>
        <p:spPr>
          <a:xfrm>
            <a:off x="3062796" y="3594605"/>
            <a:ext cx="140221"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4" idx="1"/>
          </p:cNvCxnSpPr>
          <p:nvPr/>
        </p:nvCxnSpPr>
        <p:spPr>
          <a:xfrm flipV="1">
            <a:off x="3717773" y="3639615"/>
            <a:ext cx="280405" cy="3438"/>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75" name="TextBox 5"/>
          <p:cNvSpPr txBox="1">
            <a:spLocks noChangeArrowheads="1"/>
          </p:cNvSpPr>
          <p:nvPr/>
        </p:nvSpPr>
        <p:spPr bwMode="auto">
          <a:xfrm>
            <a:off x="3203016" y="927932"/>
            <a:ext cx="57066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Blip>
                <a:blip r:embed="rId7"/>
              </a:buBlip>
              <a:defRPr sz="2800">
                <a:solidFill>
                  <a:schemeClr val="tx1"/>
                </a:solidFill>
                <a:latin typeface="Verdana" pitchFamily="34" charset="0"/>
              </a:defRPr>
            </a:lvl2pPr>
            <a:lvl3pPr marL="1143000" indent="-228600" eaLnBrk="0" hangingPunct="0">
              <a:spcBef>
                <a:spcPct val="20000"/>
              </a:spcBef>
              <a:buBlip>
                <a:blip r:embed="rId7"/>
              </a:buBlip>
              <a:defRPr sz="2400">
                <a:solidFill>
                  <a:schemeClr val="tx1"/>
                </a:solidFill>
                <a:latin typeface="Verdana" pitchFamily="34" charset="0"/>
              </a:defRPr>
            </a:lvl3pPr>
            <a:lvl4pPr marL="1600200" indent="-228600" eaLnBrk="0" hangingPunct="0">
              <a:spcBef>
                <a:spcPct val="20000"/>
              </a:spcBef>
              <a:buBlip>
                <a:blip r:embed="rId7"/>
              </a:buBlip>
              <a:defRPr sz="2000">
                <a:solidFill>
                  <a:schemeClr val="tx1"/>
                </a:solidFill>
                <a:latin typeface="Verdana" pitchFamily="34" charset="0"/>
              </a:defRPr>
            </a:lvl4pPr>
            <a:lvl5pPr marL="2057400" indent="-228600" eaLnBrk="0" hangingPunct="0">
              <a:spcBef>
                <a:spcPct val="20000"/>
              </a:spcBef>
              <a:buBlip>
                <a:blip r:embed="rId7"/>
              </a:buBlip>
              <a:defRPr sz="2000">
                <a:solidFill>
                  <a:schemeClr val="tx1"/>
                </a:solidFill>
                <a:latin typeface="Verdana" pitchFamily="34" charset="0"/>
              </a:defRPr>
            </a:lvl5pPr>
            <a:lvl6pPr marL="2514600" indent="-228600" eaLnBrk="0" fontAlgn="base" hangingPunct="0">
              <a:spcBef>
                <a:spcPct val="20000"/>
              </a:spcBef>
              <a:spcAft>
                <a:spcPct val="0"/>
              </a:spcAft>
              <a:buBlip>
                <a:blip r:embed="rId7"/>
              </a:buBlip>
              <a:defRPr sz="2000">
                <a:solidFill>
                  <a:schemeClr val="tx1"/>
                </a:solidFill>
                <a:latin typeface="Verdana" pitchFamily="34" charset="0"/>
              </a:defRPr>
            </a:lvl6pPr>
            <a:lvl7pPr marL="2971800" indent="-228600" eaLnBrk="0" fontAlgn="base" hangingPunct="0">
              <a:spcBef>
                <a:spcPct val="20000"/>
              </a:spcBef>
              <a:spcAft>
                <a:spcPct val="0"/>
              </a:spcAft>
              <a:buBlip>
                <a:blip r:embed="rId7"/>
              </a:buBlip>
              <a:defRPr sz="2000">
                <a:solidFill>
                  <a:schemeClr val="tx1"/>
                </a:solidFill>
                <a:latin typeface="Verdana" pitchFamily="34" charset="0"/>
              </a:defRPr>
            </a:lvl7pPr>
            <a:lvl8pPr marL="3429000" indent="-228600" eaLnBrk="0" fontAlgn="base" hangingPunct="0">
              <a:spcBef>
                <a:spcPct val="20000"/>
              </a:spcBef>
              <a:spcAft>
                <a:spcPct val="0"/>
              </a:spcAft>
              <a:buBlip>
                <a:blip r:embed="rId7"/>
              </a:buBlip>
              <a:defRPr sz="2000">
                <a:solidFill>
                  <a:schemeClr val="tx1"/>
                </a:solidFill>
                <a:latin typeface="Verdana" pitchFamily="34" charset="0"/>
              </a:defRPr>
            </a:lvl8pPr>
            <a:lvl9pPr marL="3886200" indent="-228600" eaLnBrk="0" fontAlgn="base" hangingPunct="0">
              <a:spcBef>
                <a:spcPct val="20000"/>
              </a:spcBef>
              <a:spcAft>
                <a:spcPct val="0"/>
              </a:spcAft>
              <a:buBlip>
                <a:blip r:embed="rId7"/>
              </a:buBlip>
              <a:defRPr sz="2000">
                <a:solidFill>
                  <a:schemeClr val="tx1"/>
                </a:solidFill>
                <a:latin typeface="Verdana" pitchFamily="34" charset="0"/>
              </a:defRPr>
            </a:lvl9pPr>
          </a:lstStyle>
          <a:p>
            <a:pPr eaLnBrk="1" hangingPunct="1">
              <a:spcBef>
                <a:spcPct val="0"/>
              </a:spcBef>
              <a:buFontTx/>
              <a:buNone/>
            </a:pPr>
            <a:r>
              <a:rPr lang="en-US" altLang="en-US" sz="1200" b="1" dirty="0" smtClean="0">
                <a:solidFill>
                  <a:schemeClr val="accent4"/>
                </a:solidFill>
                <a:latin typeface="+mn-lt"/>
              </a:rPr>
              <a:t>Primary</a:t>
            </a:r>
            <a:br>
              <a:rPr lang="en-US" altLang="en-US" sz="1200" b="1" dirty="0" smtClean="0">
                <a:solidFill>
                  <a:schemeClr val="accent4"/>
                </a:solidFill>
                <a:latin typeface="+mn-lt"/>
              </a:rPr>
            </a:br>
            <a:r>
              <a:rPr lang="en-US" altLang="en-US" sz="1200" b="1" dirty="0" smtClean="0">
                <a:solidFill>
                  <a:schemeClr val="accent4"/>
                </a:solidFill>
                <a:latin typeface="+mn-lt"/>
              </a:rPr>
              <a:t>Drivers</a:t>
            </a:r>
            <a:endParaRPr lang="en-US" altLang="en-US" sz="1200" b="1" dirty="0">
              <a:solidFill>
                <a:schemeClr val="accent4"/>
              </a:solidFill>
              <a:latin typeface="+mn-lt"/>
            </a:endParaRPr>
          </a:p>
        </p:txBody>
      </p:sp>
      <p:sp>
        <p:nvSpPr>
          <p:cNvPr id="2" name="TextBox 4"/>
          <p:cNvSpPr txBox="1">
            <a:spLocks noChangeArrowheads="1"/>
          </p:cNvSpPr>
          <p:nvPr/>
        </p:nvSpPr>
        <p:spPr bwMode="auto">
          <a:xfrm rot="16200000">
            <a:off x="2695186" y="1859899"/>
            <a:ext cx="1530420" cy="514756"/>
          </a:xfrm>
          <a:prstGeom prst="rect">
            <a:avLst/>
          </a:prstGeom>
          <a:solidFill>
            <a:schemeClr val="accent2"/>
          </a:solidFill>
          <a:ln w="9525">
            <a:solidFill>
              <a:schemeClr val="bg1"/>
            </a:solidFill>
            <a:miter lim="800000"/>
            <a:headEnd/>
            <a:tailEnd/>
          </a:ln>
          <a:effectLst>
            <a:outerShdw blurRad="50800" dist="38100" dir="2700000" algn="tl" rotWithShape="0">
              <a:prstClr val="black">
                <a:alpha val="40000"/>
              </a:prstClr>
            </a:outerShdw>
          </a:effectLst>
          <a:extLst/>
        </p:spPr>
        <p:txBody>
          <a:bodyPr wrap="square" lIns="72009" tIns="72009" rIns="72009" bIns="72009" anchor="ctr" anchorCtr="0">
            <a:no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Blip>
                <a:blip r:embed="rId7"/>
              </a:buBlip>
              <a:defRPr sz="2800">
                <a:solidFill>
                  <a:schemeClr val="tx1"/>
                </a:solidFill>
                <a:latin typeface="Verdana" pitchFamily="34" charset="0"/>
              </a:defRPr>
            </a:lvl2pPr>
            <a:lvl3pPr marL="1143000" indent="-228600" eaLnBrk="0" hangingPunct="0">
              <a:spcBef>
                <a:spcPct val="20000"/>
              </a:spcBef>
              <a:buBlip>
                <a:blip r:embed="rId7"/>
              </a:buBlip>
              <a:defRPr sz="2400">
                <a:solidFill>
                  <a:schemeClr val="tx1"/>
                </a:solidFill>
                <a:latin typeface="Verdana" pitchFamily="34" charset="0"/>
              </a:defRPr>
            </a:lvl3pPr>
            <a:lvl4pPr marL="1600200" indent="-228600" eaLnBrk="0" hangingPunct="0">
              <a:spcBef>
                <a:spcPct val="20000"/>
              </a:spcBef>
              <a:buBlip>
                <a:blip r:embed="rId7"/>
              </a:buBlip>
              <a:defRPr sz="2000">
                <a:solidFill>
                  <a:schemeClr val="tx1"/>
                </a:solidFill>
                <a:latin typeface="Verdana" pitchFamily="34" charset="0"/>
              </a:defRPr>
            </a:lvl4pPr>
            <a:lvl5pPr marL="2057400" indent="-228600" eaLnBrk="0" hangingPunct="0">
              <a:spcBef>
                <a:spcPct val="20000"/>
              </a:spcBef>
              <a:buBlip>
                <a:blip r:embed="rId7"/>
              </a:buBlip>
              <a:defRPr sz="2000">
                <a:solidFill>
                  <a:schemeClr val="tx1"/>
                </a:solidFill>
                <a:latin typeface="Verdana" pitchFamily="34" charset="0"/>
              </a:defRPr>
            </a:lvl5pPr>
            <a:lvl6pPr marL="2514600" indent="-228600" eaLnBrk="0" fontAlgn="base" hangingPunct="0">
              <a:spcBef>
                <a:spcPct val="20000"/>
              </a:spcBef>
              <a:spcAft>
                <a:spcPct val="0"/>
              </a:spcAft>
              <a:buBlip>
                <a:blip r:embed="rId7"/>
              </a:buBlip>
              <a:defRPr sz="2000">
                <a:solidFill>
                  <a:schemeClr val="tx1"/>
                </a:solidFill>
                <a:latin typeface="Verdana" pitchFamily="34" charset="0"/>
              </a:defRPr>
            </a:lvl6pPr>
            <a:lvl7pPr marL="2971800" indent="-228600" eaLnBrk="0" fontAlgn="base" hangingPunct="0">
              <a:spcBef>
                <a:spcPct val="20000"/>
              </a:spcBef>
              <a:spcAft>
                <a:spcPct val="0"/>
              </a:spcAft>
              <a:buBlip>
                <a:blip r:embed="rId7"/>
              </a:buBlip>
              <a:defRPr sz="2000">
                <a:solidFill>
                  <a:schemeClr val="tx1"/>
                </a:solidFill>
                <a:latin typeface="Verdana" pitchFamily="34" charset="0"/>
              </a:defRPr>
            </a:lvl7pPr>
            <a:lvl8pPr marL="3429000" indent="-228600" eaLnBrk="0" fontAlgn="base" hangingPunct="0">
              <a:spcBef>
                <a:spcPct val="20000"/>
              </a:spcBef>
              <a:spcAft>
                <a:spcPct val="0"/>
              </a:spcAft>
              <a:buBlip>
                <a:blip r:embed="rId7"/>
              </a:buBlip>
              <a:defRPr sz="2000">
                <a:solidFill>
                  <a:schemeClr val="tx1"/>
                </a:solidFill>
                <a:latin typeface="Verdana" pitchFamily="34" charset="0"/>
              </a:defRPr>
            </a:lvl8pPr>
            <a:lvl9pPr marL="3886200" indent="-228600" eaLnBrk="0" fontAlgn="base" hangingPunct="0">
              <a:spcBef>
                <a:spcPct val="20000"/>
              </a:spcBef>
              <a:spcAft>
                <a:spcPct val="0"/>
              </a:spcAft>
              <a:buBlip>
                <a:blip r:embed="rId7"/>
              </a:buBlip>
              <a:defRPr sz="2000">
                <a:solidFill>
                  <a:schemeClr val="tx1"/>
                </a:solidFill>
                <a:latin typeface="Verdana" pitchFamily="34" charset="0"/>
              </a:defRPr>
            </a:lvl9pPr>
          </a:lstStyle>
          <a:p>
            <a:pPr algn="ctr" eaLnBrk="1" hangingPunct="1">
              <a:spcBef>
                <a:spcPct val="0"/>
              </a:spcBef>
              <a:buFontTx/>
              <a:buNone/>
            </a:pPr>
            <a:r>
              <a:rPr lang="en-US" altLang="en-US" sz="1200" b="1" dirty="0">
                <a:solidFill>
                  <a:schemeClr val="accent4"/>
                </a:solidFill>
                <a:latin typeface="+mn-lt"/>
              </a:rPr>
              <a:t>Population Health</a:t>
            </a:r>
          </a:p>
        </p:txBody>
      </p:sp>
      <p:sp>
        <p:nvSpPr>
          <p:cNvPr id="3087" name="TextBox 19"/>
          <p:cNvSpPr txBox="1">
            <a:spLocks noChangeArrowheads="1"/>
          </p:cNvSpPr>
          <p:nvPr/>
        </p:nvSpPr>
        <p:spPr bwMode="auto">
          <a:xfrm rot="16200000">
            <a:off x="2839481" y="3337227"/>
            <a:ext cx="1241828" cy="514756"/>
          </a:xfrm>
          <a:prstGeom prst="rect">
            <a:avLst/>
          </a:prstGeom>
          <a:solidFill>
            <a:schemeClr val="accent2"/>
          </a:solidFill>
          <a:ln w="9525">
            <a:solidFill>
              <a:schemeClr val="bg1"/>
            </a:solidFill>
            <a:miter lim="800000"/>
            <a:headEnd/>
            <a:tailEnd/>
          </a:ln>
          <a:effectLst>
            <a:outerShdw blurRad="50800" dist="38100" dir="2700000" algn="tl" rotWithShape="0">
              <a:prstClr val="black">
                <a:alpha val="40000"/>
              </a:prstClr>
            </a:outerShdw>
          </a:effectLst>
          <a:extLst/>
        </p:spPr>
        <p:txBody>
          <a:bodyPr wrap="square" lIns="72009" tIns="72009" rIns="72009" bIns="72009" anchor="ctr" anchorCtr="0">
            <a:no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Blip>
                <a:blip r:embed="rId7"/>
              </a:buBlip>
              <a:defRPr sz="2800">
                <a:solidFill>
                  <a:schemeClr val="tx1"/>
                </a:solidFill>
                <a:latin typeface="Verdana" pitchFamily="34" charset="0"/>
              </a:defRPr>
            </a:lvl2pPr>
            <a:lvl3pPr marL="1143000" indent="-228600" eaLnBrk="0" hangingPunct="0">
              <a:spcBef>
                <a:spcPct val="20000"/>
              </a:spcBef>
              <a:buBlip>
                <a:blip r:embed="rId7"/>
              </a:buBlip>
              <a:defRPr sz="2400">
                <a:solidFill>
                  <a:schemeClr val="tx1"/>
                </a:solidFill>
                <a:latin typeface="Verdana" pitchFamily="34" charset="0"/>
              </a:defRPr>
            </a:lvl3pPr>
            <a:lvl4pPr marL="1600200" indent="-228600" eaLnBrk="0" hangingPunct="0">
              <a:spcBef>
                <a:spcPct val="20000"/>
              </a:spcBef>
              <a:buBlip>
                <a:blip r:embed="rId7"/>
              </a:buBlip>
              <a:defRPr sz="2000">
                <a:solidFill>
                  <a:schemeClr val="tx1"/>
                </a:solidFill>
                <a:latin typeface="Verdana" pitchFamily="34" charset="0"/>
              </a:defRPr>
            </a:lvl4pPr>
            <a:lvl5pPr marL="2057400" indent="-228600" eaLnBrk="0" hangingPunct="0">
              <a:spcBef>
                <a:spcPct val="20000"/>
              </a:spcBef>
              <a:buBlip>
                <a:blip r:embed="rId7"/>
              </a:buBlip>
              <a:defRPr sz="2000">
                <a:solidFill>
                  <a:schemeClr val="tx1"/>
                </a:solidFill>
                <a:latin typeface="Verdana" pitchFamily="34" charset="0"/>
              </a:defRPr>
            </a:lvl5pPr>
            <a:lvl6pPr marL="2514600" indent="-228600" eaLnBrk="0" fontAlgn="base" hangingPunct="0">
              <a:spcBef>
                <a:spcPct val="20000"/>
              </a:spcBef>
              <a:spcAft>
                <a:spcPct val="0"/>
              </a:spcAft>
              <a:buBlip>
                <a:blip r:embed="rId7"/>
              </a:buBlip>
              <a:defRPr sz="2000">
                <a:solidFill>
                  <a:schemeClr val="tx1"/>
                </a:solidFill>
                <a:latin typeface="Verdana" pitchFamily="34" charset="0"/>
              </a:defRPr>
            </a:lvl6pPr>
            <a:lvl7pPr marL="2971800" indent="-228600" eaLnBrk="0" fontAlgn="base" hangingPunct="0">
              <a:spcBef>
                <a:spcPct val="20000"/>
              </a:spcBef>
              <a:spcAft>
                <a:spcPct val="0"/>
              </a:spcAft>
              <a:buBlip>
                <a:blip r:embed="rId7"/>
              </a:buBlip>
              <a:defRPr sz="2000">
                <a:solidFill>
                  <a:schemeClr val="tx1"/>
                </a:solidFill>
                <a:latin typeface="Verdana" pitchFamily="34" charset="0"/>
              </a:defRPr>
            </a:lvl7pPr>
            <a:lvl8pPr marL="3429000" indent="-228600" eaLnBrk="0" fontAlgn="base" hangingPunct="0">
              <a:spcBef>
                <a:spcPct val="20000"/>
              </a:spcBef>
              <a:spcAft>
                <a:spcPct val="0"/>
              </a:spcAft>
              <a:buBlip>
                <a:blip r:embed="rId7"/>
              </a:buBlip>
              <a:defRPr sz="2000">
                <a:solidFill>
                  <a:schemeClr val="tx1"/>
                </a:solidFill>
                <a:latin typeface="Verdana" pitchFamily="34" charset="0"/>
              </a:defRPr>
            </a:lvl8pPr>
            <a:lvl9pPr marL="3886200" indent="-228600" eaLnBrk="0" fontAlgn="base" hangingPunct="0">
              <a:spcBef>
                <a:spcPct val="20000"/>
              </a:spcBef>
              <a:spcAft>
                <a:spcPct val="0"/>
              </a:spcAft>
              <a:buBlip>
                <a:blip r:embed="rId7"/>
              </a:buBlip>
              <a:defRPr sz="2000">
                <a:solidFill>
                  <a:schemeClr val="tx1"/>
                </a:solidFill>
                <a:latin typeface="Verdana" pitchFamily="34" charset="0"/>
              </a:defRPr>
            </a:lvl9pPr>
          </a:lstStyle>
          <a:p>
            <a:pPr algn="ctr" eaLnBrk="1" hangingPunct="1">
              <a:spcBef>
                <a:spcPct val="0"/>
              </a:spcBef>
              <a:buFontTx/>
              <a:buNone/>
            </a:pPr>
            <a:r>
              <a:rPr lang="en-US" altLang="en-US" sz="1200" b="1" dirty="0">
                <a:solidFill>
                  <a:schemeClr val="accent4"/>
                </a:solidFill>
                <a:latin typeface="+mn-lt"/>
              </a:rPr>
              <a:t>Price &amp; </a:t>
            </a:r>
            <a:r>
              <a:rPr lang="en-US" altLang="en-US" sz="1200" b="1" dirty="0" smtClean="0">
                <a:solidFill>
                  <a:schemeClr val="accent4"/>
                </a:solidFill>
                <a:latin typeface="+mn-lt"/>
              </a:rPr>
              <a:t>Quality </a:t>
            </a:r>
            <a:r>
              <a:rPr lang="en-US" altLang="en-US" sz="1200" b="1" dirty="0">
                <a:solidFill>
                  <a:schemeClr val="accent4"/>
                </a:solidFill>
                <a:latin typeface="+mn-lt"/>
              </a:rPr>
              <a:t>Transparency</a:t>
            </a:r>
          </a:p>
        </p:txBody>
      </p:sp>
      <p:sp>
        <p:nvSpPr>
          <p:cNvPr id="3089" name="TextBox 25"/>
          <p:cNvSpPr txBox="1">
            <a:spLocks noChangeArrowheads="1"/>
          </p:cNvSpPr>
          <p:nvPr/>
        </p:nvSpPr>
        <p:spPr bwMode="auto">
          <a:xfrm rot="16200000">
            <a:off x="2695185" y="4814554"/>
            <a:ext cx="1530420" cy="514756"/>
          </a:xfrm>
          <a:prstGeom prst="rect">
            <a:avLst/>
          </a:prstGeom>
          <a:solidFill>
            <a:schemeClr val="accent2"/>
          </a:solidFill>
          <a:ln w="9525">
            <a:solidFill>
              <a:schemeClr val="bg1"/>
            </a:solidFill>
            <a:miter lim="800000"/>
            <a:headEnd/>
            <a:tailEnd/>
          </a:ln>
          <a:effectLst>
            <a:outerShdw blurRad="50800" dist="38100" dir="2700000" algn="tl" rotWithShape="0">
              <a:prstClr val="black">
                <a:alpha val="40000"/>
              </a:prstClr>
            </a:outerShdw>
          </a:effectLst>
          <a:extLst/>
        </p:spPr>
        <p:txBody>
          <a:bodyPr wrap="square" lIns="72009" tIns="72009" rIns="72009" bIns="72009" anchor="ctr" anchorCtr="0">
            <a:no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Blip>
                <a:blip r:embed="rId7"/>
              </a:buBlip>
              <a:defRPr sz="2800">
                <a:solidFill>
                  <a:schemeClr val="tx1"/>
                </a:solidFill>
                <a:latin typeface="Verdana" pitchFamily="34" charset="0"/>
              </a:defRPr>
            </a:lvl2pPr>
            <a:lvl3pPr marL="1143000" indent="-228600" eaLnBrk="0" hangingPunct="0">
              <a:spcBef>
                <a:spcPct val="20000"/>
              </a:spcBef>
              <a:buBlip>
                <a:blip r:embed="rId7"/>
              </a:buBlip>
              <a:defRPr sz="2400">
                <a:solidFill>
                  <a:schemeClr val="tx1"/>
                </a:solidFill>
                <a:latin typeface="Verdana" pitchFamily="34" charset="0"/>
              </a:defRPr>
            </a:lvl3pPr>
            <a:lvl4pPr marL="1600200" indent="-228600" eaLnBrk="0" hangingPunct="0">
              <a:spcBef>
                <a:spcPct val="20000"/>
              </a:spcBef>
              <a:buBlip>
                <a:blip r:embed="rId7"/>
              </a:buBlip>
              <a:defRPr sz="2000">
                <a:solidFill>
                  <a:schemeClr val="tx1"/>
                </a:solidFill>
                <a:latin typeface="Verdana" pitchFamily="34" charset="0"/>
              </a:defRPr>
            </a:lvl4pPr>
            <a:lvl5pPr marL="2057400" indent="-228600" eaLnBrk="0" hangingPunct="0">
              <a:spcBef>
                <a:spcPct val="20000"/>
              </a:spcBef>
              <a:buBlip>
                <a:blip r:embed="rId7"/>
              </a:buBlip>
              <a:defRPr sz="2000">
                <a:solidFill>
                  <a:schemeClr val="tx1"/>
                </a:solidFill>
                <a:latin typeface="Verdana" pitchFamily="34" charset="0"/>
              </a:defRPr>
            </a:lvl5pPr>
            <a:lvl6pPr marL="2514600" indent="-228600" eaLnBrk="0" fontAlgn="base" hangingPunct="0">
              <a:spcBef>
                <a:spcPct val="20000"/>
              </a:spcBef>
              <a:spcAft>
                <a:spcPct val="0"/>
              </a:spcAft>
              <a:buBlip>
                <a:blip r:embed="rId7"/>
              </a:buBlip>
              <a:defRPr sz="2000">
                <a:solidFill>
                  <a:schemeClr val="tx1"/>
                </a:solidFill>
                <a:latin typeface="Verdana" pitchFamily="34" charset="0"/>
              </a:defRPr>
            </a:lvl6pPr>
            <a:lvl7pPr marL="2971800" indent="-228600" eaLnBrk="0" fontAlgn="base" hangingPunct="0">
              <a:spcBef>
                <a:spcPct val="20000"/>
              </a:spcBef>
              <a:spcAft>
                <a:spcPct val="0"/>
              </a:spcAft>
              <a:buBlip>
                <a:blip r:embed="rId7"/>
              </a:buBlip>
              <a:defRPr sz="2000">
                <a:solidFill>
                  <a:schemeClr val="tx1"/>
                </a:solidFill>
                <a:latin typeface="Verdana" pitchFamily="34" charset="0"/>
              </a:defRPr>
            </a:lvl7pPr>
            <a:lvl8pPr marL="3429000" indent="-228600" eaLnBrk="0" fontAlgn="base" hangingPunct="0">
              <a:spcBef>
                <a:spcPct val="20000"/>
              </a:spcBef>
              <a:spcAft>
                <a:spcPct val="0"/>
              </a:spcAft>
              <a:buBlip>
                <a:blip r:embed="rId7"/>
              </a:buBlip>
              <a:defRPr sz="2000">
                <a:solidFill>
                  <a:schemeClr val="tx1"/>
                </a:solidFill>
                <a:latin typeface="Verdana" pitchFamily="34" charset="0"/>
              </a:defRPr>
            </a:lvl8pPr>
            <a:lvl9pPr marL="3886200" indent="-228600" eaLnBrk="0" fontAlgn="base" hangingPunct="0">
              <a:spcBef>
                <a:spcPct val="20000"/>
              </a:spcBef>
              <a:spcAft>
                <a:spcPct val="0"/>
              </a:spcAft>
              <a:buBlip>
                <a:blip r:embed="rId7"/>
              </a:buBlip>
              <a:defRPr sz="2000">
                <a:solidFill>
                  <a:schemeClr val="tx1"/>
                </a:solidFill>
                <a:latin typeface="Verdana" pitchFamily="34" charset="0"/>
              </a:defRPr>
            </a:lvl9pPr>
          </a:lstStyle>
          <a:p>
            <a:pPr algn="ctr" eaLnBrk="1" hangingPunct="1">
              <a:spcBef>
                <a:spcPct val="0"/>
              </a:spcBef>
              <a:buFontTx/>
              <a:buNone/>
            </a:pPr>
            <a:r>
              <a:rPr lang="en-US" altLang="en-US" sz="1200" b="1" dirty="0">
                <a:solidFill>
                  <a:schemeClr val="accent4"/>
                </a:solidFill>
                <a:latin typeface="+mn-lt"/>
              </a:rPr>
              <a:t>Payment Reform</a:t>
            </a:r>
          </a:p>
        </p:txBody>
      </p:sp>
      <p:sp>
        <p:nvSpPr>
          <p:cNvPr id="3092" name="TextBox 5"/>
          <p:cNvSpPr txBox="1">
            <a:spLocks noChangeArrowheads="1"/>
          </p:cNvSpPr>
          <p:nvPr/>
        </p:nvSpPr>
        <p:spPr bwMode="auto">
          <a:xfrm>
            <a:off x="3998177" y="1044982"/>
            <a:ext cx="444764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Blip>
                <a:blip r:embed="rId7"/>
              </a:buBlip>
              <a:defRPr sz="2800">
                <a:solidFill>
                  <a:schemeClr val="tx1"/>
                </a:solidFill>
                <a:latin typeface="Verdana" pitchFamily="34" charset="0"/>
              </a:defRPr>
            </a:lvl2pPr>
            <a:lvl3pPr marL="1143000" indent="-228600" eaLnBrk="0" hangingPunct="0">
              <a:spcBef>
                <a:spcPct val="20000"/>
              </a:spcBef>
              <a:buBlip>
                <a:blip r:embed="rId7"/>
              </a:buBlip>
              <a:defRPr sz="2400">
                <a:solidFill>
                  <a:schemeClr val="tx1"/>
                </a:solidFill>
                <a:latin typeface="Verdana" pitchFamily="34" charset="0"/>
              </a:defRPr>
            </a:lvl3pPr>
            <a:lvl4pPr marL="1600200" indent="-228600" eaLnBrk="0" hangingPunct="0">
              <a:spcBef>
                <a:spcPct val="20000"/>
              </a:spcBef>
              <a:buBlip>
                <a:blip r:embed="rId7"/>
              </a:buBlip>
              <a:defRPr sz="2000">
                <a:solidFill>
                  <a:schemeClr val="tx1"/>
                </a:solidFill>
                <a:latin typeface="Verdana" pitchFamily="34" charset="0"/>
              </a:defRPr>
            </a:lvl4pPr>
            <a:lvl5pPr marL="2057400" indent="-228600" eaLnBrk="0" hangingPunct="0">
              <a:spcBef>
                <a:spcPct val="20000"/>
              </a:spcBef>
              <a:buBlip>
                <a:blip r:embed="rId7"/>
              </a:buBlip>
              <a:defRPr sz="2000">
                <a:solidFill>
                  <a:schemeClr val="tx1"/>
                </a:solidFill>
                <a:latin typeface="Verdana" pitchFamily="34" charset="0"/>
              </a:defRPr>
            </a:lvl5pPr>
            <a:lvl6pPr marL="2514600" indent="-228600" eaLnBrk="0" fontAlgn="base" hangingPunct="0">
              <a:spcBef>
                <a:spcPct val="20000"/>
              </a:spcBef>
              <a:spcAft>
                <a:spcPct val="0"/>
              </a:spcAft>
              <a:buBlip>
                <a:blip r:embed="rId7"/>
              </a:buBlip>
              <a:defRPr sz="2000">
                <a:solidFill>
                  <a:schemeClr val="tx1"/>
                </a:solidFill>
                <a:latin typeface="Verdana" pitchFamily="34" charset="0"/>
              </a:defRPr>
            </a:lvl6pPr>
            <a:lvl7pPr marL="2971800" indent="-228600" eaLnBrk="0" fontAlgn="base" hangingPunct="0">
              <a:spcBef>
                <a:spcPct val="20000"/>
              </a:spcBef>
              <a:spcAft>
                <a:spcPct val="0"/>
              </a:spcAft>
              <a:buBlip>
                <a:blip r:embed="rId7"/>
              </a:buBlip>
              <a:defRPr sz="2000">
                <a:solidFill>
                  <a:schemeClr val="tx1"/>
                </a:solidFill>
                <a:latin typeface="Verdana" pitchFamily="34" charset="0"/>
              </a:defRPr>
            </a:lvl7pPr>
            <a:lvl8pPr marL="3429000" indent="-228600" eaLnBrk="0" fontAlgn="base" hangingPunct="0">
              <a:spcBef>
                <a:spcPct val="20000"/>
              </a:spcBef>
              <a:spcAft>
                <a:spcPct val="0"/>
              </a:spcAft>
              <a:buBlip>
                <a:blip r:embed="rId7"/>
              </a:buBlip>
              <a:defRPr sz="2000">
                <a:solidFill>
                  <a:schemeClr val="tx1"/>
                </a:solidFill>
                <a:latin typeface="Verdana" pitchFamily="34" charset="0"/>
              </a:defRPr>
            </a:lvl8pPr>
            <a:lvl9pPr marL="3886200" indent="-228600" eaLnBrk="0" fontAlgn="base" hangingPunct="0">
              <a:spcBef>
                <a:spcPct val="20000"/>
              </a:spcBef>
              <a:spcAft>
                <a:spcPct val="0"/>
              </a:spcAft>
              <a:buBlip>
                <a:blip r:embed="rId7"/>
              </a:buBlip>
              <a:defRPr sz="2000">
                <a:solidFill>
                  <a:schemeClr val="tx1"/>
                </a:solidFill>
                <a:latin typeface="Verdana" pitchFamily="34" charset="0"/>
              </a:defRPr>
            </a:lvl9pPr>
          </a:lstStyle>
          <a:p>
            <a:pPr eaLnBrk="1" hangingPunct="1">
              <a:spcBef>
                <a:spcPct val="0"/>
              </a:spcBef>
              <a:buFontTx/>
              <a:buNone/>
            </a:pPr>
            <a:r>
              <a:rPr lang="en-US" altLang="en-US" sz="1200" b="1" dirty="0">
                <a:solidFill>
                  <a:schemeClr val="accent4"/>
                </a:solidFill>
                <a:latin typeface="+mn-lt"/>
              </a:rPr>
              <a:t>Secondary Drivers</a:t>
            </a:r>
          </a:p>
        </p:txBody>
      </p:sp>
      <p:cxnSp>
        <p:nvCxnSpPr>
          <p:cNvPr id="32" name="Straight Connector 31"/>
          <p:cNvCxnSpPr>
            <a:stCxn id="2" idx="2"/>
            <a:endCxn id="11" idx="1"/>
          </p:cNvCxnSpPr>
          <p:nvPr/>
        </p:nvCxnSpPr>
        <p:spPr>
          <a:xfrm>
            <a:off x="3717774" y="2117277"/>
            <a:ext cx="280404" cy="1"/>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089" idx="2"/>
            <a:endCxn id="16" idx="1"/>
          </p:cNvCxnSpPr>
          <p:nvPr/>
        </p:nvCxnSpPr>
        <p:spPr>
          <a:xfrm flipV="1">
            <a:off x="3717773" y="5071931"/>
            <a:ext cx="280405" cy="1"/>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p:cNvSpPr>
          <p:nvPr/>
        </p:nvSpPr>
        <p:spPr>
          <a:xfrm>
            <a:off x="3998178" y="1259735"/>
            <a:ext cx="4768476" cy="1715085"/>
          </a:xfrm>
          <a:prstGeom prst="rect">
            <a:avLst/>
          </a:prstGeom>
          <a:solidFill>
            <a:schemeClr val="bg1"/>
          </a:solidFill>
          <a:ln w="19050">
            <a:solidFill>
              <a:schemeClr val="accent3"/>
            </a:solidFill>
          </a:ln>
          <a:effectLst>
            <a:outerShdw blurRad="50800" dist="38100" dir="2700000" algn="tl" rotWithShape="0">
              <a:prstClr val="black">
                <a:alpha val="40000"/>
              </a:prstClr>
            </a:outerShdw>
          </a:effectLst>
        </p:spPr>
        <p:txBody>
          <a:bodyPr vert="horz" wrap="square" lIns="72009" tIns="72009" rIns="72009" bIns="72009" rtlCol="0" anchor="ctr" anchorCtr="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60000"/>
              </a:spcBef>
            </a:pPr>
            <a:r>
              <a:rPr lang="en-US" sz="1200" dirty="0" smtClean="0"/>
              <a:t>Expanded Efforts:</a:t>
            </a:r>
          </a:p>
          <a:p>
            <a:pPr lvl="1">
              <a:spcBef>
                <a:spcPct val="30000"/>
              </a:spcBef>
            </a:pPr>
            <a:r>
              <a:rPr lang="en-US" sz="1200" dirty="0" smtClean="0"/>
              <a:t>Target women ages 18-44 for tobacco cessation</a:t>
            </a:r>
          </a:p>
          <a:p>
            <a:pPr lvl="1">
              <a:spcBef>
                <a:spcPct val="30000"/>
              </a:spcBef>
            </a:pPr>
            <a:r>
              <a:rPr lang="en-US" sz="1200" dirty="0" smtClean="0"/>
              <a:t>Promote the increase in physical activity </a:t>
            </a:r>
            <a:r>
              <a:rPr lang="en-US" sz="1200" smtClean="0"/>
              <a:t>in school </a:t>
            </a:r>
            <a:r>
              <a:rPr lang="en-US" sz="1200" dirty="0" smtClean="0"/>
              <a:t>day</a:t>
            </a:r>
          </a:p>
          <a:p>
            <a:pPr lvl="1">
              <a:spcBef>
                <a:spcPct val="30000"/>
              </a:spcBef>
            </a:pPr>
            <a:r>
              <a:rPr lang="en-US" sz="1200" dirty="0" smtClean="0"/>
              <a:t>Promote diabetes prevention and self-management </a:t>
            </a:r>
          </a:p>
          <a:p>
            <a:pPr lvl="1">
              <a:spcBef>
                <a:spcPct val="30000"/>
              </a:spcBef>
            </a:pPr>
            <a:r>
              <a:rPr lang="en-US" sz="1200" dirty="0" smtClean="0"/>
              <a:t>Promote oral health for children </a:t>
            </a:r>
          </a:p>
          <a:p>
            <a:pPr lvl="1">
              <a:spcBef>
                <a:spcPct val="30000"/>
              </a:spcBef>
            </a:pPr>
            <a:r>
              <a:rPr lang="en-US" sz="1200" dirty="0" smtClean="0"/>
              <a:t>Promote use of Prescription Drug Monitoring Program (PDMP) to track and monitor substance abuse</a:t>
            </a:r>
            <a:endParaRPr lang="en-US" sz="1200" dirty="0"/>
          </a:p>
        </p:txBody>
      </p:sp>
      <p:sp>
        <p:nvSpPr>
          <p:cNvPr id="14" name="TextBox 13"/>
          <p:cNvSpPr txBox="1">
            <a:spLocks/>
          </p:cNvSpPr>
          <p:nvPr/>
        </p:nvSpPr>
        <p:spPr>
          <a:xfrm>
            <a:off x="3998178" y="3022138"/>
            <a:ext cx="4768476" cy="1234953"/>
          </a:xfrm>
          <a:prstGeom prst="rect">
            <a:avLst/>
          </a:prstGeom>
          <a:solidFill>
            <a:schemeClr val="bg1"/>
          </a:solidFill>
          <a:ln w="19050">
            <a:solidFill>
              <a:schemeClr val="accent3"/>
            </a:solidFill>
          </a:ln>
          <a:effectLst>
            <a:outerShdw blurRad="50800" dist="38100" dir="2700000" algn="tl" rotWithShape="0">
              <a:prstClr val="black">
                <a:alpha val="40000"/>
              </a:prstClr>
            </a:outerShdw>
          </a:effectLst>
        </p:spPr>
        <p:txBody>
          <a:bodyPr vert="horz" wrap="square" lIns="72009" tIns="72009" rIns="72009" bIns="72009" rtlCol="0" anchor="ctr" anchorCtr="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60000"/>
              </a:spcBef>
            </a:pPr>
            <a:r>
              <a:rPr lang="en-US" sz="1200" dirty="0" smtClean="0"/>
              <a:t>Promote price and quality transparency through:</a:t>
            </a:r>
          </a:p>
          <a:p>
            <a:pPr lvl="1">
              <a:spcBef>
                <a:spcPct val="30000"/>
              </a:spcBef>
            </a:pPr>
            <a:r>
              <a:rPr lang="en-US" sz="1200" dirty="0" smtClean="0"/>
              <a:t>Explore creation of an all-payer claims database</a:t>
            </a:r>
          </a:p>
          <a:p>
            <a:pPr lvl="1">
              <a:spcBef>
                <a:spcPct val="30000"/>
              </a:spcBef>
            </a:pPr>
            <a:r>
              <a:rPr lang="en-US" sz="1200" dirty="0" smtClean="0"/>
              <a:t>Improve consumer health literacy</a:t>
            </a:r>
          </a:p>
          <a:p>
            <a:pPr lvl="1">
              <a:spcBef>
                <a:spcPct val="30000"/>
              </a:spcBef>
            </a:pPr>
            <a:r>
              <a:rPr lang="en-US" sz="1200" dirty="0" smtClean="0"/>
              <a:t>“</a:t>
            </a:r>
            <a:r>
              <a:rPr lang="en-US" sz="1200" dirty="0" err="1" smtClean="0"/>
              <a:t>Shoppable</a:t>
            </a:r>
            <a:r>
              <a:rPr lang="en-US" sz="1200" dirty="0" smtClean="0"/>
              <a:t>” care transparency for both commodities and episodes of care</a:t>
            </a:r>
            <a:endParaRPr lang="en-US" sz="1200" dirty="0"/>
          </a:p>
        </p:txBody>
      </p:sp>
      <p:sp>
        <p:nvSpPr>
          <p:cNvPr id="16" name="TextBox 15"/>
          <p:cNvSpPr txBox="1">
            <a:spLocks/>
          </p:cNvSpPr>
          <p:nvPr/>
        </p:nvSpPr>
        <p:spPr>
          <a:xfrm>
            <a:off x="3998178" y="4306721"/>
            <a:ext cx="4768476" cy="1530420"/>
          </a:xfrm>
          <a:prstGeom prst="rect">
            <a:avLst/>
          </a:prstGeom>
          <a:solidFill>
            <a:schemeClr val="bg1"/>
          </a:solidFill>
          <a:ln w="19050">
            <a:solidFill>
              <a:schemeClr val="accent3"/>
            </a:solidFill>
          </a:ln>
          <a:effectLst>
            <a:outerShdw blurRad="50800" dist="38100" dir="2700000" algn="tl" rotWithShape="0">
              <a:prstClr val="black">
                <a:alpha val="40000"/>
              </a:prstClr>
            </a:outerShdw>
          </a:effectLst>
        </p:spPr>
        <p:txBody>
          <a:bodyPr vert="horz" wrap="square" lIns="72009" tIns="72009" rIns="72009" bIns="72009" rtlCol="0" anchor="ctr"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60000"/>
              </a:spcBef>
            </a:pPr>
            <a:r>
              <a:rPr lang="en-US" sz="1200" dirty="0" smtClean="0"/>
              <a:t>Establish a target for the commonwealth for the percent of care paid for under a value-based reimbursement structure through the use of:</a:t>
            </a:r>
          </a:p>
          <a:p>
            <a:pPr lvl="1">
              <a:spcBef>
                <a:spcPct val="30000"/>
              </a:spcBef>
            </a:pPr>
            <a:r>
              <a:rPr lang="en-US" sz="1200" dirty="0" smtClean="0"/>
              <a:t>Advanced Primary Care</a:t>
            </a:r>
          </a:p>
          <a:p>
            <a:pPr lvl="1">
              <a:spcBef>
                <a:spcPct val="30000"/>
              </a:spcBef>
            </a:pPr>
            <a:r>
              <a:rPr lang="en-US" sz="1200" dirty="0" smtClean="0"/>
              <a:t>Bundled Payments</a:t>
            </a:r>
          </a:p>
        </p:txBody>
      </p:sp>
      <p:cxnSp>
        <p:nvCxnSpPr>
          <p:cNvPr id="26" name="Straight Connector 25"/>
          <p:cNvCxnSpPr/>
          <p:nvPr/>
        </p:nvCxnSpPr>
        <p:spPr>
          <a:xfrm>
            <a:off x="2922612" y="2117277"/>
            <a:ext cx="280404" cy="1"/>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74" name="TextBox 4"/>
          <p:cNvSpPr txBox="1">
            <a:spLocks noChangeArrowheads="1"/>
          </p:cNvSpPr>
          <p:nvPr/>
        </p:nvSpPr>
        <p:spPr bwMode="auto">
          <a:xfrm>
            <a:off x="175308" y="1112598"/>
            <a:ext cx="2766781"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Blip>
                <a:blip r:embed="rId7"/>
              </a:buBlip>
              <a:defRPr sz="2800">
                <a:solidFill>
                  <a:schemeClr val="tx1"/>
                </a:solidFill>
                <a:latin typeface="Verdana" pitchFamily="34" charset="0"/>
              </a:defRPr>
            </a:lvl2pPr>
            <a:lvl3pPr marL="1143000" indent="-228600" eaLnBrk="0" hangingPunct="0">
              <a:spcBef>
                <a:spcPct val="20000"/>
              </a:spcBef>
              <a:buBlip>
                <a:blip r:embed="rId7"/>
              </a:buBlip>
              <a:defRPr sz="2400">
                <a:solidFill>
                  <a:schemeClr val="tx1"/>
                </a:solidFill>
                <a:latin typeface="Verdana" pitchFamily="34" charset="0"/>
              </a:defRPr>
            </a:lvl3pPr>
            <a:lvl4pPr marL="1600200" indent="-228600" eaLnBrk="0" hangingPunct="0">
              <a:spcBef>
                <a:spcPct val="20000"/>
              </a:spcBef>
              <a:buBlip>
                <a:blip r:embed="rId7"/>
              </a:buBlip>
              <a:defRPr sz="2000">
                <a:solidFill>
                  <a:schemeClr val="tx1"/>
                </a:solidFill>
                <a:latin typeface="Verdana" pitchFamily="34" charset="0"/>
              </a:defRPr>
            </a:lvl4pPr>
            <a:lvl5pPr marL="2057400" indent="-228600" eaLnBrk="0" hangingPunct="0">
              <a:spcBef>
                <a:spcPct val="20000"/>
              </a:spcBef>
              <a:buBlip>
                <a:blip r:embed="rId7"/>
              </a:buBlip>
              <a:defRPr sz="2000">
                <a:solidFill>
                  <a:schemeClr val="tx1"/>
                </a:solidFill>
                <a:latin typeface="Verdana" pitchFamily="34" charset="0"/>
              </a:defRPr>
            </a:lvl5pPr>
            <a:lvl6pPr marL="2514600" indent="-228600" eaLnBrk="0" fontAlgn="base" hangingPunct="0">
              <a:spcBef>
                <a:spcPct val="20000"/>
              </a:spcBef>
              <a:spcAft>
                <a:spcPct val="0"/>
              </a:spcAft>
              <a:buBlip>
                <a:blip r:embed="rId7"/>
              </a:buBlip>
              <a:defRPr sz="2000">
                <a:solidFill>
                  <a:schemeClr val="tx1"/>
                </a:solidFill>
                <a:latin typeface="Verdana" pitchFamily="34" charset="0"/>
              </a:defRPr>
            </a:lvl6pPr>
            <a:lvl7pPr marL="2971800" indent="-228600" eaLnBrk="0" fontAlgn="base" hangingPunct="0">
              <a:spcBef>
                <a:spcPct val="20000"/>
              </a:spcBef>
              <a:spcAft>
                <a:spcPct val="0"/>
              </a:spcAft>
              <a:buBlip>
                <a:blip r:embed="rId7"/>
              </a:buBlip>
              <a:defRPr sz="2000">
                <a:solidFill>
                  <a:schemeClr val="tx1"/>
                </a:solidFill>
                <a:latin typeface="Verdana" pitchFamily="34" charset="0"/>
              </a:defRPr>
            </a:lvl7pPr>
            <a:lvl8pPr marL="3429000" indent="-228600" eaLnBrk="0" fontAlgn="base" hangingPunct="0">
              <a:spcBef>
                <a:spcPct val="20000"/>
              </a:spcBef>
              <a:spcAft>
                <a:spcPct val="0"/>
              </a:spcAft>
              <a:buBlip>
                <a:blip r:embed="rId7"/>
              </a:buBlip>
              <a:defRPr sz="2000">
                <a:solidFill>
                  <a:schemeClr val="tx1"/>
                </a:solidFill>
                <a:latin typeface="Verdana" pitchFamily="34" charset="0"/>
              </a:defRPr>
            </a:lvl8pPr>
            <a:lvl9pPr marL="3886200" indent="-228600" eaLnBrk="0" fontAlgn="base" hangingPunct="0">
              <a:spcBef>
                <a:spcPct val="20000"/>
              </a:spcBef>
              <a:spcAft>
                <a:spcPct val="0"/>
              </a:spcAft>
              <a:buBlip>
                <a:blip r:embed="rId7"/>
              </a:buBlip>
              <a:defRPr sz="2000">
                <a:solidFill>
                  <a:schemeClr val="tx1"/>
                </a:solidFill>
                <a:latin typeface="Verdana" pitchFamily="34" charset="0"/>
              </a:defRPr>
            </a:lvl9pPr>
          </a:lstStyle>
          <a:p>
            <a:pPr eaLnBrk="1" hangingPunct="1">
              <a:spcBef>
                <a:spcPct val="0"/>
              </a:spcBef>
              <a:buFontTx/>
              <a:buNone/>
            </a:pPr>
            <a:r>
              <a:rPr lang="en-US" altLang="en-US" sz="1200" b="1" dirty="0">
                <a:solidFill>
                  <a:schemeClr val="accent4"/>
                </a:solidFill>
                <a:latin typeface="+mn-lt"/>
              </a:rPr>
              <a:t>Aims</a:t>
            </a:r>
          </a:p>
        </p:txBody>
      </p:sp>
      <p:cxnSp>
        <p:nvCxnSpPr>
          <p:cNvPr id="29" name="Straight Connector 28"/>
          <p:cNvCxnSpPr/>
          <p:nvPr/>
        </p:nvCxnSpPr>
        <p:spPr>
          <a:xfrm flipV="1">
            <a:off x="2922961" y="5071931"/>
            <a:ext cx="280405" cy="1"/>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p:cNvSpPr>
          <p:nvPr/>
        </p:nvSpPr>
        <p:spPr>
          <a:xfrm>
            <a:off x="175308" y="1379247"/>
            <a:ext cx="2887488" cy="4430714"/>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vert="horz" wrap="square" lIns="72009" tIns="72009" rIns="72009" bIns="72009" rtlCol="0" anchor="ctr" anchorCtr="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100000"/>
              </a:spcBef>
            </a:pPr>
            <a:r>
              <a:rPr lang="en-US" sz="1200" dirty="0" smtClean="0">
                <a:cs typeface="Arial" panose="020B0604020202020204" pitchFamily="34" charset="0"/>
              </a:rPr>
              <a:t>By the end of 2019, Pennsylvania will,</a:t>
            </a:r>
          </a:p>
          <a:p>
            <a:pPr>
              <a:spcBef>
                <a:spcPct val="100000"/>
              </a:spcBef>
            </a:pPr>
            <a:r>
              <a:rPr lang="en-US" sz="1200" b="1" dirty="0" smtClean="0">
                <a:solidFill>
                  <a:schemeClr val="accent4"/>
                </a:solidFill>
                <a:cs typeface="Arial" panose="020B0604020202020204" pitchFamily="34" charset="0"/>
              </a:rPr>
              <a:t>Improve Population Health</a:t>
            </a:r>
          </a:p>
          <a:p>
            <a:pPr lvl="1">
              <a:spcBef>
                <a:spcPct val="50000"/>
              </a:spcBef>
            </a:pPr>
            <a:r>
              <a:rPr lang="en-US" sz="1200" dirty="0" smtClean="0">
                <a:cs typeface="Arial" panose="020B0604020202020204" pitchFamily="34" charset="0"/>
              </a:rPr>
              <a:t>Achieve or maintain top-quartile performance among states for adoption of best practices and outcomes in disease prevention and health improvement</a:t>
            </a:r>
          </a:p>
          <a:p>
            <a:pPr>
              <a:spcBef>
                <a:spcPct val="100000"/>
              </a:spcBef>
            </a:pPr>
            <a:r>
              <a:rPr lang="en-US" sz="1200" b="1" dirty="0" smtClean="0">
                <a:solidFill>
                  <a:schemeClr val="accent4"/>
                </a:solidFill>
                <a:cs typeface="Arial" panose="020B0604020202020204" pitchFamily="34" charset="0"/>
              </a:rPr>
              <a:t>Improve Health Care Quality and Care Experience</a:t>
            </a:r>
          </a:p>
          <a:p>
            <a:pPr lvl="1">
              <a:spcBef>
                <a:spcPct val="50000"/>
              </a:spcBef>
            </a:pPr>
            <a:r>
              <a:rPr lang="en-US" sz="1200" dirty="0" smtClean="0">
                <a:cs typeface="Arial" panose="020B0604020202020204" pitchFamily="34" charset="0"/>
              </a:rPr>
              <a:t>Achieve high standards for quality and consumer experience, including a reduction in avoidable hospital admissions and readmissions by 20%</a:t>
            </a:r>
          </a:p>
          <a:p>
            <a:pPr>
              <a:spcBef>
                <a:spcPct val="100000"/>
              </a:spcBef>
            </a:pPr>
            <a:r>
              <a:rPr lang="en-US" sz="1200" b="1" dirty="0" smtClean="0">
                <a:solidFill>
                  <a:schemeClr val="accent4"/>
                </a:solidFill>
                <a:cs typeface="Arial" panose="020B0604020202020204" pitchFamily="34" charset="0"/>
              </a:rPr>
              <a:t>Reduce Costs</a:t>
            </a:r>
          </a:p>
          <a:p>
            <a:pPr lvl="1">
              <a:spcBef>
                <a:spcPct val="50000"/>
              </a:spcBef>
            </a:pPr>
            <a:r>
              <a:rPr lang="en-US" sz="1200" dirty="0" smtClean="0">
                <a:cs typeface="Arial" panose="020B0604020202020204" pitchFamily="34" charset="0"/>
              </a:rPr>
              <a:t>Target a goal for the amount of care delivered in Pennsylvania utilizing payment models that promote and incent value-based care</a:t>
            </a:r>
          </a:p>
        </p:txBody>
      </p:sp>
    </p:spTree>
    <p:extLst>
      <p:ext uri="{BB962C8B-B14F-4D97-AF65-F5344CB8AC3E}">
        <p14:creationId xmlns:p14="http://schemas.microsoft.com/office/powerpoint/2010/main" val="510804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3448"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cxnSp>
        <p:nvCxnSpPr>
          <p:cNvPr id="47" name="Straight Connector 46"/>
          <p:cNvCxnSpPr/>
          <p:nvPr/>
        </p:nvCxnSpPr>
        <p:spPr>
          <a:xfrm>
            <a:off x="2762197" y="2301943"/>
            <a:ext cx="440821"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TextBox 4"/>
          <p:cNvSpPr txBox="1">
            <a:spLocks noChangeArrowheads="1"/>
          </p:cNvSpPr>
          <p:nvPr/>
        </p:nvSpPr>
        <p:spPr bwMode="auto">
          <a:xfrm rot="16200000">
            <a:off x="2510520" y="2044566"/>
            <a:ext cx="1899752" cy="514756"/>
          </a:xfrm>
          <a:prstGeom prst="rect">
            <a:avLst/>
          </a:prstGeom>
          <a:solidFill>
            <a:schemeClr val="accent2"/>
          </a:solidFill>
          <a:ln w="9525">
            <a:solidFill>
              <a:schemeClr val="bg1"/>
            </a:solidFill>
            <a:miter lim="800000"/>
            <a:headEnd/>
            <a:tailEnd/>
          </a:ln>
          <a:effectLst>
            <a:outerShdw blurRad="50800" dist="38100" dir="2700000" algn="tl" rotWithShape="0">
              <a:prstClr val="black">
                <a:alpha val="40000"/>
              </a:prstClr>
            </a:outerShdw>
          </a:effectLst>
          <a:extLst/>
        </p:spPr>
        <p:txBody>
          <a:bodyPr wrap="square" lIns="72009" tIns="72009" rIns="72009" bIns="72009" anchor="ctr" anchorCtr="0">
            <a:no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Blip>
                <a:blip r:embed="rId7"/>
              </a:buBlip>
              <a:defRPr sz="2800">
                <a:solidFill>
                  <a:schemeClr val="tx1"/>
                </a:solidFill>
                <a:latin typeface="Verdana" pitchFamily="34" charset="0"/>
              </a:defRPr>
            </a:lvl2pPr>
            <a:lvl3pPr marL="1143000" indent="-228600" eaLnBrk="0" hangingPunct="0">
              <a:spcBef>
                <a:spcPct val="20000"/>
              </a:spcBef>
              <a:buBlip>
                <a:blip r:embed="rId7"/>
              </a:buBlip>
              <a:defRPr sz="2400">
                <a:solidFill>
                  <a:schemeClr val="tx1"/>
                </a:solidFill>
                <a:latin typeface="Verdana" pitchFamily="34" charset="0"/>
              </a:defRPr>
            </a:lvl3pPr>
            <a:lvl4pPr marL="1600200" indent="-228600" eaLnBrk="0" hangingPunct="0">
              <a:spcBef>
                <a:spcPct val="20000"/>
              </a:spcBef>
              <a:buBlip>
                <a:blip r:embed="rId7"/>
              </a:buBlip>
              <a:defRPr sz="2000">
                <a:solidFill>
                  <a:schemeClr val="tx1"/>
                </a:solidFill>
                <a:latin typeface="Verdana" pitchFamily="34" charset="0"/>
              </a:defRPr>
            </a:lvl4pPr>
            <a:lvl5pPr marL="2057400" indent="-228600" eaLnBrk="0" hangingPunct="0">
              <a:spcBef>
                <a:spcPct val="20000"/>
              </a:spcBef>
              <a:buBlip>
                <a:blip r:embed="rId7"/>
              </a:buBlip>
              <a:defRPr sz="2000">
                <a:solidFill>
                  <a:schemeClr val="tx1"/>
                </a:solidFill>
                <a:latin typeface="Verdana" pitchFamily="34" charset="0"/>
              </a:defRPr>
            </a:lvl5pPr>
            <a:lvl6pPr marL="2514600" indent="-228600" eaLnBrk="0" fontAlgn="base" hangingPunct="0">
              <a:spcBef>
                <a:spcPct val="20000"/>
              </a:spcBef>
              <a:spcAft>
                <a:spcPct val="0"/>
              </a:spcAft>
              <a:buBlip>
                <a:blip r:embed="rId7"/>
              </a:buBlip>
              <a:defRPr sz="2000">
                <a:solidFill>
                  <a:schemeClr val="tx1"/>
                </a:solidFill>
                <a:latin typeface="Verdana" pitchFamily="34" charset="0"/>
              </a:defRPr>
            </a:lvl6pPr>
            <a:lvl7pPr marL="2971800" indent="-228600" eaLnBrk="0" fontAlgn="base" hangingPunct="0">
              <a:spcBef>
                <a:spcPct val="20000"/>
              </a:spcBef>
              <a:spcAft>
                <a:spcPct val="0"/>
              </a:spcAft>
              <a:buBlip>
                <a:blip r:embed="rId7"/>
              </a:buBlip>
              <a:defRPr sz="2000">
                <a:solidFill>
                  <a:schemeClr val="tx1"/>
                </a:solidFill>
                <a:latin typeface="Verdana" pitchFamily="34" charset="0"/>
              </a:defRPr>
            </a:lvl7pPr>
            <a:lvl8pPr marL="3429000" indent="-228600" eaLnBrk="0" fontAlgn="base" hangingPunct="0">
              <a:spcBef>
                <a:spcPct val="20000"/>
              </a:spcBef>
              <a:spcAft>
                <a:spcPct val="0"/>
              </a:spcAft>
              <a:buBlip>
                <a:blip r:embed="rId7"/>
              </a:buBlip>
              <a:defRPr sz="2000">
                <a:solidFill>
                  <a:schemeClr val="tx1"/>
                </a:solidFill>
                <a:latin typeface="Verdana" pitchFamily="34" charset="0"/>
              </a:defRPr>
            </a:lvl8pPr>
            <a:lvl9pPr marL="3886200" indent="-228600" eaLnBrk="0" fontAlgn="base" hangingPunct="0">
              <a:spcBef>
                <a:spcPct val="20000"/>
              </a:spcBef>
              <a:spcAft>
                <a:spcPct val="0"/>
              </a:spcAft>
              <a:buBlip>
                <a:blip r:embed="rId7"/>
              </a:buBlip>
              <a:defRPr sz="2000">
                <a:solidFill>
                  <a:schemeClr val="tx1"/>
                </a:solidFill>
                <a:latin typeface="Verdana" pitchFamily="34" charset="0"/>
              </a:defRPr>
            </a:lvl9pPr>
          </a:lstStyle>
          <a:p>
            <a:pPr algn="ctr" eaLnBrk="1" hangingPunct="1">
              <a:spcBef>
                <a:spcPct val="0"/>
              </a:spcBef>
              <a:buFontTx/>
              <a:buNone/>
            </a:pPr>
            <a:r>
              <a:rPr lang="en-US" altLang="en-US" sz="1200" b="1" dirty="0">
                <a:solidFill>
                  <a:schemeClr val="accent4"/>
                </a:solidFill>
                <a:latin typeface="+mn-lt"/>
              </a:rPr>
              <a:t>Health Information</a:t>
            </a:r>
          </a:p>
        </p:txBody>
      </p:sp>
      <p:sp>
        <p:nvSpPr>
          <p:cNvPr id="50" name="TextBox 25"/>
          <p:cNvSpPr txBox="1">
            <a:spLocks noChangeArrowheads="1"/>
          </p:cNvSpPr>
          <p:nvPr/>
        </p:nvSpPr>
        <p:spPr bwMode="auto">
          <a:xfrm rot="16200000">
            <a:off x="2510519" y="4629887"/>
            <a:ext cx="1899752" cy="514756"/>
          </a:xfrm>
          <a:prstGeom prst="rect">
            <a:avLst/>
          </a:prstGeom>
          <a:solidFill>
            <a:schemeClr val="accent2"/>
          </a:solidFill>
          <a:ln w="9525">
            <a:solidFill>
              <a:schemeClr val="bg1"/>
            </a:solidFill>
            <a:miter lim="800000"/>
            <a:headEnd/>
            <a:tailEnd/>
          </a:ln>
          <a:effectLst>
            <a:outerShdw blurRad="50800" dist="38100" dir="2700000" algn="tl" rotWithShape="0">
              <a:prstClr val="black">
                <a:alpha val="40000"/>
              </a:prstClr>
            </a:outerShdw>
          </a:effectLst>
          <a:extLst/>
        </p:spPr>
        <p:txBody>
          <a:bodyPr wrap="square" lIns="72009" tIns="72009" rIns="72009" bIns="72009" anchor="ctr" anchorCtr="0">
            <a:no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Blip>
                <a:blip r:embed="rId7"/>
              </a:buBlip>
              <a:defRPr sz="2800">
                <a:solidFill>
                  <a:schemeClr val="tx1"/>
                </a:solidFill>
                <a:latin typeface="Verdana" pitchFamily="34" charset="0"/>
              </a:defRPr>
            </a:lvl2pPr>
            <a:lvl3pPr marL="1143000" indent="-228600" eaLnBrk="0" hangingPunct="0">
              <a:spcBef>
                <a:spcPct val="20000"/>
              </a:spcBef>
              <a:buBlip>
                <a:blip r:embed="rId7"/>
              </a:buBlip>
              <a:defRPr sz="2400">
                <a:solidFill>
                  <a:schemeClr val="tx1"/>
                </a:solidFill>
                <a:latin typeface="Verdana" pitchFamily="34" charset="0"/>
              </a:defRPr>
            </a:lvl3pPr>
            <a:lvl4pPr marL="1600200" indent="-228600" eaLnBrk="0" hangingPunct="0">
              <a:spcBef>
                <a:spcPct val="20000"/>
              </a:spcBef>
              <a:buBlip>
                <a:blip r:embed="rId7"/>
              </a:buBlip>
              <a:defRPr sz="2000">
                <a:solidFill>
                  <a:schemeClr val="tx1"/>
                </a:solidFill>
                <a:latin typeface="Verdana" pitchFamily="34" charset="0"/>
              </a:defRPr>
            </a:lvl4pPr>
            <a:lvl5pPr marL="2057400" indent="-228600" eaLnBrk="0" hangingPunct="0">
              <a:spcBef>
                <a:spcPct val="20000"/>
              </a:spcBef>
              <a:buBlip>
                <a:blip r:embed="rId7"/>
              </a:buBlip>
              <a:defRPr sz="2000">
                <a:solidFill>
                  <a:schemeClr val="tx1"/>
                </a:solidFill>
                <a:latin typeface="Verdana" pitchFamily="34" charset="0"/>
              </a:defRPr>
            </a:lvl5pPr>
            <a:lvl6pPr marL="2514600" indent="-228600" eaLnBrk="0" fontAlgn="base" hangingPunct="0">
              <a:spcBef>
                <a:spcPct val="20000"/>
              </a:spcBef>
              <a:spcAft>
                <a:spcPct val="0"/>
              </a:spcAft>
              <a:buBlip>
                <a:blip r:embed="rId7"/>
              </a:buBlip>
              <a:defRPr sz="2000">
                <a:solidFill>
                  <a:schemeClr val="tx1"/>
                </a:solidFill>
                <a:latin typeface="Verdana" pitchFamily="34" charset="0"/>
              </a:defRPr>
            </a:lvl6pPr>
            <a:lvl7pPr marL="2971800" indent="-228600" eaLnBrk="0" fontAlgn="base" hangingPunct="0">
              <a:spcBef>
                <a:spcPct val="20000"/>
              </a:spcBef>
              <a:spcAft>
                <a:spcPct val="0"/>
              </a:spcAft>
              <a:buBlip>
                <a:blip r:embed="rId7"/>
              </a:buBlip>
              <a:defRPr sz="2000">
                <a:solidFill>
                  <a:schemeClr val="tx1"/>
                </a:solidFill>
                <a:latin typeface="Verdana" pitchFamily="34" charset="0"/>
              </a:defRPr>
            </a:lvl7pPr>
            <a:lvl8pPr marL="3429000" indent="-228600" eaLnBrk="0" fontAlgn="base" hangingPunct="0">
              <a:spcBef>
                <a:spcPct val="20000"/>
              </a:spcBef>
              <a:spcAft>
                <a:spcPct val="0"/>
              </a:spcAft>
              <a:buBlip>
                <a:blip r:embed="rId7"/>
              </a:buBlip>
              <a:defRPr sz="2000">
                <a:solidFill>
                  <a:schemeClr val="tx1"/>
                </a:solidFill>
                <a:latin typeface="Verdana" pitchFamily="34" charset="0"/>
              </a:defRPr>
            </a:lvl8pPr>
            <a:lvl9pPr marL="3886200" indent="-228600" eaLnBrk="0" fontAlgn="base" hangingPunct="0">
              <a:spcBef>
                <a:spcPct val="20000"/>
              </a:spcBef>
              <a:spcAft>
                <a:spcPct val="0"/>
              </a:spcAft>
              <a:buBlip>
                <a:blip r:embed="rId7"/>
              </a:buBlip>
              <a:defRPr sz="2000">
                <a:solidFill>
                  <a:schemeClr val="tx1"/>
                </a:solidFill>
                <a:latin typeface="Verdana" pitchFamily="34" charset="0"/>
              </a:defRPr>
            </a:lvl9pPr>
          </a:lstStyle>
          <a:p>
            <a:pPr algn="ctr" eaLnBrk="1" hangingPunct="1">
              <a:spcBef>
                <a:spcPct val="0"/>
              </a:spcBef>
              <a:buFontTx/>
              <a:buNone/>
            </a:pPr>
            <a:r>
              <a:rPr lang="en-US" altLang="en-US" sz="1200" b="1" dirty="0">
                <a:solidFill>
                  <a:schemeClr val="accent4"/>
                </a:solidFill>
                <a:latin typeface="+mn-lt"/>
              </a:rPr>
              <a:t>Health Care Transformation</a:t>
            </a:r>
          </a:p>
        </p:txBody>
      </p:sp>
      <p:cxnSp>
        <p:nvCxnSpPr>
          <p:cNvPr id="52" name="Straight Connector 51"/>
          <p:cNvCxnSpPr/>
          <p:nvPr/>
        </p:nvCxnSpPr>
        <p:spPr>
          <a:xfrm flipV="1">
            <a:off x="3717774" y="2301943"/>
            <a:ext cx="280404" cy="1"/>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7773" y="4887265"/>
            <a:ext cx="280405"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6" name="TextBox 55"/>
          <p:cNvSpPr txBox="1">
            <a:spLocks/>
          </p:cNvSpPr>
          <p:nvPr/>
        </p:nvSpPr>
        <p:spPr>
          <a:xfrm>
            <a:off x="3998178" y="1444400"/>
            <a:ext cx="4447645" cy="1715085"/>
          </a:xfrm>
          <a:prstGeom prst="rect">
            <a:avLst/>
          </a:prstGeom>
          <a:solidFill>
            <a:schemeClr val="bg1"/>
          </a:solidFill>
          <a:ln w="19050">
            <a:solidFill>
              <a:schemeClr val="accent3"/>
            </a:solidFill>
          </a:ln>
          <a:effectLst>
            <a:outerShdw blurRad="50800" dist="38100" dir="2700000" algn="tl" rotWithShape="0">
              <a:prstClr val="black">
                <a:alpha val="40000"/>
              </a:prstClr>
            </a:outerShdw>
          </a:effectLst>
        </p:spPr>
        <p:txBody>
          <a:bodyPr vert="horz" wrap="square" lIns="72009" tIns="72009" rIns="72009" bIns="72009" rtlCol="0" anchor="ctr" anchorCtr="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100000"/>
              </a:spcBef>
            </a:pPr>
            <a:r>
              <a:rPr lang="en-US" sz="1200" dirty="0"/>
              <a:t>Promote advancements in health information technology:</a:t>
            </a:r>
          </a:p>
          <a:p>
            <a:pPr lvl="1">
              <a:spcBef>
                <a:spcPct val="50000"/>
              </a:spcBef>
            </a:pPr>
            <a:r>
              <a:rPr lang="en-US" sz="1200" dirty="0"/>
              <a:t>Support expansion </a:t>
            </a:r>
            <a:r>
              <a:rPr lang="en-US" sz="1200" dirty="0" smtClean="0"/>
              <a:t>of </a:t>
            </a:r>
            <a:r>
              <a:rPr lang="en-US" sz="1200" dirty="0"/>
              <a:t>Health Information Exchange (</a:t>
            </a:r>
            <a:r>
              <a:rPr lang="en-US" sz="1200" dirty="0" err="1"/>
              <a:t>HIE</a:t>
            </a:r>
            <a:r>
              <a:rPr lang="en-US" sz="1200" dirty="0"/>
              <a:t>)</a:t>
            </a:r>
          </a:p>
          <a:p>
            <a:pPr lvl="1">
              <a:spcBef>
                <a:spcPct val="50000"/>
              </a:spcBef>
            </a:pPr>
            <a:r>
              <a:rPr lang="en-US" sz="1200" dirty="0"/>
              <a:t>Support price and </a:t>
            </a:r>
            <a:r>
              <a:rPr lang="en-US" sz="1200" dirty="0" smtClean="0"/>
              <a:t>quality transparency efforts</a:t>
            </a:r>
            <a:endParaRPr lang="en-US" sz="1200" dirty="0"/>
          </a:p>
          <a:p>
            <a:pPr lvl="1">
              <a:spcBef>
                <a:spcPct val="50000"/>
              </a:spcBef>
            </a:pPr>
            <a:r>
              <a:rPr lang="en-US" sz="1200" dirty="0"/>
              <a:t>Expand access </a:t>
            </a:r>
            <a:r>
              <a:rPr lang="en-US" sz="1200" dirty="0" smtClean="0"/>
              <a:t>through </a:t>
            </a:r>
            <a:r>
              <a:rPr lang="en-US" sz="1200" dirty="0"/>
              <a:t>t</a:t>
            </a:r>
            <a:r>
              <a:rPr lang="en-US" sz="1200" dirty="0" smtClean="0"/>
              <a:t>ele-health</a:t>
            </a:r>
            <a:endParaRPr lang="en-US" sz="1200" dirty="0"/>
          </a:p>
          <a:p>
            <a:pPr lvl="1">
              <a:spcBef>
                <a:spcPct val="50000"/>
              </a:spcBef>
            </a:pPr>
            <a:r>
              <a:rPr lang="en-US" sz="1200" dirty="0"/>
              <a:t>Promote use of the </a:t>
            </a:r>
            <a:r>
              <a:rPr lang="en-US" sz="1200" dirty="0" smtClean="0"/>
              <a:t>PDMP</a:t>
            </a:r>
            <a:endParaRPr lang="en-US" sz="1200" dirty="0"/>
          </a:p>
          <a:p>
            <a:pPr lvl="1">
              <a:spcBef>
                <a:spcPct val="50000"/>
              </a:spcBef>
            </a:pPr>
            <a:r>
              <a:rPr lang="en-US" sz="1200" dirty="0"/>
              <a:t>Develop a dashboard </a:t>
            </a:r>
            <a:r>
              <a:rPr lang="en-US" sz="1200" dirty="0" smtClean="0"/>
              <a:t>measuring </a:t>
            </a:r>
            <a:r>
              <a:rPr lang="en-US" sz="1200" dirty="0"/>
              <a:t>population health outcomes</a:t>
            </a:r>
          </a:p>
        </p:txBody>
      </p:sp>
      <p:sp>
        <p:nvSpPr>
          <p:cNvPr id="57" name="TextBox 56"/>
          <p:cNvSpPr txBox="1">
            <a:spLocks/>
          </p:cNvSpPr>
          <p:nvPr/>
        </p:nvSpPr>
        <p:spPr>
          <a:xfrm>
            <a:off x="3998178" y="3937389"/>
            <a:ext cx="4447645" cy="1899752"/>
          </a:xfrm>
          <a:prstGeom prst="rect">
            <a:avLst/>
          </a:prstGeom>
          <a:solidFill>
            <a:schemeClr val="bg1"/>
          </a:solidFill>
          <a:ln w="19050">
            <a:solidFill>
              <a:schemeClr val="accent3"/>
            </a:solidFill>
          </a:ln>
          <a:effectLst>
            <a:outerShdw blurRad="50800" dist="38100" dir="2700000" algn="tl" rotWithShape="0">
              <a:prstClr val="black">
                <a:alpha val="40000"/>
              </a:prstClr>
            </a:outerShdw>
          </a:effectLst>
        </p:spPr>
        <p:txBody>
          <a:bodyPr vert="horz" wrap="square" lIns="72009" tIns="72009" rIns="72009" bIns="72009" rtlCol="0" anchor="ctr"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ct val="50000"/>
              </a:spcBef>
            </a:pPr>
            <a:r>
              <a:rPr lang="en-US" sz="1200" dirty="0" smtClean="0"/>
              <a:t>Expand </a:t>
            </a:r>
            <a:r>
              <a:rPr lang="en-US" sz="1200" dirty="0"/>
              <a:t>access to health care services </a:t>
            </a:r>
            <a:r>
              <a:rPr lang="en-US" sz="1200" dirty="0" smtClean="0"/>
              <a:t>(integrated primary care / behavioral health and </a:t>
            </a:r>
            <a:r>
              <a:rPr lang="en-US" sz="1200" dirty="0"/>
              <a:t>oral health)</a:t>
            </a:r>
          </a:p>
          <a:p>
            <a:pPr lvl="1">
              <a:spcBef>
                <a:spcPct val="50000"/>
              </a:spcBef>
            </a:pPr>
            <a:r>
              <a:rPr lang="en-US" sz="1200" dirty="0" smtClean="0"/>
              <a:t>Re-convene Tele-health Advisory Committee</a:t>
            </a:r>
          </a:p>
          <a:p>
            <a:pPr lvl="1">
              <a:spcBef>
                <a:spcPct val="50000"/>
              </a:spcBef>
            </a:pPr>
            <a:r>
              <a:rPr lang="en-US" sz="1200" dirty="0" smtClean="0"/>
              <a:t>Explore workforce </a:t>
            </a:r>
            <a:r>
              <a:rPr lang="en-US" sz="1200" dirty="0"/>
              <a:t>solutions in underserved </a:t>
            </a:r>
            <a:r>
              <a:rPr lang="en-US" sz="1200" dirty="0" smtClean="0"/>
              <a:t>areas, including community health workers and paramedicine</a:t>
            </a:r>
          </a:p>
          <a:p>
            <a:pPr lvl="1">
              <a:spcBef>
                <a:spcPct val="50000"/>
              </a:spcBef>
            </a:pPr>
            <a:r>
              <a:rPr lang="en-US" sz="1200" dirty="0" smtClean="0"/>
              <a:t>Enhance our health care workforce data collection capacity</a:t>
            </a:r>
            <a:endParaRPr lang="en-US" sz="1200" dirty="0"/>
          </a:p>
        </p:txBody>
      </p:sp>
      <p:sp>
        <p:nvSpPr>
          <p:cNvPr id="2" name="Title 1"/>
          <p:cNvSpPr>
            <a:spLocks noGrp="1"/>
          </p:cNvSpPr>
          <p:nvPr>
            <p:ph type="title"/>
          </p:nvPr>
        </p:nvSpPr>
        <p:spPr>
          <a:xfrm>
            <a:off x="119063" y="230188"/>
            <a:ext cx="8618537" cy="292388"/>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Drivers for achieving HIP objectives (2/2)</a:t>
            </a:r>
          </a:p>
        </p:txBody>
      </p:sp>
      <p:sp>
        <p:nvSpPr>
          <p:cNvPr id="17" name="TextBox 5"/>
          <p:cNvSpPr txBox="1">
            <a:spLocks noChangeArrowheads="1"/>
          </p:cNvSpPr>
          <p:nvPr/>
        </p:nvSpPr>
        <p:spPr bwMode="auto">
          <a:xfrm>
            <a:off x="3203016" y="927932"/>
            <a:ext cx="57066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Blip>
                <a:blip r:embed="rId7"/>
              </a:buBlip>
              <a:defRPr sz="2800">
                <a:solidFill>
                  <a:schemeClr val="tx1"/>
                </a:solidFill>
                <a:latin typeface="Verdana" pitchFamily="34" charset="0"/>
              </a:defRPr>
            </a:lvl2pPr>
            <a:lvl3pPr marL="1143000" indent="-228600" eaLnBrk="0" hangingPunct="0">
              <a:spcBef>
                <a:spcPct val="20000"/>
              </a:spcBef>
              <a:buBlip>
                <a:blip r:embed="rId7"/>
              </a:buBlip>
              <a:defRPr sz="2400">
                <a:solidFill>
                  <a:schemeClr val="tx1"/>
                </a:solidFill>
                <a:latin typeface="Verdana" pitchFamily="34" charset="0"/>
              </a:defRPr>
            </a:lvl3pPr>
            <a:lvl4pPr marL="1600200" indent="-228600" eaLnBrk="0" hangingPunct="0">
              <a:spcBef>
                <a:spcPct val="20000"/>
              </a:spcBef>
              <a:buBlip>
                <a:blip r:embed="rId7"/>
              </a:buBlip>
              <a:defRPr sz="2000">
                <a:solidFill>
                  <a:schemeClr val="tx1"/>
                </a:solidFill>
                <a:latin typeface="Verdana" pitchFamily="34" charset="0"/>
              </a:defRPr>
            </a:lvl4pPr>
            <a:lvl5pPr marL="2057400" indent="-228600" eaLnBrk="0" hangingPunct="0">
              <a:spcBef>
                <a:spcPct val="20000"/>
              </a:spcBef>
              <a:buBlip>
                <a:blip r:embed="rId7"/>
              </a:buBlip>
              <a:defRPr sz="2000">
                <a:solidFill>
                  <a:schemeClr val="tx1"/>
                </a:solidFill>
                <a:latin typeface="Verdana" pitchFamily="34" charset="0"/>
              </a:defRPr>
            </a:lvl5pPr>
            <a:lvl6pPr marL="2514600" indent="-228600" eaLnBrk="0" fontAlgn="base" hangingPunct="0">
              <a:spcBef>
                <a:spcPct val="20000"/>
              </a:spcBef>
              <a:spcAft>
                <a:spcPct val="0"/>
              </a:spcAft>
              <a:buBlip>
                <a:blip r:embed="rId7"/>
              </a:buBlip>
              <a:defRPr sz="2000">
                <a:solidFill>
                  <a:schemeClr val="tx1"/>
                </a:solidFill>
                <a:latin typeface="Verdana" pitchFamily="34" charset="0"/>
              </a:defRPr>
            </a:lvl6pPr>
            <a:lvl7pPr marL="2971800" indent="-228600" eaLnBrk="0" fontAlgn="base" hangingPunct="0">
              <a:spcBef>
                <a:spcPct val="20000"/>
              </a:spcBef>
              <a:spcAft>
                <a:spcPct val="0"/>
              </a:spcAft>
              <a:buBlip>
                <a:blip r:embed="rId7"/>
              </a:buBlip>
              <a:defRPr sz="2000">
                <a:solidFill>
                  <a:schemeClr val="tx1"/>
                </a:solidFill>
                <a:latin typeface="Verdana" pitchFamily="34" charset="0"/>
              </a:defRPr>
            </a:lvl7pPr>
            <a:lvl8pPr marL="3429000" indent="-228600" eaLnBrk="0" fontAlgn="base" hangingPunct="0">
              <a:spcBef>
                <a:spcPct val="20000"/>
              </a:spcBef>
              <a:spcAft>
                <a:spcPct val="0"/>
              </a:spcAft>
              <a:buBlip>
                <a:blip r:embed="rId7"/>
              </a:buBlip>
              <a:defRPr sz="2000">
                <a:solidFill>
                  <a:schemeClr val="tx1"/>
                </a:solidFill>
                <a:latin typeface="Verdana" pitchFamily="34" charset="0"/>
              </a:defRPr>
            </a:lvl8pPr>
            <a:lvl9pPr marL="3886200" indent="-228600" eaLnBrk="0" fontAlgn="base" hangingPunct="0">
              <a:spcBef>
                <a:spcPct val="20000"/>
              </a:spcBef>
              <a:spcAft>
                <a:spcPct val="0"/>
              </a:spcAft>
              <a:buBlip>
                <a:blip r:embed="rId7"/>
              </a:buBlip>
              <a:defRPr sz="2000">
                <a:solidFill>
                  <a:schemeClr val="tx1"/>
                </a:solidFill>
                <a:latin typeface="Verdana" pitchFamily="34" charset="0"/>
              </a:defRPr>
            </a:lvl9pPr>
          </a:lstStyle>
          <a:p>
            <a:pPr eaLnBrk="1" hangingPunct="1">
              <a:spcBef>
                <a:spcPct val="0"/>
              </a:spcBef>
              <a:buFontTx/>
              <a:buNone/>
            </a:pPr>
            <a:r>
              <a:rPr lang="en-US" altLang="en-US" sz="1200" b="1" dirty="0" smtClean="0">
                <a:solidFill>
                  <a:schemeClr val="accent4"/>
                </a:solidFill>
                <a:latin typeface="+mn-lt"/>
              </a:rPr>
              <a:t>Primary</a:t>
            </a:r>
            <a:br>
              <a:rPr lang="en-US" altLang="en-US" sz="1200" b="1" dirty="0" smtClean="0">
                <a:solidFill>
                  <a:schemeClr val="accent4"/>
                </a:solidFill>
                <a:latin typeface="+mn-lt"/>
              </a:rPr>
            </a:br>
            <a:r>
              <a:rPr lang="en-US" altLang="en-US" sz="1200" b="1" dirty="0" smtClean="0">
                <a:solidFill>
                  <a:schemeClr val="accent4"/>
                </a:solidFill>
                <a:latin typeface="+mn-lt"/>
              </a:rPr>
              <a:t>Drivers</a:t>
            </a:r>
            <a:endParaRPr lang="en-US" altLang="en-US" sz="1200" b="1" dirty="0">
              <a:solidFill>
                <a:schemeClr val="accent4"/>
              </a:solidFill>
              <a:latin typeface="+mn-lt"/>
            </a:endParaRPr>
          </a:p>
        </p:txBody>
      </p:sp>
      <p:sp>
        <p:nvSpPr>
          <p:cNvPr id="18" name="TextBox 5"/>
          <p:cNvSpPr txBox="1">
            <a:spLocks noChangeArrowheads="1"/>
          </p:cNvSpPr>
          <p:nvPr/>
        </p:nvSpPr>
        <p:spPr bwMode="auto">
          <a:xfrm>
            <a:off x="3998178" y="1112598"/>
            <a:ext cx="444764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Blip>
                <a:blip r:embed="rId7"/>
              </a:buBlip>
              <a:defRPr sz="2800">
                <a:solidFill>
                  <a:schemeClr val="tx1"/>
                </a:solidFill>
                <a:latin typeface="Verdana" pitchFamily="34" charset="0"/>
              </a:defRPr>
            </a:lvl2pPr>
            <a:lvl3pPr marL="1143000" indent="-228600" eaLnBrk="0" hangingPunct="0">
              <a:spcBef>
                <a:spcPct val="20000"/>
              </a:spcBef>
              <a:buBlip>
                <a:blip r:embed="rId7"/>
              </a:buBlip>
              <a:defRPr sz="2400">
                <a:solidFill>
                  <a:schemeClr val="tx1"/>
                </a:solidFill>
                <a:latin typeface="Verdana" pitchFamily="34" charset="0"/>
              </a:defRPr>
            </a:lvl3pPr>
            <a:lvl4pPr marL="1600200" indent="-228600" eaLnBrk="0" hangingPunct="0">
              <a:spcBef>
                <a:spcPct val="20000"/>
              </a:spcBef>
              <a:buBlip>
                <a:blip r:embed="rId7"/>
              </a:buBlip>
              <a:defRPr sz="2000">
                <a:solidFill>
                  <a:schemeClr val="tx1"/>
                </a:solidFill>
                <a:latin typeface="Verdana" pitchFamily="34" charset="0"/>
              </a:defRPr>
            </a:lvl4pPr>
            <a:lvl5pPr marL="2057400" indent="-228600" eaLnBrk="0" hangingPunct="0">
              <a:spcBef>
                <a:spcPct val="20000"/>
              </a:spcBef>
              <a:buBlip>
                <a:blip r:embed="rId7"/>
              </a:buBlip>
              <a:defRPr sz="2000">
                <a:solidFill>
                  <a:schemeClr val="tx1"/>
                </a:solidFill>
                <a:latin typeface="Verdana" pitchFamily="34" charset="0"/>
              </a:defRPr>
            </a:lvl5pPr>
            <a:lvl6pPr marL="2514600" indent="-228600" eaLnBrk="0" fontAlgn="base" hangingPunct="0">
              <a:spcBef>
                <a:spcPct val="20000"/>
              </a:spcBef>
              <a:spcAft>
                <a:spcPct val="0"/>
              </a:spcAft>
              <a:buBlip>
                <a:blip r:embed="rId7"/>
              </a:buBlip>
              <a:defRPr sz="2000">
                <a:solidFill>
                  <a:schemeClr val="tx1"/>
                </a:solidFill>
                <a:latin typeface="Verdana" pitchFamily="34" charset="0"/>
              </a:defRPr>
            </a:lvl6pPr>
            <a:lvl7pPr marL="2971800" indent="-228600" eaLnBrk="0" fontAlgn="base" hangingPunct="0">
              <a:spcBef>
                <a:spcPct val="20000"/>
              </a:spcBef>
              <a:spcAft>
                <a:spcPct val="0"/>
              </a:spcAft>
              <a:buBlip>
                <a:blip r:embed="rId7"/>
              </a:buBlip>
              <a:defRPr sz="2000">
                <a:solidFill>
                  <a:schemeClr val="tx1"/>
                </a:solidFill>
                <a:latin typeface="Verdana" pitchFamily="34" charset="0"/>
              </a:defRPr>
            </a:lvl7pPr>
            <a:lvl8pPr marL="3429000" indent="-228600" eaLnBrk="0" fontAlgn="base" hangingPunct="0">
              <a:spcBef>
                <a:spcPct val="20000"/>
              </a:spcBef>
              <a:spcAft>
                <a:spcPct val="0"/>
              </a:spcAft>
              <a:buBlip>
                <a:blip r:embed="rId7"/>
              </a:buBlip>
              <a:defRPr sz="2000">
                <a:solidFill>
                  <a:schemeClr val="tx1"/>
                </a:solidFill>
                <a:latin typeface="Verdana" pitchFamily="34" charset="0"/>
              </a:defRPr>
            </a:lvl8pPr>
            <a:lvl9pPr marL="3886200" indent="-228600" eaLnBrk="0" fontAlgn="base" hangingPunct="0">
              <a:spcBef>
                <a:spcPct val="20000"/>
              </a:spcBef>
              <a:spcAft>
                <a:spcPct val="0"/>
              </a:spcAft>
              <a:buBlip>
                <a:blip r:embed="rId7"/>
              </a:buBlip>
              <a:defRPr sz="2000">
                <a:solidFill>
                  <a:schemeClr val="tx1"/>
                </a:solidFill>
                <a:latin typeface="Verdana" pitchFamily="34" charset="0"/>
              </a:defRPr>
            </a:lvl9pPr>
          </a:lstStyle>
          <a:p>
            <a:pPr eaLnBrk="1" hangingPunct="1">
              <a:spcBef>
                <a:spcPct val="0"/>
              </a:spcBef>
              <a:buFontTx/>
              <a:buNone/>
            </a:pPr>
            <a:r>
              <a:rPr lang="en-US" altLang="en-US" sz="1200" b="1" dirty="0">
                <a:solidFill>
                  <a:schemeClr val="accent4"/>
                </a:solidFill>
                <a:latin typeface="+mn-lt"/>
              </a:rPr>
              <a:t>Secondary Drivers</a:t>
            </a:r>
          </a:p>
        </p:txBody>
      </p:sp>
      <p:sp>
        <p:nvSpPr>
          <p:cNvPr id="19" name="TextBox 4"/>
          <p:cNvSpPr txBox="1">
            <a:spLocks noChangeArrowheads="1"/>
          </p:cNvSpPr>
          <p:nvPr/>
        </p:nvSpPr>
        <p:spPr bwMode="auto">
          <a:xfrm>
            <a:off x="175308" y="1112598"/>
            <a:ext cx="2766781"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Blip>
                <a:blip r:embed="rId7"/>
              </a:buBlip>
              <a:defRPr sz="2800">
                <a:solidFill>
                  <a:schemeClr val="tx1"/>
                </a:solidFill>
                <a:latin typeface="Verdana" pitchFamily="34" charset="0"/>
              </a:defRPr>
            </a:lvl2pPr>
            <a:lvl3pPr marL="1143000" indent="-228600" eaLnBrk="0" hangingPunct="0">
              <a:spcBef>
                <a:spcPct val="20000"/>
              </a:spcBef>
              <a:buBlip>
                <a:blip r:embed="rId7"/>
              </a:buBlip>
              <a:defRPr sz="2400">
                <a:solidFill>
                  <a:schemeClr val="tx1"/>
                </a:solidFill>
                <a:latin typeface="Verdana" pitchFamily="34" charset="0"/>
              </a:defRPr>
            </a:lvl3pPr>
            <a:lvl4pPr marL="1600200" indent="-228600" eaLnBrk="0" hangingPunct="0">
              <a:spcBef>
                <a:spcPct val="20000"/>
              </a:spcBef>
              <a:buBlip>
                <a:blip r:embed="rId7"/>
              </a:buBlip>
              <a:defRPr sz="2000">
                <a:solidFill>
                  <a:schemeClr val="tx1"/>
                </a:solidFill>
                <a:latin typeface="Verdana" pitchFamily="34" charset="0"/>
              </a:defRPr>
            </a:lvl4pPr>
            <a:lvl5pPr marL="2057400" indent="-228600" eaLnBrk="0" hangingPunct="0">
              <a:spcBef>
                <a:spcPct val="20000"/>
              </a:spcBef>
              <a:buBlip>
                <a:blip r:embed="rId7"/>
              </a:buBlip>
              <a:defRPr sz="2000">
                <a:solidFill>
                  <a:schemeClr val="tx1"/>
                </a:solidFill>
                <a:latin typeface="Verdana" pitchFamily="34" charset="0"/>
              </a:defRPr>
            </a:lvl5pPr>
            <a:lvl6pPr marL="2514600" indent="-228600" eaLnBrk="0" fontAlgn="base" hangingPunct="0">
              <a:spcBef>
                <a:spcPct val="20000"/>
              </a:spcBef>
              <a:spcAft>
                <a:spcPct val="0"/>
              </a:spcAft>
              <a:buBlip>
                <a:blip r:embed="rId7"/>
              </a:buBlip>
              <a:defRPr sz="2000">
                <a:solidFill>
                  <a:schemeClr val="tx1"/>
                </a:solidFill>
                <a:latin typeface="Verdana" pitchFamily="34" charset="0"/>
              </a:defRPr>
            </a:lvl6pPr>
            <a:lvl7pPr marL="2971800" indent="-228600" eaLnBrk="0" fontAlgn="base" hangingPunct="0">
              <a:spcBef>
                <a:spcPct val="20000"/>
              </a:spcBef>
              <a:spcAft>
                <a:spcPct val="0"/>
              </a:spcAft>
              <a:buBlip>
                <a:blip r:embed="rId7"/>
              </a:buBlip>
              <a:defRPr sz="2000">
                <a:solidFill>
                  <a:schemeClr val="tx1"/>
                </a:solidFill>
                <a:latin typeface="Verdana" pitchFamily="34" charset="0"/>
              </a:defRPr>
            </a:lvl7pPr>
            <a:lvl8pPr marL="3429000" indent="-228600" eaLnBrk="0" fontAlgn="base" hangingPunct="0">
              <a:spcBef>
                <a:spcPct val="20000"/>
              </a:spcBef>
              <a:spcAft>
                <a:spcPct val="0"/>
              </a:spcAft>
              <a:buBlip>
                <a:blip r:embed="rId7"/>
              </a:buBlip>
              <a:defRPr sz="2000">
                <a:solidFill>
                  <a:schemeClr val="tx1"/>
                </a:solidFill>
                <a:latin typeface="Verdana" pitchFamily="34" charset="0"/>
              </a:defRPr>
            </a:lvl8pPr>
            <a:lvl9pPr marL="3886200" indent="-228600" eaLnBrk="0" fontAlgn="base" hangingPunct="0">
              <a:spcBef>
                <a:spcPct val="20000"/>
              </a:spcBef>
              <a:spcAft>
                <a:spcPct val="0"/>
              </a:spcAft>
              <a:buBlip>
                <a:blip r:embed="rId7"/>
              </a:buBlip>
              <a:defRPr sz="2000">
                <a:solidFill>
                  <a:schemeClr val="tx1"/>
                </a:solidFill>
                <a:latin typeface="Verdana" pitchFamily="34" charset="0"/>
              </a:defRPr>
            </a:lvl9pPr>
          </a:lstStyle>
          <a:p>
            <a:pPr eaLnBrk="1" hangingPunct="1">
              <a:spcBef>
                <a:spcPct val="0"/>
              </a:spcBef>
              <a:buFontTx/>
              <a:buNone/>
            </a:pPr>
            <a:r>
              <a:rPr lang="en-US" altLang="en-US" sz="1200" b="1" dirty="0">
                <a:solidFill>
                  <a:schemeClr val="accent4"/>
                </a:solidFill>
                <a:latin typeface="+mn-lt"/>
              </a:rPr>
              <a:t>Aims</a:t>
            </a:r>
          </a:p>
        </p:txBody>
      </p:sp>
      <p:cxnSp>
        <p:nvCxnSpPr>
          <p:cNvPr id="25" name="Straight Connector 24"/>
          <p:cNvCxnSpPr/>
          <p:nvPr/>
        </p:nvCxnSpPr>
        <p:spPr>
          <a:xfrm>
            <a:off x="2762197" y="4887265"/>
            <a:ext cx="440821"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p:cNvSpPr>
          <p:nvPr/>
        </p:nvSpPr>
        <p:spPr>
          <a:xfrm>
            <a:off x="175308" y="1379247"/>
            <a:ext cx="2887488" cy="4430714"/>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vert="horz" wrap="square" lIns="72009" tIns="72009" rIns="72009" bIns="72009" rtlCol="0" anchor="ctr" anchorCtr="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100000"/>
              </a:spcBef>
            </a:pPr>
            <a:r>
              <a:rPr lang="en-US" sz="1200" dirty="0" smtClean="0">
                <a:cs typeface="Arial" panose="020B0604020202020204" pitchFamily="34" charset="0"/>
              </a:rPr>
              <a:t>By the end of 2019, Pennsylvania will,</a:t>
            </a:r>
          </a:p>
          <a:p>
            <a:pPr>
              <a:spcBef>
                <a:spcPct val="100000"/>
              </a:spcBef>
            </a:pPr>
            <a:r>
              <a:rPr lang="en-US" sz="1200" b="1" dirty="0" smtClean="0">
                <a:solidFill>
                  <a:schemeClr val="accent4"/>
                </a:solidFill>
                <a:cs typeface="Arial" panose="020B0604020202020204" pitchFamily="34" charset="0"/>
              </a:rPr>
              <a:t>Improve Population Health</a:t>
            </a:r>
          </a:p>
          <a:p>
            <a:pPr lvl="1">
              <a:spcBef>
                <a:spcPct val="50000"/>
              </a:spcBef>
            </a:pPr>
            <a:r>
              <a:rPr lang="en-US" sz="1200" dirty="0" smtClean="0">
                <a:cs typeface="Arial" panose="020B0604020202020204" pitchFamily="34" charset="0"/>
              </a:rPr>
              <a:t>Achieve or maintain top-quartile performance among states for adoption of best practices and outcomes in disease prevention and health improvement</a:t>
            </a:r>
          </a:p>
          <a:p>
            <a:pPr>
              <a:spcBef>
                <a:spcPct val="100000"/>
              </a:spcBef>
            </a:pPr>
            <a:r>
              <a:rPr lang="en-US" sz="1200" b="1" dirty="0" smtClean="0">
                <a:solidFill>
                  <a:schemeClr val="accent4"/>
                </a:solidFill>
                <a:cs typeface="Arial" panose="020B0604020202020204" pitchFamily="34" charset="0"/>
              </a:rPr>
              <a:t>Improve Health Care Quality and Care Experience</a:t>
            </a:r>
          </a:p>
          <a:p>
            <a:pPr lvl="1">
              <a:spcBef>
                <a:spcPct val="50000"/>
              </a:spcBef>
            </a:pPr>
            <a:r>
              <a:rPr lang="en-US" sz="1200" dirty="0" smtClean="0">
                <a:cs typeface="Arial" panose="020B0604020202020204" pitchFamily="34" charset="0"/>
              </a:rPr>
              <a:t>Achieve high standards for quality and consumer experience, including a reduction in avoidable hospital admissions and readmissions by 20%</a:t>
            </a:r>
          </a:p>
          <a:p>
            <a:pPr>
              <a:spcBef>
                <a:spcPct val="100000"/>
              </a:spcBef>
            </a:pPr>
            <a:r>
              <a:rPr lang="en-US" sz="1200" b="1" dirty="0" smtClean="0">
                <a:solidFill>
                  <a:schemeClr val="accent4"/>
                </a:solidFill>
                <a:cs typeface="Arial" panose="020B0604020202020204" pitchFamily="34" charset="0"/>
              </a:rPr>
              <a:t>Reduce Costs</a:t>
            </a:r>
          </a:p>
          <a:p>
            <a:pPr lvl="1">
              <a:spcBef>
                <a:spcPct val="50000"/>
              </a:spcBef>
            </a:pPr>
            <a:r>
              <a:rPr lang="en-US" sz="1200" dirty="0" smtClean="0">
                <a:cs typeface="Arial" panose="020B0604020202020204" pitchFamily="34" charset="0"/>
              </a:rPr>
              <a:t>Target a goal for the amount of care delivered in Pennsylvania utilizing payment models that promote and incent value-based care</a:t>
            </a:r>
          </a:p>
        </p:txBody>
      </p:sp>
    </p:spTree>
    <p:extLst>
      <p:ext uri="{BB962C8B-B14F-4D97-AF65-F5344CB8AC3E}">
        <p14:creationId xmlns:p14="http://schemas.microsoft.com/office/powerpoint/2010/main" val="374765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Health Innovation in Pennsylvania plan: A transformation road map</a:t>
            </a:r>
            <a:endParaRPr lang="en-US"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1686" y="1397000"/>
            <a:ext cx="3486614"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508000" y="1546690"/>
            <a:ext cx="3594100" cy="4419599"/>
          </a:xfrm>
          <a:prstGeom prst="rect">
            <a:avLst/>
          </a:prstGeom>
        </p:spPr>
        <p:txBody>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n-US" sz="2600" kern="0" dirty="0" smtClean="0"/>
              <a:t>PA will have a quantifiable plan for the next four years that will accelerate innovation resulting in better care, smarter spending, and healthier populations.</a:t>
            </a:r>
            <a:endParaRPr lang="en-US" sz="2600" kern="0" dirty="0"/>
          </a:p>
        </p:txBody>
      </p:sp>
    </p:spTree>
    <p:extLst>
      <p:ext uri="{BB962C8B-B14F-4D97-AF65-F5344CB8AC3E}">
        <p14:creationId xmlns:p14="http://schemas.microsoft.com/office/powerpoint/2010/main" val="3223003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7103" name="think-cell Slide" r:id="rId6" imgW="493" imgH="493" progId="TCLayout.ActiveDocument.1">
                  <p:embed/>
                </p:oleObj>
              </mc:Choice>
              <mc:Fallback>
                <p:oleObj name="think-cell Slide" r:id="rId6" imgW="493" imgH="49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TextBox 7"/>
          <p:cNvSpPr txBox="1">
            <a:spLocks/>
          </p:cNvSpPr>
          <p:nvPr>
            <p:custDataLst>
              <p:tags r:id="rId3"/>
            </p:custDataLst>
          </p:nvPr>
        </p:nvSpPr>
        <p:spPr bwMode="gray">
          <a:xfrm flipH="1">
            <a:off x="-1" y="795678"/>
            <a:ext cx="8961438" cy="5270824"/>
          </a:xfrm>
          <a:prstGeom prst="rect">
            <a:avLst/>
          </a:prstGeom>
          <a:solidFill>
            <a:srgbClr val="EAEAEA"/>
          </a:solidFill>
          <a:ln w="19050">
            <a:noFill/>
            <a:headEnd/>
            <a:tailEnd/>
          </a:ln>
          <a:effectLst/>
        </p:spPr>
        <p:style>
          <a:lnRef idx="1">
            <a:schemeClr val="accent1"/>
          </a:lnRef>
          <a:fillRef idx="3">
            <a:schemeClr val="accent1"/>
          </a:fillRef>
          <a:effectRef idx="2">
            <a:schemeClr val="accent1"/>
          </a:effectRef>
          <a:fontRef idx="minor">
            <a:schemeClr val="lt1"/>
          </a:fontRef>
        </p:style>
        <p:txBody>
          <a:bodyPr vert="horz" wrap="square" lIns="137160" tIns="91440" rIns="44806" bIns="44806" numCol="1" anchor="t" anchorCtr="0" compatLnSpc="1">
            <a:prstTxWarp prst="textNoShape">
              <a:avLst/>
            </a:prstTxWarp>
            <a:noAutofit/>
          </a:bodyPr>
          <a:lstStyle>
            <a:defPPr>
              <a:defRPr lang="en-US"/>
            </a:defPPr>
            <a:lvl1pPr marL="0" lvl="0" indent="0" defTabSz="913526" eaLnBrk="1" hangingPunct="1">
              <a:spcBef>
                <a:spcPct val="30000"/>
              </a:spcBef>
              <a:buClrTx/>
              <a:defRPr sz="1200" b="1" baseline="0">
                <a:solidFill>
                  <a:schemeClr val="accent4"/>
                </a:solidFill>
              </a:defRPr>
            </a:lvl1pPr>
            <a:lvl2pPr marL="197607" indent="-195987" defTabSz="913526" eaLnBrk="1" hangingPunct="1">
              <a:buClr>
                <a:schemeClr val="tx2"/>
              </a:buClr>
              <a:buSzPct val="125000"/>
              <a:buFont typeface="Arial" charset="0"/>
              <a:buChar char="▪"/>
              <a:defRPr baseline="0"/>
            </a:lvl2pPr>
            <a:lvl3pPr marL="466481" indent="-267255" defTabSz="913526" eaLnBrk="1" hangingPunct="1">
              <a:buClr>
                <a:schemeClr val="tx2"/>
              </a:buClr>
              <a:buSzPct val="120000"/>
              <a:buFont typeface="Arial" charset="0"/>
              <a:buChar char="–"/>
              <a:defRPr baseline="0"/>
            </a:lvl3pPr>
            <a:lvl4pPr marL="626835" indent="-158733" defTabSz="913526" eaLnBrk="1" hangingPunct="1">
              <a:buClr>
                <a:schemeClr val="tx2"/>
              </a:buClr>
              <a:buSzPct val="120000"/>
              <a:buFont typeface="Arial" charset="0"/>
              <a:buChar char="▫"/>
              <a:defRPr baseline="0"/>
            </a:lvl4pPr>
            <a:lvl5pPr marL="765029" indent="-132818" defTabSz="913526" eaLnBrk="1" hangingPunct="1">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endParaRPr lang="en-US" sz="1800" dirty="0">
              <a:solidFill>
                <a:schemeClr val="bg1"/>
              </a:solidFill>
            </a:endParaRPr>
          </a:p>
          <a:p>
            <a:endParaRPr lang="en-US" sz="1800" dirty="0">
              <a:solidFill>
                <a:schemeClr val="bg1"/>
              </a:solidFill>
            </a:endParaRPr>
          </a:p>
        </p:txBody>
      </p:sp>
      <p:sp>
        <p:nvSpPr>
          <p:cNvPr id="2" name="Title 1"/>
          <p:cNvSpPr>
            <a:spLocks noGrp="1"/>
          </p:cNvSpPr>
          <p:nvPr>
            <p:ph type="title"/>
          </p:nvPr>
        </p:nvSpPr>
        <p:spPr bwMode="gray"/>
        <p:txBody>
          <a:bodyPr/>
          <a:lstStyle/>
          <a:p>
            <a:r>
              <a:rPr lang="en-US" dirty="0" smtClean="0"/>
              <a:t>To learn more, please visit the HIP website</a:t>
            </a:r>
            <a:endParaRPr lang="en-US" dirty="0"/>
          </a:p>
        </p:txBody>
      </p:sp>
      <p:cxnSp>
        <p:nvCxnSpPr>
          <p:cNvPr id="5" name="Straight Connector 4"/>
          <p:cNvCxnSpPr/>
          <p:nvPr/>
        </p:nvCxnSpPr>
        <p:spPr bwMode="gray">
          <a:xfrm>
            <a:off x="0" y="795678"/>
            <a:ext cx="8961438" cy="0"/>
          </a:xfrm>
          <a:prstGeom prst="line">
            <a:avLst/>
          </a:prstGeom>
          <a:noFill/>
          <a:ln w="28575">
            <a:solidFill>
              <a:srgbClr val="00B0F0"/>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cxn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804" y="1068781"/>
            <a:ext cx="7573828" cy="4601368"/>
          </a:xfrm>
          <a:prstGeom prst="rect">
            <a:avLst/>
          </a:prstGeom>
        </p:spPr>
      </p:pic>
    </p:spTree>
    <p:extLst>
      <p:ext uri="{BB962C8B-B14F-4D97-AF65-F5344CB8AC3E}">
        <p14:creationId xmlns:p14="http://schemas.microsoft.com/office/powerpoint/2010/main" val="4059732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786" name="Object 2"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4688"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02787" name="Picture 3" descr="Roadmap copy"/>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gray">
          <a:xfrm>
            <a:off x="0" y="-3175"/>
            <a:ext cx="8502103" cy="59335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bwMode="gray">
          <a:xfrm>
            <a:off x="-7937" y="230188"/>
            <a:ext cx="8618537" cy="584775"/>
          </a:xfrm>
        </p:spPr>
        <p:txBody>
          <a:bodyPr/>
          <a:lstStyle/>
          <a:p>
            <a:pPr marL="353060"/>
            <a:r>
              <a:rPr lang="en-US" dirty="0" smtClean="0"/>
              <a:t>Path forward to work together to support Health Innovation in </a:t>
            </a:r>
            <a:br>
              <a:rPr lang="en-US" dirty="0" smtClean="0"/>
            </a:br>
            <a:r>
              <a:rPr lang="en-US" dirty="0" smtClean="0"/>
              <a:t>Pennsylvania</a:t>
            </a:r>
            <a:endParaRPr lang="en-US" dirty="0"/>
          </a:p>
        </p:txBody>
      </p:sp>
      <p:sp>
        <p:nvSpPr>
          <p:cNvPr id="502789" name="Rectangle 1147"/>
          <p:cNvSpPr>
            <a:spLocks noChangeArrowheads="1"/>
          </p:cNvSpPr>
          <p:nvPr/>
        </p:nvSpPr>
        <p:spPr bwMode="gray">
          <a:xfrm>
            <a:off x="1329311" y="1705549"/>
            <a:ext cx="6258451" cy="2296452"/>
          </a:xfrm>
          <a:prstGeom prst="rect">
            <a:avLst/>
          </a:prstGeom>
          <a:solidFill>
            <a:srgbClr val="FFFFFF">
              <a:alpha val="60001"/>
            </a:srgbClr>
          </a:solidFill>
          <a:ln w="19050">
            <a:solidFill>
              <a:schemeClr val="accent1"/>
            </a:solidFill>
            <a:miter lim="800000"/>
            <a:headEnd/>
            <a:tailEnd/>
          </a:ln>
        </p:spPr>
        <p:txBody>
          <a:bodyPr wrap="none" anchor="ctr"/>
          <a:lstStyle/>
          <a:p>
            <a:endParaRPr lang="fr-FR" sz="1800" dirty="0"/>
          </a:p>
        </p:txBody>
      </p:sp>
      <p:sp>
        <p:nvSpPr>
          <p:cNvPr id="5" name="Rectangle 5"/>
          <p:cNvSpPr txBox="1"/>
          <p:nvPr/>
        </p:nvSpPr>
        <p:spPr bwMode="gray">
          <a:xfrm>
            <a:off x="1524000" y="1675667"/>
            <a:ext cx="5960757" cy="20959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4210" eaLnBrk="1" hangingPunct="1">
              <a:buClr>
                <a:schemeClr val="tx2"/>
              </a:buClr>
              <a:defRPr baseline="0">
                <a:latin typeface="+mn-lt"/>
                <a:ea typeface="Arial Unicode MS" pitchFamily="34" charset="-128"/>
                <a:cs typeface="Arial Unicode MS" pitchFamily="34" charset="-128"/>
              </a:defRPr>
            </a:lvl1pPr>
            <a:lvl2pPr marL="193429" indent="-191845" defTabSz="894210"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56612" indent="-261605" defTabSz="89421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3583" indent="-155379" defTabSz="894210"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48854" indent="-130009" defTabSz="89421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8854" indent="-130009" defTabSz="894210" fontAlgn="base">
              <a:spcBef>
                <a:spcPct val="0"/>
              </a:spcBef>
              <a:spcAft>
                <a:spcPct val="0"/>
              </a:spcAft>
              <a:buClr>
                <a:schemeClr val="tx2"/>
              </a:buClr>
              <a:buSzPct val="89000"/>
              <a:buFont typeface="Arial" charset="0"/>
              <a:buChar char="-"/>
              <a:defRPr baseline="0">
                <a:latin typeface="+mn-lt"/>
              </a:defRPr>
            </a:lvl6pPr>
            <a:lvl7pPr marL="748854" indent="-130009" defTabSz="894210" fontAlgn="base">
              <a:spcBef>
                <a:spcPct val="0"/>
              </a:spcBef>
              <a:spcAft>
                <a:spcPct val="0"/>
              </a:spcAft>
              <a:buClr>
                <a:schemeClr val="tx2"/>
              </a:buClr>
              <a:buSzPct val="89000"/>
              <a:buFont typeface="Arial" charset="0"/>
              <a:buChar char="-"/>
              <a:defRPr baseline="0">
                <a:latin typeface="+mn-lt"/>
              </a:defRPr>
            </a:lvl7pPr>
            <a:lvl8pPr marL="748854" indent="-130009" defTabSz="894210" fontAlgn="base">
              <a:spcBef>
                <a:spcPct val="0"/>
              </a:spcBef>
              <a:spcAft>
                <a:spcPct val="0"/>
              </a:spcAft>
              <a:buClr>
                <a:schemeClr val="tx2"/>
              </a:buClr>
              <a:buSzPct val="89000"/>
              <a:buFont typeface="Arial" charset="0"/>
              <a:buChar char="-"/>
              <a:defRPr baseline="0">
                <a:latin typeface="+mn-lt"/>
              </a:defRPr>
            </a:lvl8pPr>
            <a:lvl9pPr marL="748854" indent="-130009" defTabSz="894210" fontAlgn="base">
              <a:spcBef>
                <a:spcPct val="0"/>
              </a:spcBef>
              <a:spcAft>
                <a:spcPct val="0"/>
              </a:spcAft>
              <a:buClr>
                <a:schemeClr val="tx2"/>
              </a:buClr>
              <a:buSzPct val="89000"/>
              <a:buFont typeface="Arial" charset="0"/>
              <a:buChar char="-"/>
              <a:defRPr baseline="0">
                <a:latin typeface="+mn-lt"/>
              </a:defRPr>
            </a:lvl9pPr>
          </a:lstStyle>
          <a:p>
            <a:pPr marL="1584" lvl="1" indent="0">
              <a:spcBef>
                <a:spcPct val="30000"/>
              </a:spcBef>
              <a:buNone/>
            </a:pPr>
            <a:endParaRPr lang="en-US" sz="1800" baseline="30000" dirty="0" smtClean="0">
              <a:solidFill>
                <a:srgbClr val="000000"/>
              </a:solidFill>
              <a:latin typeface="Arial" charset="0"/>
              <a:ea typeface="ＭＳ Ｐゴシック"/>
              <a:cs typeface="Arial" pitchFamily="34" charset="0"/>
            </a:endParaRPr>
          </a:p>
          <a:p>
            <a:pPr lvl="1">
              <a:spcBef>
                <a:spcPct val="30000"/>
              </a:spcBef>
            </a:pPr>
            <a:r>
              <a:rPr lang="en-US" sz="1800" dirty="0" smtClean="0">
                <a:solidFill>
                  <a:srgbClr val="000000"/>
                </a:solidFill>
                <a:latin typeface="Arial" charset="0"/>
                <a:ea typeface="ＭＳ Ｐゴシック"/>
                <a:cs typeface="Arial" pitchFamily="34" charset="0"/>
              </a:rPr>
              <a:t>The plan is just the beginning … and we look forward to working together to implement HIP!</a:t>
            </a:r>
          </a:p>
          <a:p>
            <a:pPr lvl="1">
              <a:spcBef>
                <a:spcPct val="30000"/>
              </a:spcBef>
            </a:pPr>
            <a:r>
              <a:rPr lang="en-US" sz="1800" dirty="0" smtClean="0">
                <a:solidFill>
                  <a:srgbClr val="000000"/>
                </a:solidFill>
                <a:latin typeface="Arial" charset="0"/>
                <a:ea typeface="ＭＳ Ｐゴシック"/>
                <a:cs typeface="Arial" pitchFamily="34" charset="0"/>
              </a:rPr>
              <a:t>If you have questions or are interested in getting involved in a particular area, please e-mail me at lauhughes@pa.gov.</a:t>
            </a:r>
          </a:p>
          <a:p>
            <a:pPr lvl="1">
              <a:spcBef>
                <a:spcPct val="30000"/>
              </a:spcBef>
            </a:pPr>
            <a:endParaRPr lang="en-US" sz="1800" dirty="0">
              <a:solidFill>
                <a:srgbClr val="000000"/>
              </a:solidFill>
              <a:latin typeface="Arial" charset="0"/>
              <a:ea typeface="ＭＳ Ｐゴシック"/>
              <a:cs typeface="Arial" pitchFamily="34" charset="0"/>
            </a:endParaRPr>
          </a:p>
        </p:txBody>
      </p:sp>
      <p:sp>
        <p:nvSpPr>
          <p:cNvPr id="14" name="Rectangle 286"/>
          <p:cNvSpPr txBox="1">
            <a:spLocks noChangeArrowheads="1"/>
          </p:cNvSpPr>
          <p:nvPr/>
        </p:nvSpPr>
        <p:spPr bwMode="gray">
          <a:xfrm>
            <a:off x="2981528" y="3753230"/>
            <a:ext cx="2998382" cy="687368"/>
          </a:xfrm>
          <a:prstGeom prst="rect">
            <a:avLst/>
          </a:prstGeom>
          <a:solidFill>
            <a:schemeClr val="accent3"/>
          </a:solidFill>
          <a:ln w="19050">
            <a:noFill/>
            <a:miter lim="800000"/>
            <a:headEnd/>
            <a:tailEnd/>
          </a:ln>
          <a:effectLst>
            <a:outerShdw blurRad="50800" dist="38100" dir="2700000" algn="tl" rotWithShape="0">
              <a:prstClr val="black">
                <a:alpha val="40000"/>
              </a:prstClr>
            </a:outerShdw>
          </a:effectLst>
          <a:extLst/>
        </p:spPr>
        <p:txBody>
          <a:bodyPr vert="horz" wrap="square" lIns="203200" tIns="203200" rIns="203200" bIns="203200" numCol="1" anchor="ctr" anchorCtr="0" compatLnSpc="1">
            <a:prstTxWarp prst="textNoShape">
              <a:avLst/>
            </a:prstTxWarp>
            <a:spAutoFit/>
          </a:bodyPr>
          <a:lstStyle>
            <a:defPPr>
              <a:defRPr lang="en-US"/>
            </a:defPPr>
            <a:lvl1pPr marL="0" indent="0" defTabSz="894210" eaLnBrk="1" hangingPunct="1">
              <a:buClr>
                <a:schemeClr val="tx2"/>
              </a:buClr>
              <a:defRPr baseline="0">
                <a:latin typeface="+mn-lt"/>
                <a:ea typeface="Arial Unicode MS" pitchFamily="34" charset="-128"/>
                <a:cs typeface="Arial Unicode MS" pitchFamily="34" charset="-128"/>
              </a:defRPr>
            </a:lvl1pPr>
            <a:lvl2pPr marL="1584" lvl="1" indent="0" defTabSz="894210" eaLnBrk="1" hangingPunct="1">
              <a:spcBef>
                <a:spcPct val="30000"/>
              </a:spcBef>
              <a:buClrTx/>
              <a:buSzPct val="125000"/>
              <a:buFont typeface="Arial" pitchFamily="34" charset="0"/>
              <a:buNone/>
              <a:defRPr b="1" baseline="0">
                <a:solidFill>
                  <a:srgbClr val="FFFFFF"/>
                </a:solidFill>
                <a:latin typeface="+mn-lt"/>
                <a:ea typeface="Arial Unicode MS" pitchFamily="34" charset="-128"/>
                <a:cs typeface="Arial Unicode MS" pitchFamily="34" charset="-128"/>
              </a:defRPr>
            </a:lvl2pPr>
            <a:lvl3pPr marL="456612" indent="-261605" defTabSz="89421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3583" indent="-155379" defTabSz="894210"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48854" indent="-130009" defTabSz="89421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8854" indent="-130009" defTabSz="894210" fontAlgn="base">
              <a:spcBef>
                <a:spcPct val="0"/>
              </a:spcBef>
              <a:spcAft>
                <a:spcPct val="0"/>
              </a:spcAft>
              <a:buClr>
                <a:schemeClr val="tx2"/>
              </a:buClr>
              <a:buSzPct val="89000"/>
              <a:buFont typeface="Arial" charset="0"/>
              <a:buChar char="-"/>
              <a:defRPr baseline="0">
                <a:latin typeface="+mn-lt"/>
              </a:defRPr>
            </a:lvl6pPr>
            <a:lvl7pPr marL="748854" indent="-130009" defTabSz="894210" fontAlgn="base">
              <a:spcBef>
                <a:spcPct val="0"/>
              </a:spcBef>
              <a:spcAft>
                <a:spcPct val="0"/>
              </a:spcAft>
              <a:buClr>
                <a:schemeClr val="tx2"/>
              </a:buClr>
              <a:buSzPct val="89000"/>
              <a:buFont typeface="Arial" charset="0"/>
              <a:buChar char="-"/>
              <a:defRPr baseline="0">
                <a:latin typeface="+mn-lt"/>
              </a:defRPr>
            </a:lvl7pPr>
            <a:lvl8pPr marL="748854" indent="-130009" defTabSz="894210" fontAlgn="base">
              <a:spcBef>
                <a:spcPct val="0"/>
              </a:spcBef>
              <a:spcAft>
                <a:spcPct val="0"/>
              </a:spcAft>
              <a:buClr>
                <a:schemeClr val="tx2"/>
              </a:buClr>
              <a:buSzPct val="89000"/>
              <a:buFont typeface="Arial" charset="0"/>
              <a:buChar char="-"/>
              <a:defRPr baseline="0">
                <a:latin typeface="+mn-lt"/>
              </a:defRPr>
            </a:lvl8pPr>
            <a:lvl9pPr marL="748854" indent="-130009" defTabSz="894210" fontAlgn="base">
              <a:spcBef>
                <a:spcPct val="0"/>
              </a:spcBef>
              <a:spcAft>
                <a:spcPct val="0"/>
              </a:spcAft>
              <a:buClr>
                <a:schemeClr val="tx2"/>
              </a:buClr>
              <a:buSzPct val="89000"/>
              <a:buFont typeface="Arial" charset="0"/>
              <a:buChar char="-"/>
              <a:defRPr baseline="0">
                <a:latin typeface="+mn-lt"/>
              </a:defRPr>
            </a:lvl9pPr>
          </a:lstStyle>
          <a:p>
            <a:pPr lvl="1" algn="ctr"/>
            <a:r>
              <a:rPr lang="en-US" sz="1800" dirty="0" smtClean="0"/>
              <a:t>Q&amp;A</a:t>
            </a:r>
            <a:endParaRPr lang="en-US" sz="1800" dirty="0"/>
          </a:p>
        </p:txBody>
      </p:sp>
      <p:pic>
        <p:nvPicPr>
          <p:cNvPr id="3" name="Picture 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gray">
          <a:xfrm>
            <a:off x="4700537" y="3282973"/>
            <a:ext cx="1407305" cy="1756861"/>
          </a:xfrm>
          <a:prstGeom prst="rect">
            <a:avLst/>
          </a:prstGeom>
        </p:spPr>
      </p:pic>
    </p:spTree>
    <p:extLst>
      <p:ext uri="{BB962C8B-B14F-4D97-AF65-F5344CB8AC3E}">
        <p14:creationId xmlns:p14="http://schemas.microsoft.com/office/powerpoint/2010/main" val="1094127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9" name="Rectangle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55134" name="think-cell Slide" r:id="rId39" imgW="0" imgH="0" progId="TCLayout.ActiveDocument.1">
                  <p:embed/>
                </p:oleObj>
              </mc:Choice>
              <mc:Fallback>
                <p:oleObj name="think-cell Slide" r:id="rId39"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0" name="Rectangle 3" hidden="1"/>
          <p:cNvSpPr>
            <a:spLocks noChangeArrowheads="1"/>
          </p:cNvSpPr>
          <p:nvPr>
            <p:custDataLst>
              <p:tags r:id="rId3"/>
            </p:custDataLst>
          </p:nvPr>
        </p:nvSpPr>
        <p:spPr bwMode="gray">
          <a:xfrm>
            <a:off x="0" y="0"/>
            <a:ext cx="158750" cy="1587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a:no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lnSpc>
                <a:spcPct val="90000"/>
              </a:lnSpc>
            </a:pPr>
            <a:endParaRPr lang="en-US" sz="1600" dirty="0">
              <a:latin typeface="Arial" panose="020B0604020202020204" pitchFamily="34" charset="0"/>
              <a:cs typeface="Arial" panose="020B0604020202020204" pitchFamily="34" charset="0"/>
              <a:sym typeface="Arial" panose="020B0604020202020204" pitchFamily="34" charset="0"/>
            </a:endParaRPr>
          </a:p>
        </p:txBody>
      </p:sp>
      <p:sp>
        <p:nvSpPr>
          <p:cNvPr id="24581" name="Rectangle 4"/>
          <p:cNvSpPr>
            <a:spLocks noChangeArrowheads="1"/>
          </p:cNvSpPr>
          <p:nvPr/>
        </p:nvSpPr>
        <p:spPr bwMode="gray">
          <a:xfrm>
            <a:off x="597263" y="1062038"/>
            <a:ext cx="7392035" cy="5067405"/>
          </a:xfrm>
          <a:prstGeom prst="rect">
            <a:avLst/>
          </a:prstGeom>
          <a:solidFill>
            <a:schemeClr val="bg1"/>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endParaRPr lang="en-US" dirty="0"/>
          </a:p>
        </p:txBody>
      </p:sp>
      <p:sp>
        <p:nvSpPr>
          <p:cNvPr id="24582" name="Rectangle 5"/>
          <p:cNvSpPr>
            <a:spLocks noGrp="1" noChangeArrowheads="1"/>
          </p:cNvSpPr>
          <p:nvPr>
            <p:ph type="title"/>
            <p:custDataLst>
              <p:tags r:id="rId4"/>
            </p:custDataLst>
          </p:nvPr>
        </p:nvSpPr>
        <p:spPr bwMode="gray">
          <a:xfrm>
            <a:off x="119064" y="230188"/>
            <a:ext cx="8618537"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US health expenditure is projected to make up </a:t>
            </a:r>
            <a:r>
              <a:rPr lang="en-US" dirty="0" smtClean="0"/>
              <a:t>&gt;19</a:t>
            </a:r>
            <a:r>
              <a:rPr lang="en-US" dirty="0"/>
              <a:t>% of GDP by 2019</a:t>
            </a:r>
            <a:br>
              <a:rPr lang="en-US" dirty="0"/>
            </a:br>
            <a:r>
              <a:rPr lang="en-US" dirty="0"/>
              <a:t>(USD 4.5 trillion</a:t>
            </a:r>
            <a:r>
              <a:rPr lang="en-US" dirty="0" smtClean="0"/>
              <a:t>), growing from &lt;16% in 2004</a:t>
            </a:r>
            <a:endParaRPr lang="en-US" dirty="0"/>
          </a:p>
        </p:txBody>
      </p:sp>
      <p:sp>
        <p:nvSpPr>
          <p:cNvPr id="24583" name="McK 5. Source"/>
          <p:cNvSpPr>
            <a:spLocks noChangeArrowheads="1"/>
          </p:cNvSpPr>
          <p:nvPr>
            <p:custDataLst>
              <p:tags r:id="rId5"/>
            </p:custDataLst>
          </p:nvPr>
        </p:nvSpPr>
        <p:spPr bwMode="gray">
          <a:xfrm>
            <a:off x="119063" y="6435725"/>
            <a:ext cx="6862763"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09600" indent="-609600" defTabSz="895350" eaLnBrk="0" hangingPunct="0">
              <a:tabLst>
                <a:tab pos="612775" algn="l"/>
              </a:tabLst>
              <a:defRPr sz="1200">
                <a:solidFill>
                  <a:schemeClr val="tx1"/>
                </a:solidFill>
                <a:latin typeface="Arial" charset="0"/>
              </a:defRPr>
            </a:lvl1pPr>
            <a:lvl2pPr marL="742950" indent="-285750" defTabSz="895350" eaLnBrk="0" hangingPunct="0">
              <a:tabLst>
                <a:tab pos="612775" algn="l"/>
              </a:tabLst>
              <a:defRPr sz="1200">
                <a:solidFill>
                  <a:schemeClr val="tx1"/>
                </a:solidFill>
                <a:latin typeface="Arial" charset="0"/>
              </a:defRPr>
            </a:lvl2pPr>
            <a:lvl3pPr marL="1143000" indent="-228600" defTabSz="895350" eaLnBrk="0" hangingPunct="0">
              <a:tabLst>
                <a:tab pos="612775" algn="l"/>
              </a:tabLst>
              <a:defRPr sz="1200">
                <a:solidFill>
                  <a:schemeClr val="tx1"/>
                </a:solidFill>
                <a:latin typeface="Arial" charset="0"/>
              </a:defRPr>
            </a:lvl3pPr>
            <a:lvl4pPr marL="1600200" indent="-228600" defTabSz="895350" eaLnBrk="0" hangingPunct="0">
              <a:tabLst>
                <a:tab pos="612775" algn="l"/>
              </a:tabLst>
              <a:defRPr sz="1200">
                <a:solidFill>
                  <a:schemeClr val="tx1"/>
                </a:solidFill>
                <a:latin typeface="Arial" charset="0"/>
              </a:defRPr>
            </a:lvl4pPr>
            <a:lvl5pPr marL="2057400" indent="-228600" defTabSz="895350" eaLnBrk="0" hangingPunct="0">
              <a:tabLst>
                <a:tab pos="612775" algn="l"/>
              </a:tabLst>
              <a:defRPr sz="1200">
                <a:solidFill>
                  <a:schemeClr val="tx1"/>
                </a:solidFill>
                <a:latin typeface="Arial" charset="0"/>
              </a:defRPr>
            </a:lvl5pPr>
            <a:lvl6pPr marL="2514600" indent="-228600" defTabSz="895350" eaLnBrk="0" fontAlgn="base" hangingPunct="0">
              <a:spcBef>
                <a:spcPct val="0"/>
              </a:spcBef>
              <a:spcAft>
                <a:spcPct val="0"/>
              </a:spcAft>
              <a:tabLst>
                <a:tab pos="612775" algn="l"/>
              </a:tabLst>
              <a:defRPr sz="1200">
                <a:solidFill>
                  <a:schemeClr val="tx1"/>
                </a:solidFill>
                <a:latin typeface="Arial" charset="0"/>
              </a:defRPr>
            </a:lvl6pPr>
            <a:lvl7pPr marL="2971800" indent="-228600" defTabSz="895350" eaLnBrk="0" fontAlgn="base" hangingPunct="0">
              <a:spcBef>
                <a:spcPct val="0"/>
              </a:spcBef>
              <a:spcAft>
                <a:spcPct val="0"/>
              </a:spcAft>
              <a:tabLst>
                <a:tab pos="612775" algn="l"/>
              </a:tabLst>
              <a:defRPr sz="1200">
                <a:solidFill>
                  <a:schemeClr val="tx1"/>
                </a:solidFill>
                <a:latin typeface="Arial" charset="0"/>
              </a:defRPr>
            </a:lvl7pPr>
            <a:lvl8pPr marL="3429000" indent="-228600" defTabSz="895350" eaLnBrk="0" fontAlgn="base" hangingPunct="0">
              <a:spcBef>
                <a:spcPct val="0"/>
              </a:spcBef>
              <a:spcAft>
                <a:spcPct val="0"/>
              </a:spcAft>
              <a:tabLst>
                <a:tab pos="612775" algn="l"/>
              </a:tabLst>
              <a:defRPr sz="1200">
                <a:solidFill>
                  <a:schemeClr val="tx1"/>
                </a:solidFill>
                <a:latin typeface="Arial" charset="0"/>
              </a:defRPr>
            </a:lvl8pPr>
            <a:lvl9pPr marL="3886200" indent="-228600" defTabSz="895350" eaLnBrk="0" fontAlgn="base" hangingPunct="0">
              <a:spcBef>
                <a:spcPct val="0"/>
              </a:spcBef>
              <a:spcAft>
                <a:spcPct val="0"/>
              </a:spcAft>
              <a:tabLst>
                <a:tab pos="612775" algn="l"/>
              </a:tabLst>
              <a:defRPr sz="1200">
                <a:solidFill>
                  <a:schemeClr val="tx1"/>
                </a:solidFill>
                <a:latin typeface="Arial" charset="0"/>
              </a:defRPr>
            </a:lvl9pPr>
          </a:lstStyle>
          <a:p>
            <a:pPr eaLnBrk="1" hangingPunct="1"/>
            <a:r>
              <a:rPr lang="en-US" sz="1000" dirty="0">
                <a:solidFill>
                  <a:srgbClr val="000000"/>
                </a:solidFill>
              </a:rPr>
              <a:t>SOURCE: Centers for Medicare &amp; Medicaid Services, Office of the Actuary; OECD; Kaiser Family Foundation</a:t>
            </a:r>
          </a:p>
        </p:txBody>
      </p:sp>
      <p:graphicFrame>
        <p:nvGraphicFramePr>
          <p:cNvPr id="24584" name="Object 7"/>
          <p:cNvGraphicFramePr>
            <a:graphicFrameLocks/>
          </p:cNvGraphicFramePr>
          <p:nvPr>
            <p:custDataLst>
              <p:tags r:id="rId6"/>
            </p:custDataLst>
            <p:extLst/>
          </p:nvPr>
        </p:nvGraphicFramePr>
        <p:xfrm>
          <a:off x="1295400" y="1841500"/>
          <a:ext cx="6102293" cy="2946575"/>
        </p:xfrm>
        <a:graphic>
          <a:graphicData uri="http://schemas.openxmlformats.org/presentationml/2006/ole">
            <mc:AlternateContent xmlns:mc="http://schemas.openxmlformats.org/markup-compatibility/2006">
              <mc:Choice xmlns:v="urn:schemas-microsoft-com:vml" Requires="v">
                <p:oleObj spid="_x0000_s255135" name="Chart" r:id="rId40" imgW="6105586" imgH="2943341" progId="MSGraph.Chart.8">
                  <p:embed followColorScheme="full"/>
                </p:oleObj>
              </mc:Choice>
              <mc:Fallback>
                <p:oleObj name="Chart" r:id="rId40" imgW="6105586" imgH="2943341" progId="MSGraph.Chart.8">
                  <p:embed followColorScheme="full"/>
                  <p:pic>
                    <p:nvPicPr>
                      <p:cNvPr id="0" name=""/>
                      <p:cNvPicPr>
                        <a:picLocks noChangeArrowheads="1"/>
                      </p:cNvPicPr>
                      <p:nvPr/>
                    </p:nvPicPr>
                    <p:blipFill>
                      <a:blip r:embed="rId41"/>
                      <a:srcRect/>
                      <a:stretch>
                        <a:fillRect/>
                      </a:stretch>
                    </p:blipFill>
                    <p:spPr bwMode="gray">
                      <a:xfrm>
                        <a:off x="1295400" y="1841500"/>
                        <a:ext cx="6102293" cy="294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 name="Text Placeholder 13"/>
          <p:cNvSpPr>
            <a:spLocks noGrp="1"/>
          </p:cNvSpPr>
          <p:nvPr>
            <p:custDataLst>
              <p:tags r:id="rId7"/>
            </p:custDataLst>
          </p:nvPr>
        </p:nvSpPr>
        <p:spPr bwMode="gray">
          <a:xfrm>
            <a:off x="952500" y="4271963"/>
            <a:ext cx="282575" cy="2190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1F74372B-190A-4C33-B824-EC59C225F155}" type="datetime'''''''''''''''''''''''''''''''''''''''''''0''''.''5'''''''''">
              <a:rPr lang="en-US">
                <a:latin typeface="Arial" panose="020B0604020202020204" pitchFamily="34" charset="0"/>
                <a:cs typeface="Arial" panose="020B0604020202020204" pitchFamily="34" charset="0"/>
                <a:sym typeface="Arial" panose="020B0604020202020204" pitchFamily="34" charset="0"/>
              </a:rPr>
              <a:pPr algn="r">
                <a:lnSpc>
                  <a:spcPct val="90000"/>
                </a:lnSpc>
              </a:pPr>
              <a:t>0.5</a:t>
            </a:fld>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67" name="Text Placeholder 17"/>
          <p:cNvSpPr>
            <a:spLocks noGrp="1"/>
          </p:cNvSpPr>
          <p:nvPr>
            <p:custDataLst>
              <p:tags r:id="rId8"/>
            </p:custDataLst>
          </p:nvPr>
        </p:nvSpPr>
        <p:spPr bwMode="gray">
          <a:xfrm>
            <a:off x="952500" y="3052763"/>
            <a:ext cx="282575" cy="2190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B9BB859B-AA4D-4C41-8F2F-6AC2332EFA27}" type="datetime'''''''''''''''''''''''''''2''.''''''''''''5'''''''''">
              <a:rPr lang="en-US">
                <a:latin typeface="Arial" panose="020B0604020202020204" pitchFamily="34" charset="0"/>
                <a:cs typeface="Arial" panose="020B0604020202020204" pitchFamily="34" charset="0"/>
                <a:sym typeface="Arial" panose="020B0604020202020204" pitchFamily="34" charset="0"/>
              </a:rPr>
              <a:pPr algn="r">
                <a:lnSpc>
                  <a:spcPct val="90000"/>
                </a:lnSpc>
              </a:pPr>
              <a:t>2.5</a:t>
            </a:fld>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65" name="Text Placeholder 15"/>
          <p:cNvSpPr>
            <a:spLocks noGrp="1"/>
          </p:cNvSpPr>
          <p:nvPr>
            <p:custDataLst>
              <p:tags r:id="rId9"/>
            </p:custDataLst>
          </p:nvPr>
        </p:nvSpPr>
        <p:spPr bwMode="gray">
          <a:xfrm>
            <a:off x="952500" y="3662363"/>
            <a:ext cx="282575" cy="2190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B321DC21-491E-4DDF-B859-82AF2CC73A93}" type="datetime'''1''''''.''''''''''''5'''''">
              <a:rPr lang="en-US">
                <a:latin typeface="Arial" panose="020B0604020202020204" pitchFamily="34" charset="0"/>
                <a:cs typeface="Arial" panose="020B0604020202020204" pitchFamily="34" charset="0"/>
                <a:sym typeface="Arial" panose="020B0604020202020204" pitchFamily="34" charset="0"/>
              </a:rPr>
              <a:pPr algn="r">
                <a:lnSpc>
                  <a:spcPct val="90000"/>
                </a:lnSpc>
              </a:pPr>
              <a:t>1.5</a:t>
            </a:fld>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64" name="Text Placeholder 14"/>
          <p:cNvSpPr>
            <a:spLocks noGrp="1"/>
          </p:cNvSpPr>
          <p:nvPr>
            <p:custDataLst>
              <p:tags r:id="rId10"/>
            </p:custDataLst>
          </p:nvPr>
        </p:nvSpPr>
        <p:spPr bwMode="gray">
          <a:xfrm>
            <a:off x="952500" y="3967163"/>
            <a:ext cx="282575" cy="2190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F3FD4B9F-1E5A-41E6-B716-853DD63986AE}" type="datetime'1''.''''''0'">
              <a:rPr lang="en-US">
                <a:latin typeface="Arial" panose="020B0604020202020204" pitchFamily="34" charset="0"/>
                <a:cs typeface="Arial" panose="020B0604020202020204" pitchFamily="34" charset="0"/>
                <a:sym typeface="Arial" panose="020B0604020202020204" pitchFamily="34" charset="0"/>
              </a:rPr>
              <a:pPr algn="r">
                <a:lnSpc>
                  <a:spcPct val="90000"/>
                </a:lnSpc>
              </a:pPr>
              <a:t>1.0</a:t>
            </a:fld>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66" name="Text Placeholder 16"/>
          <p:cNvSpPr>
            <a:spLocks noGrp="1"/>
          </p:cNvSpPr>
          <p:nvPr>
            <p:custDataLst>
              <p:tags r:id="rId11"/>
            </p:custDataLst>
          </p:nvPr>
        </p:nvSpPr>
        <p:spPr bwMode="gray">
          <a:xfrm>
            <a:off x="952500" y="3357563"/>
            <a:ext cx="282575" cy="2190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52160769-0034-4B1E-A8A0-9268901C12F9}" type="datetime'''''''2''''''''''''''''''''''''.''''''''''''''0'''''">
              <a:rPr lang="en-US">
                <a:latin typeface="Arial" panose="020B0604020202020204" pitchFamily="34" charset="0"/>
                <a:cs typeface="Arial" panose="020B0604020202020204" pitchFamily="34" charset="0"/>
                <a:sym typeface="Arial" panose="020B0604020202020204" pitchFamily="34" charset="0"/>
              </a:rPr>
              <a:pPr algn="r">
                <a:lnSpc>
                  <a:spcPct val="90000"/>
                </a:lnSpc>
              </a:pPr>
              <a:t>2.0</a:t>
            </a:fld>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69" name="Text Placeholder 19"/>
          <p:cNvSpPr>
            <a:spLocks noGrp="1"/>
          </p:cNvSpPr>
          <p:nvPr>
            <p:custDataLst>
              <p:tags r:id="rId12"/>
            </p:custDataLst>
          </p:nvPr>
        </p:nvSpPr>
        <p:spPr bwMode="gray">
          <a:xfrm>
            <a:off x="952500" y="2443163"/>
            <a:ext cx="282575" cy="2190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B6281574-684E-46D1-B4EE-4A04BB140A69}" type="datetime'''''''3''.''''''''5'''">
              <a:rPr lang="en-US">
                <a:latin typeface="Arial" panose="020B0604020202020204" pitchFamily="34" charset="0"/>
                <a:cs typeface="Arial" panose="020B0604020202020204" pitchFamily="34" charset="0"/>
                <a:sym typeface="Arial" panose="020B0604020202020204" pitchFamily="34" charset="0"/>
              </a:rPr>
              <a:pPr algn="r">
                <a:lnSpc>
                  <a:spcPct val="90000"/>
                </a:lnSpc>
              </a:pPr>
              <a:t>3.5</a:t>
            </a:fld>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70" name="Text Placeholder 20"/>
          <p:cNvSpPr>
            <a:spLocks noGrp="1"/>
          </p:cNvSpPr>
          <p:nvPr>
            <p:custDataLst>
              <p:tags r:id="rId13"/>
            </p:custDataLst>
          </p:nvPr>
        </p:nvSpPr>
        <p:spPr bwMode="gray">
          <a:xfrm>
            <a:off x="952500" y="2138363"/>
            <a:ext cx="282575" cy="2190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DE318470-998D-407A-9450-470EF6CB0BB3}" type="datetime'''''''''4''''''''''''''''''''''''.''''''''''''''''''''''0'''">
              <a:rPr lang="en-US">
                <a:latin typeface="Arial" panose="020B0604020202020204" pitchFamily="34" charset="0"/>
                <a:cs typeface="Arial" panose="020B0604020202020204" pitchFamily="34" charset="0"/>
                <a:sym typeface="Arial" panose="020B0604020202020204" pitchFamily="34" charset="0"/>
              </a:rPr>
              <a:pPr algn="r">
                <a:lnSpc>
                  <a:spcPct val="90000"/>
                </a:lnSpc>
              </a:pPr>
              <a:t>4.0</a:t>
            </a:fld>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68" name="Text Placeholder 18"/>
          <p:cNvSpPr>
            <a:spLocks noGrp="1"/>
          </p:cNvSpPr>
          <p:nvPr>
            <p:custDataLst>
              <p:tags r:id="rId14"/>
            </p:custDataLst>
          </p:nvPr>
        </p:nvSpPr>
        <p:spPr bwMode="gray">
          <a:xfrm>
            <a:off x="952500" y="2747963"/>
            <a:ext cx="282575" cy="2190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2885622C-D069-41CB-91AA-553D5E9444C2}" type="datetime'3''''''''''''''''''''''''''''''.''''''''''''''''0'''''''''''''">
              <a:rPr lang="en-US">
                <a:latin typeface="Arial" panose="020B0604020202020204" pitchFamily="34" charset="0"/>
                <a:cs typeface="Arial" panose="020B0604020202020204" pitchFamily="34" charset="0"/>
                <a:sym typeface="Arial" panose="020B0604020202020204" pitchFamily="34" charset="0"/>
              </a:rPr>
              <a:pPr algn="r">
                <a:lnSpc>
                  <a:spcPct val="90000"/>
                </a:lnSpc>
              </a:pPr>
              <a:t>3.0</a:t>
            </a:fld>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71" name="Text Placeholder 21"/>
          <p:cNvSpPr>
            <a:spLocks noGrp="1"/>
          </p:cNvSpPr>
          <p:nvPr>
            <p:custDataLst>
              <p:tags r:id="rId15"/>
            </p:custDataLst>
          </p:nvPr>
        </p:nvSpPr>
        <p:spPr bwMode="gray">
          <a:xfrm>
            <a:off x="952500" y="1833563"/>
            <a:ext cx="282575" cy="2190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7951C8E5-A775-472B-B733-D1AE8E183D8C}" type="datetime'''''4''.''''''''''''''''''''''''''''''''''''''''''5'''''''''''">
              <a:rPr lang="en-US">
                <a:latin typeface="Arial" panose="020B0604020202020204" pitchFamily="34" charset="0"/>
                <a:cs typeface="Arial" panose="020B0604020202020204" pitchFamily="34" charset="0"/>
                <a:sym typeface="Arial" panose="020B0604020202020204" pitchFamily="34" charset="0"/>
              </a:rPr>
              <a:pPr algn="r">
                <a:lnSpc>
                  <a:spcPct val="90000"/>
                </a:lnSpc>
              </a:pPr>
              <a:t>4.5</a:t>
            </a:fld>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24590" name="Rectangle 27"/>
          <p:cNvSpPr>
            <a:spLocks noChangeArrowheads="1"/>
          </p:cNvSpPr>
          <p:nvPr>
            <p:custDataLst>
              <p:tags r:id="rId16"/>
            </p:custDataLst>
          </p:nvPr>
        </p:nvSpPr>
        <p:spPr bwMode="gray">
          <a:xfrm>
            <a:off x="1122363" y="4576763"/>
            <a:ext cx="112713"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algn="r" eaLnBrk="1" hangingPunct="1">
              <a:lnSpc>
                <a:spcPct val="90000"/>
              </a:lnSpc>
              <a:buClr>
                <a:schemeClr val="tx2"/>
              </a:buClr>
            </a:pPr>
            <a:fld id="{ED627A64-7CFD-446D-975D-8E1F4899E221}" type="datetime'''''''''''''''''''''''''''''''''''0'''''''''''''''''''''''">
              <a:rPr lang="en-US" sz="1600"/>
              <a:pPr algn="r" eaLnBrk="1" hangingPunct="1">
                <a:lnSpc>
                  <a:spcPct val="90000"/>
                </a:lnSpc>
                <a:buClr>
                  <a:schemeClr val="tx2"/>
                </a:buClr>
              </a:pPr>
              <a:t>0</a:t>
            </a:fld>
            <a:endParaRPr lang="en-US" sz="1600" dirty="0"/>
          </a:p>
        </p:txBody>
      </p:sp>
      <p:sp>
        <p:nvSpPr>
          <p:cNvPr id="24617" name="Rectangle 9"/>
          <p:cNvSpPr>
            <a:spLocks noChangeArrowheads="1"/>
          </p:cNvSpPr>
          <p:nvPr>
            <p:custDataLst>
              <p:tags r:id="rId17"/>
            </p:custDataLst>
          </p:nvPr>
        </p:nvSpPr>
        <p:spPr bwMode="gray">
          <a:xfrm>
            <a:off x="1447800" y="3249613"/>
            <a:ext cx="333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5400" tIns="0" rIns="25400" bIns="0" anchor="b"/>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algn="ctr" eaLnBrk="1" hangingPunct="1">
              <a:buClr>
                <a:schemeClr val="tx2"/>
              </a:buClr>
            </a:pPr>
            <a:fld id="{A7B8EFBE-C5A7-40E5-BC94-F91EACDCF4D0}" type="datetime'''''''''1''''''''''.''''''''''''''''''''''''9'">
              <a:rPr lang="en-US" sz="1600"/>
              <a:pPr algn="ctr" eaLnBrk="1" hangingPunct="1">
                <a:buClr>
                  <a:schemeClr val="tx2"/>
                </a:buClr>
              </a:pPr>
              <a:t>1.9</a:t>
            </a:fld>
            <a:endParaRPr lang="en-US" sz="1600" dirty="0"/>
          </a:p>
        </p:txBody>
      </p:sp>
      <p:sp>
        <p:nvSpPr>
          <p:cNvPr id="24614" name="Rectangle 10"/>
          <p:cNvSpPr>
            <a:spLocks noChangeArrowheads="1"/>
          </p:cNvSpPr>
          <p:nvPr>
            <p:custDataLst>
              <p:tags r:id="rId18"/>
            </p:custDataLst>
          </p:nvPr>
        </p:nvSpPr>
        <p:spPr bwMode="gray">
          <a:xfrm>
            <a:off x="1966913" y="3090863"/>
            <a:ext cx="333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5400" tIns="0" rIns="25400" bIns="0" anchor="b"/>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algn="ctr" eaLnBrk="1" hangingPunct="1">
              <a:buClr>
                <a:schemeClr val="tx2"/>
              </a:buClr>
            </a:pPr>
            <a:fld id="{D5B59B19-23E0-46DD-A6F5-DD789F447E7A}" type="datetime'2''''.''''''''''''''''''''''''''''''1'''''''''''''''''''">
              <a:rPr lang="en-US" sz="1600"/>
              <a:pPr algn="ctr" eaLnBrk="1" hangingPunct="1">
                <a:buClr>
                  <a:schemeClr val="tx2"/>
                </a:buClr>
              </a:pPr>
              <a:t>2.1</a:t>
            </a:fld>
            <a:endParaRPr lang="en-US" sz="1600" dirty="0"/>
          </a:p>
        </p:txBody>
      </p:sp>
      <p:sp>
        <p:nvSpPr>
          <p:cNvPr id="24616" name="Rectangle 20"/>
          <p:cNvSpPr>
            <a:spLocks noChangeArrowheads="1"/>
          </p:cNvSpPr>
          <p:nvPr>
            <p:custDataLst>
              <p:tags r:id="rId19"/>
            </p:custDataLst>
          </p:nvPr>
        </p:nvSpPr>
        <p:spPr bwMode="gray">
          <a:xfrm>
            <a:off x="1165225" y="4873625"/>
            <a:ext cx="463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eaLnBrk="1" hangingPunct="1">
              <a:buClr>
                <a:schemeClr val="tx2"/>
              </a:buClr>
            </a:pPr>
            <a:fld id="{301C97FB-8950-420F-89E0-7E4730DEAB78}" type="datetime'''''''''''''''''''''2''''''''''''''''0''''0''''''''''''4'">
              <a:rPr lang="en-US" sz="1600"/>
              <a:pPr eaLnBrk="1" hangingPunct="1">
                <a:buClr>
                  <a:schemeClr val="tx2"/>
                </a:buClr>
              </a:pPr>
              <a:t>2004</a:t>
            </a:fld>
            <a:endParaRPr lang="en-US" sz="1600" dirty="0"/>
          </a:p>
        </p:txBody>
      </p:sp>
      <p:sp>
        <p:nvSpPr>
          <p:cNvPr id="24605" name="Rectangle 21"/>
          <p:cNvSpPr>
            <a:spLocks noChangeArrowheads="1"/>
          </p:cNvSpPr>
          <p:nvPr>
            <p:custDataLst>
              <p:tags r:id="rId20"/>
            </p:custDataLst>
          </p:nvPr>
        </p:nvSpPr>
        <p:spPr bwMode="gray">
          <a:xfrm>
            <a:off x="952500" y="1233488"/>
            <a:ext cx="3094038"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oAutofit/>
          </a:bodyPr>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eaLnBrk="1" hangingPunct="1">
              <a:lnSpc>
                <a:spcPct val="90000"/>
              </a:lnSpc>
              <a:buClr>
                <a:schemeClr val="tx2"/>
              </a:buClr>
            </a:pPr>
            <a:r>
              <a:rPr lang="en-US" sz="1600" b="1" dirty="0">
                <a:solidFill>
                  <a:schemeClr val="tx2"/>
                </a:solidFill>
              </a:rPr>
              <a:t>US </a:t>
            </a:r>
            <a:r>
              <a:rPr lang="en-US" sz="1600" b="1" dirty="0" smtClean="0">
                <a:solidFill>
                  <a:schemeClr val="tx2"/>
                </a:solidFill>
              </a:rPr>
              <a:t>national health expenditures</a:t>
            </a:r>
            <a:r>
              <a:rPr lang="en-US" sz="1600" dirty="0"/>
              <a:t/>
            </a:r>
            <a:br>
              <a:rPr lang="en-US" sz="1600" dirty="0"/>
            </a:br>
            <a:r>
              <a:rPr lang="en-US" sz="1600" dirty="0">
                <a:solidFill>
                  <a:srgbClr val="808080"/>
                </a:solidFill>
              </a:rPr>
              <a:t>USD trillion</a:t>
            </a:r>
          </a:p>
        </p:txBody>
      </p:sp>
      <p:sp>
        <p:nvSpPr>
          <p:cNvPr id="24595" name="Rectangle 41"/>
          <p:cNvSpPr>
            <a:spLocks noChangeArrowheads="1"/>
          </p:cNvSpPr>
          <p:nvPr>
            <p:custDataLst>
              <p:tags r:id="rId21"/>
            </p:custDataLst>
          </p:nvPr>
        </p:nvSpPr>
        <p:spPr bwMode="gray">
          <a:xfrm>
            <a:off x="6399213" y="1814513"/>
            <a:ext cx="333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5400" tIns="0" rIns="25400" bIns="0" anchor="b"/>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algn="ctr" eaLnBrk="1" hangingPunct="1">
              <a:buClr>
                <a:schemeClr val="tx2"/>
              </a:buClr>
            </a:pPr>
            <a:fld id="{48B0D231-0797-4DA1-B066-20A7243EB001}" type="datetime'''''''''''''''''''''''''4''''''''''''''''''''.''''''''2'''''''">
              <a:rPr lang="en-US" sz="1600"/>
              <a:pPr algn="ctr" eaLnBrk="1" hangingPunct="1">
                <a:buClr>
                  <a:schemeClr val="tx2"/>
                </a:buClr>
              </a:pPr>
              <a:t>4.2</a:t>
            </a:fld>
            <a:endParaRPr lang="en-US" sz="1600" dirty="0"/>
          </a:p>
        </p:txBody>
      </p:sp>
      <p:sp>
        <p:nvSpPr>
          <p:cNvPr id="24592" name="Rectangle 17"/>
          <p:cNvSpPr>
            <a:spLocks noChangeArrowheads="1"/>
          </p:cNvSpPr>
          <p:nvPr>
            <p:custDataLst>
              <p:tags r:id="rId22"/>
            </p:custDataLst>
          </p:nvPr>
        </p:nvSpPr>
        <p:spPr bwMode="gray">
          <a:xfrm>
            <a:off x="7135813" y="1649413"/>
            <a:ext cx="333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5400" tIns="0" rIns="25400" bIns="0" anchor="b"/>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algn="ctr" eaLnBrk="1" hangingPunct="1">
              <a:buClr>
                <a:schemeClr val="tx2"/>
              </a:buClr>
            </a:pPr>
            <a:fld id="{10A24F24-B77C-4AD5-81D1-09A1FE36631A}" type="datetime'''''4''''''''''''''''.''''''5'''''''''''''">
              <a:rPr lang="en-US" sz="1600"/>
              <a:pPr algn="ctr" eaLnBrk="1" hangingPunct="1">
                <a:buClr>
                  <a:schemeClr val="tx2"/>
                </a:buClr>
              </a:pPr>
              <a:t>4.5</a:t>
            </a:fld>
            <a:endParaRPr lang="en-US" sz="1600" dirty="0"/>
          </a:p>
        </p:txBody>
      </p:sp>
      <p:sp>
        <p:nvSpPr>
          <p:cNvPr id="24598" name="Rectangle 38"/>
          <p:cNvSpPr>
            <a:spLocks noChangeArrowheads="1"/>
          </p:cNvSpPr>
          <p:nvPr>
            <p:custDataLst>
              <p:tags r:id="rId23"/>
            </p:custDataLst>
          </p:nvPr>
        </p:nvSpPr>
        <p:spPr bwMode="gray">
          <a:xfrm>
            <a:off x="5662613" y="2132013"/>
            <a:ext cx="333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5400" tIns="0" rIns="25400" bIns="0" anchor="b"/>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algn="ctr" eaLnBrk="1" hangingPunct="1">
              <a:buClr>
                <a:schemeClr val="tx2"/>
              </a:buClr>
            </a:pPr>
            <a:fld id="{A5ACA851-C3E9-47C5-9304-DCE4348FB7BF}" type="datetime'''''''''''''''''''''''''''''3''''''.''''''''''''''7'''''">
              <a:rPr lang="en-US" sz="1600"/>
              <a:pPr algn="ctr" eaLnBrk="1" hangingPunct="1">
                <a:buClr>
                  <a:schemeClr val="tx2"/>
                </a:buClr>
              </a:pPr>
              <a:t>3.7</a:t>
            </a:fld>
            <a:endParaRPr lang="en-US" sz="1600" dirty="0"/>
          </a:p>
        </p:txBody>
      </p:sp>
      <p:sp>
        <p:nvSpPr>
          <p:cNvPr id="24611" name="Rectangle 11"/>
          <p:cNvSpPr>
            <a:spLocks noChangeArrowheads="1"/>
          </p:cNvSpPr>
          <p:nvPr>
            <p:custDataLst>
              <p:tags r:id="rId24"/>
            </p:custDataLst>
          </p:nvPr>
        </p:nvSpPr>
        <p:spPr bwMode="gray">
          <a:xfrm>
            <a:off x="2709863" y="2951163"/>
            <a:ext cx="333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5400" tIns="0" rIns="25400" bIns="0" anchor="b"/>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algn="ctr" eaLnBrk="1" hangingPunct="1">
              <a:buClr>
                <a:schemeClr val="tx2"/>
              </a:buClr>
            </a:pPr>
            <a:fld id="{266B2ABC-9D7B-4DC0-808C-F93CA029E916}" type="datetime'''''''''''''''''''''''''2''''''''''''''''''.''''3'''''''''''''">
              <a:rPr lang="en-US" sz="1600"/>
              <a:pPr algn="ctr" eaLnBrk="1" hangingPunct="1">
                <a:buClr>
                  <a:schemeClr val="tx2"/>
                </a:buClr>
              </a:pPr>
              <a:t>2.3</a:t>
            </a:fld>
            <a:endParaRPr lang="en-US" sz="1600" dirty="0"/>
          </a:p>
        </p:txBody>
      </p:sp>
      <p:sp>
        <p:nvSpPr>
          <p:cNvPr id="24601" name="Rectangle 35"/>
          <p:cNvSpPr>
            <a:spLocks noChangeArrowheads="1"/>
          </p:cNvSpPr>
          <p:nvPr>
            <p:custDataLst>
              <p:tags r:id="rId25"/>
            </p:custDataLst>
          </p:nvPr>
        </p:nvSpPr>
        <p:spPr bwMode="gray">
          <a:xfrm>
            <a:off x="4919663" y="2411413"/>
            <a:ext cx="333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5400" tIns="0" rIns="25400" bIns="0" anchor="b"/>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algn="ctr" eaLnBrk="1" hangingPunct="1">
              <a:buClr>
                <a:schemeClr val="tx2"/>
              </a:buClr>
            </a:pPr>
            <a:fld id="{82EE7D82-66C4-4D65-8DB7-9AD14CE57D7F}" type="datetime'''3''''''''''''''.''''''''''''2'''''''''''''''">
              <a:rPr lang="en-US" sz="1600"/>
              <a:pPr algn="ctr" eaLnBrk="1" hangingPunct="1">
                <a:buClr>
                  <a:schemeClr val="tx2"/>
                </a:buClr>
              </a:pPr>
              <a:t>3.2</a:t>
            </a:fld>
            <a:endParaRPr lang="en-US" sz="1600" dirty="0"/>
          </a:p>
        </p:txBody>
      </p:sp>
      <p:sp>
        <p:nvSpPr>
          <p:cNvPr id="24613" name="Rectangle 18"/>
          <p:cNvSpPr>
            <a:spLocks noChangeArrowheads="1"/>
          </p:cNvSpPr>
          <p:nvPr>
            <p:custDataLst>
              <p:tags r:id="rId26"/>
            </p:custDataLst>
          </p:nvPr>
        </p:nvSpPr>
        <p:spPr bwMode="gray">
          <a:xfrm>
            <a:off x="2014538" y="4873625"/>
            <a:ext cx="238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eaLnBrk="1" hangingPunct="1">
              <a:buClr>
                <a:schemeClr val="tx2"/>
              </a:buClr>
            </a:pPr>
            <a:r>
              <a:rPr lang="en-US" sz="1600" dirty="0"/>
              <a:t>06</a:t>
            </a:r>
          </a:p>
        </p:txBody>
      </p:sp>
      <p:sp>
        <p:nvSpPr>
          <p:cNvPr id="24603" name="Rectangle 39"/>
          <p:cNvSpPr>
            <a:spLocks noChangeArrowheads="1"/>
          </p:cNvSpPr>
          <p:nvPr>
            <p:custDataLst>
              <p:tags r:id="rId27"/>
            </p:custDataLst>
          </p:nvPr>
        </p:nvSpPr>
        <p:spPr bwMode="gray">
          <a:xfrm>
            <a:off x="4230688" y="4873625"/>
            <a:ext cx="238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eaLnBrk="1" hangingPunct="1">
              <a:buClr>
                <a:schemeClr val="tx2"/>
              </a:buClr>
            </a:pPr>
            <a:r>
              <a:rPr lang="en-US" sz="1600" dirty="0"/>
              <a:t>12</a:t>
            </a:r>
          </a:p>
        </p:txBody>
      </p:sp>
      <p:sp>
        <p:nvSpPr>
          <p:cNvPr id="24591" name="Rectangle 28"/>
          <p:cNvSpPr>
            <a:spLocks noChangeArrowheads="1"/>
          </p:cNvSpPr>
          <p:nvPr>
            <p:custDataLst>
              <p:tags r:id="rId28"/>
            </p:custDataLst>
          </p:nvPr>
        </p:nvSpPr>
        <p:spPr bwMode="gray">
          <a:xfrm>
            <a:off x="7070725" y="4873625"/>
            <a:ext cx="463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eaLnBrk="1" hangingPunct="1">
              <a:buClr>
                <a:schemeClr val="tx2"/>
              </a:buClr>
            </a:pPr>
            <a:fld id="{DAC039CD-DCA7-462F-9309-F8B85655B018}" type="datetime'2''''''''''0''''19'''''">
              <a:rPr lang="en-US" sz="1600"/>
              <a:pPr eaLnBrk="1" hangingPunct="1">
                <a:buClr>
                  <a:schemeClr val="tx2"/>
                </a:buClr>
              </a:pPr>
              <a:t>2019</a:t>
            </a:fld>
            <a:endParaRPr lang="en-US" sz="1600" dirty="0"/>
          </a:p>
        </p:txBody>
      </p:sp>
      <p:sp>
        <p:nvSpPr>
          <p:cNvPr id="24604" name="Rectangle 32"/>
          <p:cNvSpPr>
            <a:spLocks noChangeArrowheads="1"/>
          </p:cNvSpPr>
          <p:nvPr>
            <p:custDataLst>
              <p:tags r:id="rId29"/>
            </p:custDataLst>
          </p:nvPr>
        </p:nvSpPr>
        <p:spPr bwMode="gray">
          <a:xfrm>
            <a:off x="4183063" y="2640013"/>
            <a:ext cx="333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5400" tIns="0" rIns="25400" bIns="0" anchor="b"/>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algn="ctr" eaLnBrk="1" hangingPunct="1">
              <a:buClr>
                <a:schemeClr val="tx2"/>
              </a:buClr>
            </a:pPr>
            <a:fld id="{30624BEC-1006-4C01-8B08-868A0666DDAB}" type="datetime'''''''''''2''''.''''''''''9'''''''''''''''''''''''''">
              <a:rPr lang="en-US" sz="1600"/>
              <a:pPr algn="ctr" eaLnBrk="1" hangingPunct="1">
                <a:buClr>
                  <a:schemeClr val="tx2"/>
                </a:buClr>
              </a:pPr>
              <a:t>2.9</a:t>
            </a:fld>
            <a:endParaRPr lang="en-US" sz="1600" dirty="0"/>
          </a:p>
        </p:txBody>
      </p:sp>
      <p:sp>
        <p:nvSpPr>
          <p:cNvPr id="24607" name="Rectangle 13"/>
          <p:cNvSpPr>
            <a:spLocks noChangeArrowheads="1"/>
          </p:cNvSpPr>
          <p:nvPr>
            <p:custDataLst>
              <p:tags r:id="rId30"/>
            </p:custDataLst>
          </p:nvPr>
        </p:nvSpPr>
        <p:spPr bwMode="gray">
          <a:xfrm>
            <a:off x="3494088" y="4873625"/>
            <a:ext cx="238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eaLnBrk="1" hangingPunct="1">
              <a:buClr>
                <a:schemeClr val="tx2"/>
              </a:buClr>
            </a:pPr>
            <a:r>
              <a:rPr lang="en-US" sz="1600" dirty="0"/>
              <a:t>10</a:t>
            </a:r>
          </a:p>
        </p:txBody>
      </p:sp>
      <p:sp>
        <p:nvSpPr>
          <p:cNvPr id="24600" name="Rectangle 36"/>
          <p:cNvSpPr>
            <a:spLocks noChangeArrowheads="1"/>
          </p:cNvSpPr>
          <p:nvPr>
            <p:custDataLst>
              <p:tags r:id="rId31"/>
            </p:custDataLst>
          </p:nvPr>
        </p:nvSpPr>
        <p:spPr bwMode="gray">
          <a:xfrm>
            <a:off x="4967288" y="4873625"/>
            <a:ext cx="238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eaLnBrk="1" hangingPunct="1">
              <a:buClr>
                <a:schemeClr val="tx2"/>
              </a:buClr>
            </a:pPr>
            <a:r>
              <a:rPr lang="en-US" sz="1600" dirty="0"/>
              <a:t>14</a:t>
            </a:r>
          </a:p>
        </p:txBody>
      </p:sp>
      <p:sp>
        <p:nvSpPr>
          <p:cNvPr id="24608" name="Rectangle 12"/>
          <p:cNvSpPr>
            <a:spLocks noChangeArrowheads="1"/>
          </p:cNvSpPr>
          <p:nvPr>
            <p:custDataLst>
              <p:tags r:id="rId32"/>
            </p:custDataLst>
          </p:nvPr>
        </p:nvSpPr>
        <p:spPr bwMode="gray">
          <a:xfrm>
            <a:off x="3446463" y="2824163"/>
            <a:ext cx="333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5400" tIns="0" rIns="25400" bIns="0" anchor="b"/>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algn="ctr" eaLnBrk="1" hangingPunct="1">
              <a:buClr>
                <a:schemeClr val="tx2"/>
              </a:buClr>
            </a:pPr>
            <a:fld id="{672CD2FB-DFB9-46B2-AE2F-49ED86546D5F}" type="datetime'''''2''''''.''''5'''''''''''''">
              <a:rPr lang="en-US" sz="1600"/>
              <a:pPr algn="ctr" eaLnBrk="1" hangingPunct="1">
                <a:buClr>
                  <a:schemeClr val="tx2"/>
                </a:buClr>
              </a:pPr>
              <a:t>2.5</a:t>
            </a:fld>
            <a:endParaRPr lang="en-US" sz="1600" dirty="0"/>
          </a:p>
        </p:txBody>
      </p:sp>
      <p:sp>
        <p:nvSpPr>
          <p:cNvPr id="24594" name="Rectangle 30"/>
          <p:cNvSpPr>
            <a:spLocks noChangeArrowheads="1"/>
          </p:cNvSpPr>
          <p:nvPr>
            <p:custDataLst>
              <p:tags r:id="rId33"/>
            </p:custDataLst>
          </p:nvPr>
        </p:nvSpPr>
        <p:spPr bwMode="gray">
          <a:xfrm>
            <a:off x="6446838" y="4873625"/>
            <a:ext cx="238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eaLnBrk="1" hangingPunct="1">
              <a:buClr>
                <a:schemeClr val="tx2"/>
              </a:buClr>
            </a:pPr>
            <a:fld id="{C9AE3FF8-BB8C-49CA-8C8A-4FA449794887}" type="datetime'''1''''''''''''''''''''''''''''8'">
              <a:rPr lang="en-US" sz="1600"/>
              <a:pPr eaLnBrk="1" hangingPunct="1">
                <a:buClr>
                  <a:schemeClr val="tx2"/>
                </a:buClr>
              </a:pPr>
              <a:t>18</a:t>
            </a:fld>
            <a:endParaRPr lang="en-US" sz="1600" dirty="0"/>
          </a:p>
        </p:txBody>
      </p:sp>
      <p:sp>
        <p:nvSpPr>
          <p:cNvPr id="24597" name="Rectangle 33"/>
          <p:cNvSpPr>
            <a:spLocks noChangeArrowheads="1"/>
          </p:cNvSpPr>
          <p:nvPr>
            <p:custDataLst>
              <p:tags r:id="rId34"/>
            </p:custDataLst>
          </p:nvPr>
        </p:nvSpPr>
        <p:spPr bwMode="gray">
          <a:xfrm>
            <a:off x="5710238" y="4873625"/>
            <a:ext cx="238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eaLnBrk="1" hangingPunct="1">
              <a:buClr>
                <a:schemeClr val="tx2"/>
              </a:buClr>
            </a:pPr>
            <a:r>
              <a:rPr lang="en-US" sz="1600" dirty="0" smtClean="0"/>
              <a:t>16</a:t>
            </a:r>
            <a:endParaRPr lang="en-US" sz="1600" dirty="0"/>
          </a:p>
        </p:txBody>
      </p:sp>
      <p:sp>
        <p:nvSpPr>
          <p:cNvPr id="24610" name="Rectangle 15"/>
          <p:cNvSpPr>
            <a:spLocks noChangeArrowheads="1"/>
          </p:cNvSpPr>
          <p:nvPr>
            <p:custDataLst>
              <p:tags r:id="rId35"/>
            </p:custDataLst>
          </p:nvPr>
        </p:nvSpPr>
        <p:spPr bwMode="gray">
          <a:xfrm>
            <a:off x="2757488" y="4873625"/>
            <a:ext cx="238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eaLnBrk="1" hangingPunct="1">
              <a:buClr>
                <a:schemeClr val="tx2"/>
              </a:buClr>
            </a:pPr>
            <a:r>
              <a:rPr lang="en-US" sz="1600" dirty="0"/>
              <a:t>08</a:t>
            </a:r>
          </a:p>
        </p:txBody>
      </p:sp>
      <p:sp>
        <p:nvSpPr>
          <p:cNvPr id="24621" name="Freeform 44"/>
          <p:cNvSpPr>
            <a:spLocks/>
          </p:cNvSpPr>
          <p:nvPr/>
        </p:nvSpPr>
        <p:spPr bwMode="gray">
          <a:xfrm flipH="1" flipV="1">
            <a:off x="6824065" y="2169936"/>
            <a:ext cx="447675" cy="898701"/>
          </a:xfrm>
          <a:custGeom>
            <a:avLst/>
            <a:gdLst>
              <a:gd name="T0" fmla="*/ 447675 w 282"/>
              <a:gd name="T1" fmla="*/ 0 h 394"/>
              <a:gd name="T2" fmla="*/ 0 w 282"/>
              <a:gd name="T3" fmla="*/ 0 h 394"/>
              <a:gd name="T4" fmla="*/ 0 w 282"/>
              <a:gd name="T5" fmla="*/ 625475 h 394"/>
              <a:gd name="T6" fmla="*/ 0 60000 65536"/>
              <a:gd name="T7" fmla="*/ 0 60000 65536"/>
              <a:gd name="T8" fmla="*/ 0 60000 65536"/>
            </a:gdLst>
            <a:ahLst/>
            <a:cxnLst>
              <a:cxn ang="T6">
                <a:pos x="T0" y="T1"/>
              </a:cxn>
              <a:cxn ang="T7">
                <a:pos x="T2" y="T3"/>
              </a:cxn>
              <a:cxn ang="T8">
                <a:pos x="T4" y="T5"/>
              </a:cxn>
            </a:cxnLst>
            <a:rect l="0" t="0" r="r" b="b"/>
            <a:pathLst>
              <a:path w="282" h="394">
                <a:moveTo>
                  <a:pt x="282" y="0"/>
                </a:moveTo>
                <a:lnTo>
                  <a:pt x="0" y="0"/>
                </a:lnTo>
                <a:lnTo>
                  <a:pt x="0" y="394"/>
                </a:lnTo>
              </a:path>
            </a:pathLst>
          </a:custGeom>
          <a:noFill/>
          <a:ln w="19050" cap="flat" cmpd="sng">
            <a:solidFill>
              <a:srgbClr val="B4B4B4"/>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622" name="Rectangle 45"/>
          <p:cNvSpPr>
            <a:spLocks noChangeArrowheads="1"/>
          </p:cNvSpPr>
          <p:nvPr/>
        </p:nvSpPr>
        <p:spPr bwMode="gray">
          <a:xfrm>
            <a:off x="5549900" y="2895600"/>
            <a:ext cx="1841500" cy="777874"/>
          </a:xfrm>
          <a:prstGeom prst="rect">
            <a:avLst/>
          </a:prstGeom>
          <a:solidFill>
            <a:schemeClr val="bg1"/>
          </a:solidFill>
          <a:ln w="19050">
            <a:solidFill>
              <a:srgbClr val="B4B4B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en-US" sz="1600" dirty="0" smtClean="0"/>
              <a:t>&gt;19% </a:t>
            </a:r>
            <a:r>
              <a:rPr lang="en-US" sz="1600" dirty="0"/>
              <a:t>of </a:t>
            </a:r>
            <a:r>
              <a:rPr lang="en-US" sz="1600" dirty="0" smtClean="0"/>
              <a:t>GDP in 2019, </a:t>
            </a:r>
            <a:r>
              <a:rPr lang="en-US" sz="1600" dirty="0"/>
              <a:t>or ~$13K per resident</a:t>
            </a:r>
          </a:p>
        </p:txBody>
      </p:sp>
      <p:sp>
        <p:nvSpPr>
          <p:cNvPr id="24623" name="Freeform 46"/>
          <p:cNvSpPr>
            <a:spLocks/>
          </p:cNvSpPr>
          <p:nvPr>
            <p:custDataLst>
              <p:tags r:id="rId36"/>
            </p:custDataLst>
          </p:nvPr>
        </p:nvSpPr>
        <p:spPr bwMode="gray">
          <a:xfrm rot="5400000">
            <a:off x="4960347" y="3438525"/>
            <a:ext cx="179390" cy="4578760"/>
          </a:xfrm>
          <a:custGeom>
            <a:avLst/>
            <a:gdLst>
              <a:gd name="T0" fmla="*/ 0 w 114"/>
              <a:gd name="T1" fmla="*/ 0 h 2821"/>
              <a:gd name="T2" fmla="*/ 100708 w 114"/>
              <a:gd name="T3" fmla="*/ 0 h 2821"/>
              <a:gd name="T4" fmla="*/ 100708 w 114"/>
              <a:gd name="T5" fmla="*/ 1795155 h 2821"/>
              <a:gd name="T6" fmla="*/ 179387 w 114"/>
              <a:gd name="T7" fmla="*/ 1855651 h 2821"/>
              <a:gd name="T8" fmla="*/ 100708 w 114"/>
              <a:gd name="T9" fmla="*/ 1916147 h 2821"/>
              <a:gd name="T10" fmla="*/ 100708 w 114"/>
              <a:gd name="T11" fmla="*/ 3709987 h 2821"/>
              <a:gd name="T12" fmla="*/ 0 w 114"/>
              <a:gd name="T13" fmla="*/ 3709987 h 28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2821">
                <a:moveTo>
                  <a:pt x="0" y="0"/>
                </a:moveTo>
                <a:lnTo>
                  <a:pt x="64" y="0"/>
                </a:lnTo>
                <a:lnTo>
                  <a:pt x="64" y="1365"/>
                </a:lnTo>
                <a:lnTo>
                  <a:pt x="114" y="1411"/>
                </a:lnTo>
                <a:lnTo>
                  <a:pt x="64" y="1457"/>
                </a:lnTo>
                <a:lnTo>
                  <a:pt x="64" y="2821"/>
                </a:lnTo>
                <a:lnTo>
                  <a:pt x="0" y="2821"/>
                </a:lnTo>
              </a:path>
            </a:pathLst>
          </a:custGeom>
          <a:noFill/>
          <a:ln w="19050" cmpd="sng">
            <a:solidFill>
              <a:srgbClr val="B4B4B4"/>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624" name="Rectangle 47"/>
          <p:cNvSpPr>
            <a:spLocks noChangeArrowheads="1"/>
          </p:cNvSpPr>
          <p:nvPr/>
        </p:nvSpPr>
        <p:spPr bwMode="gray">
          <a:xfrm>
            <a:off x="4587286" y="5826125"/>
            <a:ext cx="925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eaLnBrk="1" hangingPunct="1">
              <a:buClr>
                <a:schemeClr val="tx2"/>
              </a:buClr>
            </a:pPr>
            <a:r>
              <a:rPr lang="en-US" sz="1600" b="1" dirty="0">
                <a:solidFill>
                  <a:schemeClr val="tx2"/>
                </a:solidFill>
              </a:rPr>
              <a:t>Projected</a:t>
            </a:r>
            <a:endParaRPr lang="en-US" sz="1600" dirty="0">
              <a:solidFill>
                <a:schemeClr val="tx2"/>
              </a:solidFill>
            </a:endParaRPr>
          </a:p>
        </p:txBody>
      </p:sp>
      <p:sp>
        <p:nvSpPr>
          <p:cNvPr id="53" name="Freeform 44"/>
          <p:cNvSpPr>
            <a:spLocks/>
          </p:cNvSpPr>
          <p:nvPr/>
        </p:nvSpPr>
        <p:spPr bwMode="gray">
          <a:xfrm flipV="1">
            <a:off x="1620668" y="3630545"/>
            <a:ext cx="635169" cy="253232"/>
          </a:xfrm>
          <a:custGeom>
            <a:avLst/>
            <a:gdLst>
              <a:gd name="T0" fmla="*/ 447675 w 282"/>
              <a:gd name="T1" fmla="*/ 0 h 394"/>
              <a:gd name="T2" fmla="*/ 0 w 282"/>
              <a:gd name="T3" fmla="*/ 0 h 394"/>
              <a:gd name="T4" fmla="*/ 0 w 282"/>
              <a:gd name="T5" fmla="*/ 625475 h 394"/>
              <a:gd name="T6" fmla="*/ 0 60000 65536"/>
              <a:gd name="T7" fmla="*/ 0 60000 65536"/>
              <a:gd name="T8" fmla="*/ 0 60000 65536"/>
            </a:gdLst>
            <a:ahLst/>
            <a:cxnLst>
              <a:cxn ang="T6">
                <a:pos x="T0" y="T1"/>
              </a:cxn>
              <a:cxn ang="T7">
                <a:pos x="T2" y="T3"/>
              </a:cxn>
              <a:cxn ang="T8">
                <a:pos x="T4" y="T5"/>
              </a:cxn>
            </a:cxnLst>
            <a:rect l="0" t="0" r="r" b="b"/>
            <a:pathLst>
              <a:path w="282" h="394">
                <a:moveTo>
                  <a:pt x="282" y="0"/>
                </a:moveTo>
                <a:lnTo>
                  <a:pt x="0" y="0"/>
                </a:lnTo>
                <a:lnTo>
                  <a:pt x="0" y="394"/>
                </a:lnTo>
              </a:path>
            </a:pathLst>
          </a:custGeom>
          <a:noFill/>
          <a:ln w="19050" cap="flat" cmpd="sng">
            <a:solidFill>
              <a:srgbClr val="B4B4B4"/>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4" name="Rectangle 45"/>
          <p:cNvSpPr>
            <a:spLocks noChangeArrowheads="1"/>
          </p:cNvSpPr>
          <p:nvPr/>
        </p:nvSpPr>
        <p:spPr bwMode="gray">
          <a:xfrm>
            <a:off x="2060575" y="3630545"/>
            <a:ext cx="1841500" cy="600075"/>
          </a:xfrm>
          <a:prstGeom prst="rect">
            <a:avLst/>
          </a:prstGeom>
          <a:solidFill>
            <a:schemeClr val="bg1"/>
          </a:solidFill>
          <a:ln w="19050">
            <a:solidFill>
              <a:srgbClr val="B4B4B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en-US" sz="1600" dirty="0" smtClean="0"/>
              <a:t>&lt;16% </a:t>
            </a:r>
            <a:r>
              <a:rPr lang="en-US" sz="1600" dirty="0"/>
              <a:t>of </a:t>
            </a:r>
            <a:r>
              <a:rPr lang="en-US" sz="1600" dirty="0" smtClean="0"/>
              <a:t>GDP in 2004</a:t>
            </a:r>
            <a:endParaRPr lang="en-US" sz="1600" dirty="0"/>
          </a:p>
        </p:txBody>
      </p:sp>
      <p:sp>
        <p:nvSpPr>
          <p:cNvPr id="2" name="Oval 1"/>
          <p:cNvSpPr/>
          <p:nvPr/>
        </p:nvSpPr>
        <p:spPr>
          <a:xfrm>
            <a:off x="1122363" y="5243513"/>
            <a:ext cx="538886" cy="316992"/>
          </a:xfrm>
          <a:prstGeom prst="ellipse">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solidFill>
                  <a:schemeClr val="tx1"/>
                </a:solidFill>
              </a:rPr>
              <a:t>16%</a:t>
            </a:r>
          </a:p>
        </p:txBody>
      </p:sp>
      <p:sp>
        <p:nvSpPr>
          <p:cNvPr id="55" name="Oval 54"/>
          <p:cNvSpPr/>
          <p:nvPr/>
        </p:nvSpPr>
        <p:spPr>
          <a:xfrm>
            <a:off x="1862765" y="5243513"/>
            <a:ext cx="538886" cy="316992"/>
          </a:xfrm>
          <a:prstGeom prst="ellipse">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mtClean="0">
                <a:solidFill>
                  <a:schemeClr val="tx1"/>
                </a:solidFill>
              </a:rPr>
              <a:t>16%</a:t>
            </a:r>
            <a:endParaRPr lang="en-US" dirty="0" err="1" smtClean="0">
              <a:solidFill>
                <a:schemeClr val="tx1"/>
              </a:solidFill>
            </a:endParaRPr>
          </a:p>
        </p:txBody>
      </p:sp>
      <p:sp>
        <p:nvSpPr>
          <p:cNvPr id="56" name="Oval 55"/>
          <p:cNvSpPr/>
          <p:nvPr/>
        </p:nvSpPr>
        <p:spPr>
          <a:xfrm>
            <a:off x="2603167" y="5243513"/>
            <a:ext cx="538886" cy="316992"/>
          </a:xfrm>
          <a:prstGeom prst="ellipse">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mtClean="0">
                <a:solidFill>
                  <a:schemeClr val="tx1"/>
                </a:solidFill>
              </a:rPr>
              <a:t>16%</a:t>
            </a:r>
            <a:endParaRPr lang="en-US" dirty="0" err="1" smtClean="0">
              <a:solidFill>
                <a:schemeClr val="tx1"/>
              </a:solidFill>
            </a:endParaRPr>
          </a:p>
        </p:txBody>
      </p:sp>
      <p:sp>
        <p:nvSpPr>
          <p:cNvPr id="57" name="Oval 56"/>
          <p:cNvSpPr/>
          <p:nvPr/>
        </p:nvSpPr>
        <p:spPr>
          <a:xfrm>
            <a:off x="3343569" y="5243513"/>
            <a:ext cx="538886" cy="316992"/>
          </a:xfrm>
          <a:prstGeom prst="ellipse">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mtClean="0">
                <a:solidFill>
                  <a:schemeClr val="tx1"/>
                </a:solidFill>
              </a:rPr>
              <a:t>17%</a:t>
            </a:r>
            <a:endParaRPr lang="en-US" dirty="0" err="1" smtClean="0">
              <a:solidFill>
                <a:schemeClr val="tx1"/>
              </a:solidFill>
            </a:endParaRPr>
          </a:p>
        </p:txBody>
      </p:sp>
      <p:sp>
        <p:nvSpPr>
          <p:cNvPr id="58" name="Oval 57"/>
          <p:cNvSpPr/>
          <p:nvPr/>
        </p:nvSpPr>
        <p:spPr>
          <a:xfrm>
            <a:off x="4083971" y="5243513"/>
            <a:ext cx="538886" cy="316992"/>
          </a:xfrm>
          <a:prstGeom prst="ellipse">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mtClean="0">
                <a:solidFill>
                  <a:schemeClr val="tx1"/>
                </a:solidFill>
              </a:rPr>
              <a:t>17%</a:t>
            </a:r>
            <a:endParaRPr lang="en-US" dirty="0" err="1" smtClean="0">
              <a:solidFill>
                <a:schemeClr val="tx1"/>
              </a:solidFill>
            </a:endParaRPr>
          </a:p>
        </p:txBody>
      </p:sp>
      <p:sp>
        <p:nvSpPr>
          <p:cNvPr id="59" name="Oval 58"/>
          <p:cNvSpPr/>
          <p:nvPr/>
        </p:nvSpPr>
        <p:spPr>
          <a:xfrm>
            <a:off x="4824373" y="5243513"/>
            <a:ext cx="538886" cy="316992"/>
          </a:xfrm>
          <a:prstGeom prst="ellipse">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mtClean="0">
                <a:solidFill>
                  <a:schemeClr val="tx1"/>
                </a:solidFill>
              </a:rPr>
              <a:t>17%</a:t>
            </a:r>
            <a:endParaRPr lang="en-US" dirty="0" err="1" smtClean="0">
              <a:solidFill>
                <a:schemeClr val="tx1"/>
              </a:solidFill>
            </a:endParaRPr>
          </a:p>
        </p:txBody>
      </p:sp>
      <p:sp>
        <p:nvSpPr>
          <p:cNvPr id="60" name="Oval 59"/>
          <p:cNvSpPr/>
          <p:nvPr/>
        </p:nvSpPr>
        <p:spPr>
          <a:xfrm>
            <a:off x="5564775" y="5243513"/>
            <a:ext cx="538886" cy="316992"/>
          </a:xfrm>
          <a:prstGeom prst="ellipse">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mtClean="0">
                <a:solidFill>
                  <a:schemeClr val="tx1"/>
                </a:solidFill>
              </a:rPr>
              <a:t>18%</a:t>
            </a:r>
            <a:endParaRPr lang="en-US" dirty="0" err="1" smtClean="0">
              <a:solidFill>
                <a:schemeClr val="tx1"/>
              </a:solidFill>
            </a:endParaRPr>
          </a:p>
        </p:txBody>
      </p:sp>
      <p:sp>
        <p:nvSpPr>
          <p:cNvPr id="61" name="Oval 60"/>
          <p:cNvSpPr/>
          <p:nvPr/>
        </p:nvSpPr>
        <p:spPr>
          <a:xfrm>
            <a:off x="6305177" y="5243513"/>
            <a:ext cx="538886" cy="316992"/>
          </a:xfrm>
          <a:prstGeom prst="ellipse">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mtClean="0">
                <a:solidFill>
                  <a:schemeClr val="tx1"/>
                </a:solidFill>
              </a:rPr>
              <a:t>19%</a:t>
            </a:r>
            <a:endParaRPr lang="en-US" dirty="0" err="1" smtClean="0">
              <a:solidFill>
                <a:schemeClr val="tx1"/>
              </a:solidFill>
            </a:endParaRPr>
          </a:p>
        </p:txBody>
      </p:sp>
      <p:sp>
        <p:nvSpPr>
          <p:cNvPr id="62" name="Oval 61"/>
          <p:cNvSpPr/>
          <p:nvPr/>
        </p:nvSpPr>
        <p:spPr>
          <a:xfrm>
            <a:off x="7045580" y="5243513"/>
            <a:ext cx="538886" cy="316992"/>
          </a:xfrm>
          <a:prstGeom prst="ellipse">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solidFill>
                  <a:schemeClr val="tx1"/>
                </a:solidFill>
              </a:rPr>
              <a:t>19%</a:t>
            </a:r>
          </a:p>
        </p:txBody>
      </p:sp>
      <p:sp>
        <p:nvSpPr>
          <p:cNvPr id="72" name="Oval 71"/>
          <p:cNvSpPr/>
          <p:nvPr/>
        </p:nvSpPr>
        <p:spPr>
          <a:xfrm>
            <a:off x="5642864" y="1133475"/>
            <a:ext cx="538886" cy="316992"/>
          </a:xfrm>
          <a:prstGeom prst="ellipse">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solidFill>
                  <a:schemeClr val="tx1"/>
                </a:solidFill>
              </a:rPr>
              <a:t>X%</a:t>
            </a:r>
          </a:p>
        </p:txBody>
      </p:sp>
      <p:sp>
        <p:nvSpPr>
          <p:cNvPr id="73" name="Rectangle 47"/>
          <p:cNvSpPr>
            <a:spLocks noChangeArrowheads="1"/>
          </p:cNvSpPr>
          <p:nvPr/>
        </p:nvSpPr>
        <p:spPr bwMode="gray">
          <a:xfrm>
            <a:off x="6259384" y="1173163"/>
            <a:ext cx="175285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eaLnBrk="1" hangingPunct="1">
              <a:buClr>
                <a:schemeClr val="tx2"/>
              </a:buClr>
            </a:pPr>
            <a:r>
              <a:rPr lang="en-US" sz="1600" dirty="0" smtClean="0"/>
              <a:t>Percent of GDP</a:t>
            </a:r>
            <a:endParaRPr lang="en-US" sz="1600" dirty="0"/>
          </a:p>
        </p:txBody>
      </p:sp>
    </p:spTree>
    <p:extLst>
      <p:ext uri="{BB962C8B-B14F-4D97-AF65-F5344CB8AC3E}">
        <p14:creationId xmlns:p14="http://schemas.microsoft.com/office/powerpoint/2010/main" val="34009160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4450" name="think-cell Slide" r:id="rId6" imgW="493" imgH="493" progId="TCLayout.ActiveDocument.1">
                  <p:embed/>
                </p:oleObj>
              </mc:Choice>
              <mc:Fallback>
                <p:oleObj name="think-cell Slide" r:id="rId6" imgW="493" imgH="49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TextBox 7"/>
          <p:cNvSpPr txBox="1">
            <a:spLocks/>
          </p:cNvSpPr>
          <p:nvPr>
            <p:custDataLst>
              <p:tags r:id="rId3"/>
            </p:custDataLst>
          </p:nvPr>
        </p:nvSpPr>
        <p:spPr bwMode="gray">
          <a:xfrm flipH="1">
            <a:off x="-1" y="795678"/>
            <a:ext cx="8961438" cy="5270824"/>
          </a:xfrm>
          <a:prstGeom prst="rect">
            <a:avLst/>
          </a:prstGeom>
          <a:solidFill>
            <a:srgbClr val="EAEAEA"/>
          </a:solidFill>
          <a:ln w="19050">
            <a:noFill/>
            <a:headEnd/>
            <a:tailEnd/>
          </a:ln>
          <a:effectLst/>
        </p:spPr>
        <p:style>
          <a:lnRef idx="1">
            <a:schemeClr val="accent1"/>
          </a:lnRef>
          <a:fillRef idx="3">
            <a:schemeClr val="accent1"/>
          </a:fillRef>
          <a:effectRef idx="2">
            <a:schemeClr val="accent1"/>
          </a:effectRef>
          <a:fontRef idx="minor">
            <a:schemeClr val="lt1"/>
          </a:fontRef>
        </p:style>
        <p:txBody>
          <a:bodyPr vert="horz" wrap="square" lIns="137160" tIns="91440" rIns="44806" bIns="44806" numCol="1" anchor="t" anchorCtr="0" compatLnSpc="1">
            <a:prstTxWarp prst="textNoShape">
              <a:avLst/>
            </a:prstTxWarp>
            <a:noAutofit/>
          </a:bodyPr>
          <a:lstStyle>
            <a:defPPr>
              <a:defRPr lang="en-US"/>
            </a:defPPr>
            <a:lvl1pPr marL="0" lvl="0" indent="0" defTabSz="913526" eaLnBrk="1" hangingPunct="1">
              <a:spcBef>
                <a:spcPct val="30000"/>
              </a:spcBef>
              <a:buClrTx/>
              <a:defRPr sz="1200" b="1" baseline="0">
                <a:solidFill>
                  <a:schemeClr val="accent4"/>
                </a:solidFill>
              </a:defRPr>
            </a:lvl1pPr>
            <a:lvl2pPr marL="197607" indent="-195987" defTabSz="913526" eaLnBrk="1" hangingPunct="1">
              <a:buClr>
                <a:schemeClr val="tx2"/>
              </a:buClr>
              <a:buSzPct val="125000"/>
              <a:buFont typeface="Arial" charset="0"/>
              <a:buChar char="▪"/>
              <a:defRPr baseline="0"/>
            </a:lvl2pPr>
            <a:lvl3pPr marL="466481" indent="-267255" defTabSz="913526" eaLnBrk="1" hangingPunct="1">
              <a:buClr>
                <a:schemeClr val="tx2"/>
              </a:buClr>
              <a:buSzPct val="120000"/>
              <a:buFont typeface="Arial" charset="0"/>
              <a:buChar char="–"/>
              <a:defRPr baseline="0"/>
            </a:lvl3pPr>
            <a:lvl4pPr marL="626835" indent="-158733" defTabSz="913526" eaLnBrk="1" hangingPunct="1">
              <a:buClr>
                <a:schemeClr val="tx2"/>
              </a:buClr>
              <a:buSzPct val="120000"/>
              <a:buFont typeface="Arial" charset="0"/>
              <a:buChar char="▫"/>
              <a:defRPr baseline="0"/>
            </a:lvl4pPr>
            <a:lvl5pPr marL="765029" indent="-132818" defTabSz="913526" eaLnBrk="1" hangingPunct="1">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endParaRPr lang="en-US" sz="1800" dirty="0">
              <a:solidFill>
                <a:schemeClr val="bg1"/>
              </a:solidFill>
            </a:endParaRPr>
          </a:p>
          <a:p>
            <a:endParaRPr lang="en-US" sz="1800" dirty="0">
              <a:solidFill>
                <a:schemeClr val="bg1"/>
              </a:solidFill>
            </a:endParaRPr>
          </a:p>
        </p:txBody>
      </p:sp>
      <p:sp>
        <p:nvSpPr>
          <p:cNvPr id="2" name="Title 1"/>
          <p:cNvSpPr>
            <a:spLocks noGrp="1"/>
          </p:cNvSpPr>
          <p:nvPr>
            <p:ph type="title"/>
          </p:nvPr>
        </p:nvSpPr>
        <p:spPr bwMode="gray"/>
        <p:txBody>
          <a:bodyPr/>
          <a:lstStyle/>
          <a:p>
            <a:r>
              <a:rPr lang="en-US" dirty="0" smtClean="0"/>
              <a:t>Significant consequences of medical expenses on families’ budgets</a:t>
            </a:r>
            <a:endParaRPr lang="en-US" dirty="0"/>
          </a:p>
        </p:txBody>
      </p:sp>
      <p:cxnSp>
        <p:nvCxnSpPr>
          <p:cNvPr id="5" name="Straight Connector 4"/>
          <p:cNvCxnSpPr/>
          <p:nvPr/>
        </p:nvCxnSpPr>
        <p:spPr bwMode="gray">
          <a:xfrm>
            <a:off x="0" y="795678"/>
            <a:ext cx="8961438" cy="0"/>
          </a:xfrm>
          <a:prstGeom prst="line">
            <a:avLst/>
          </a:prstGeom>
          <a:noFill/>
          <a:ln w="28575">
            <a:solidFill>
              <a:srgbClr val="00B0F0"/>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cxn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051" y="1502738"/>
            <a:ext cx="8066404" cy="3906444"/>
          </a:xfrm>
          <a:prstGeom prst="rect">
            <a:avLst/>
          </a:prstGeom>
        </p:spPr>
      </p:pic>
    </p:spTree>
    <p:extLst>
      <p:ext uri="{BB962C8B-B14F-4D97-AF65-F5344CB8AC3E}">
        <p14:creationId xmlns:p14="http://schemas.microsoft.com/office/powerpoint/2010/main" val="837263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3" hidden="1"/>
          <p:cNvGraphicFramePr>
            <a:graphicFrameLocks/>
          </p:cNvGraphicFramePr>
          <p:nvPr>
            <p:custDataLst>
              <p:tags r:id="rId2"/>
            </p:custDataLst>
            <p:extLst>
              <p:ext uri="{D42A27DB-BD31-4B8C-83A1-F6EECF244321}">
                <p14:modId xmlns:p14="http://schemas.microsoft.com/office/powerpoint/2010/main" val="143487270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7978" name="think-cell Slide" r:id="rId12" imgW="360" imgH="360" progId="TCLayout.ActiveDocument.1">
                  <p:embed/>
                </p:oleObj>
              </mc:Choice>
              <mc:Fallback>
                <p:oleObj name="think-cell Slide" r:id="rId12" imgW="360" imgH="360" progId="TCLayout.ActiveDocument.1">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 name="RoundedRectangle 6"/>
          <p:cNvSpPr txBox="1"/>
          <p:nvPr>
            <p:custDataLst>
              <p:tags r:id="rId3"/>
            </p:custDataLst>
          </p:nvPr>
        </p:nvSpPr>
        <p:spPr>
          <a:xfrm>
            <a:off x="285750" y="1162860"/>
            <a:ext cx="5898692" cy="4544611"/>
          </a:xfrm>
          <a:prstGeom prst="rect">
            <a:avLst/>
          </a:prstGeom>
          <a:solidFill>
            <a:schemeClr val="bg1">
              <a:lumMod val="95000"/>
            </a:schemeClr>
          </a:solidFill>
          <a:ln w="19050">
            <a:noFill/>
          </a:ln>
          <a:effectLst>
            <a:outerShdw blurRad="152400" dist="38100" dir="2700000" algn="tl" rotWithShape="0">
              <a:prstClr val="black">
                <a:alpha val="40000"/>
              </a:prstClr>
            </a:outerShdw>
          </a:effectLst>
        </p:spPr>
        <p:txBody>
          <a:bodyPr vert="horz" lIns="76200" tIns="76200" rIns="76200" bIns="76200"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endParaRPr lang="en-US" dirty="0"/>
          </a:p>
        </p:txBody>
      </p:sp>
      <p:sp>
        <p:nvSpPr>
          <p:cNvPr id="13315" name="Rectangle 2"/>
          <p:cNvSpPr>
            <a:spLocks noGrp="1" noChangeArrowheads="1"/>
          </p:cNvSpPr>
          <p:nvPr>
            <p:ph type="title"/>
            <p:custDataLst>
              <p:tags r:id="rId4"/>
            </p:custDataLst>
          </p:nvPr>
        </p:nvSpPr>
        <p:spPr bwMode="gray">
          <a:xfrm>
            <a:off x="-7936" y="484188"/>
            <a:ext cx="8618537" cy="2923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353060"/>
            <a:r>
              <a:rPr lang="en-US" dirty="0" smtClean="0"/>
              <a:t>States are innovating health and health care delivery across the US</a:t>
            </a:r>
            <a:endParaRPr lang="en-US" dirty="0"/>
          </a:p>
        </p:txBody>
      </p:sp>
      <p:sp>
        <p:nvSpPr>
          <p:cNvPr id="85" name="Freeform 26"/>
          <p:cNvSpPr>
            <a:spLocks/>
          </p:cNvSpPr>
          <p:nvPr/>
        </p:nvSpPr>
        <p:spPr bwMode="gray">
          <a:xfrm>
            <a:off x="2943643" y="2132658"/>
            <a:ext cx="634261" cy="680312"/>
          </a:xfrm>
          <a:custGeom>
            <a:avLst/>
            <a:gdLst>
              <a:gd name="T0" fmla="*/ 110915452 w 558"/>
              <a:gd name="T1" fmla="*/ 729511 h 649"/>
              <a:gd name="T2" fmla="*/ 129157501 w 558"/>
              <a:gd name="T3" fmla="*/ 7296817 h 649"/>
              <a:gd name="T4" fmla="*/ 134995290 w 558"/>
              <a:gd name="T5" fmla="*/ 27729093 h 649"/>
              <a:gd name="T6" fmla="*/ 140103569 w 558"/>
              <a:gd name="T7" fmla="*/ 51079414 h 649"/>
              <a:gd name="T8" fmla="*/ 151048782 w 558"/>
              <a:gd name="T9" fmla="*/ 53268800 h 649"/>
              <a:gd name="T10" fmla="*/ 183155767 w 558"/>
              <a:gd name="T11" fmla="*/ 59836116 h 649"/>
              <a:gd name="T12" fmla="*/ 194831345 w 558"/>
              <a:gd name="T13" fmla="*/ 68591950 h 649"/>
              <a:gd name="T14" fmla="*/ 210155327 w 558"/>
              <a:gd name="T15" fmla="*/ 59836116 h 649"/>
              <a:gd name="T16" fmla="*/ 242991875 w 558"/>
              <a:gd name="T17" fmla="*/ 75159253 h 649"/>
              <a:gd name="T18" fmla="*/ 253937088 w 558"/>
              <a:gd name="T19" fmla="*/ 73700232 h 649"/>
              <a:gd name="T20" fmla="*/ 260504387 w 558"/>
              <a:gd name="T21" fmla="*/ 88294712 h 649"/>
              <a:gd name="T22" fmla="*/ 277287389 w 558"/>
              <a:gd name="T23" fmla="*/ 84645452 h 649"/>
              <a:gd name="T24" fmla="*/ 290422841 w 558"/>
              <a:gd name="T25" fmla="*/ 89024223 h 649"/>
              <a:gd name="T26" fmla="*/ 302097565 w 558"/>
              <a:gd name="T27" fmla="*/ 101429318 h 649"/>
              <a:gd name="T28" fmla="*/ 313043632 w 558"/>
              <a:gd name="T29" fmla="*/ 102158828 h 649"/>
              <a:gd name="T30" fmla="*/ 334934059 w 558"/>
              <a:gd name="T31" fmla="*/ 92672630 h 649"/>
              <a:gd name="T32" fmla="*/ 345150617 w 558"/>
              <a:gd name="T33" fmla="*/ 88294712 h 649"/>
              <a:gd name="T34" fmla="*/ 353906446 w 558"/>
              <a:gd name="T35" fmla="*/ 94862015 h 649"/>
              <a:gd name="T36" fmla="*/ 387473305 w 558"/>
              <a:gd name="T37" fmla="*/ 97050547 h 649"/>
              <a:gd name="T38" fmla="*/ 407175202 w 558"/>
              <a:gd name="T39" fmla="*/ 105807235 h 649"/>
              <a:gd name="T40" fmla="*/ 385283920 w 558"/>
              <a:gd name="T41" fmla="*/ 119671378 h 649"/>
              <a:gd name="T42" fmla="*/ 361204109 w 558"/>
              <a:gd name="T43" fmla="*/ 132805983 h 649"/>
              <a:gd name="T44" fmla="*/ 345150617 w 558"/>
              <a:gd name="T45" fmla="*/ 140833161 h 649"/>
              <a:gd name="T46" fmla="*/ 332745529 w 558"/>
              <a:gd name="T47" fmla="*/ 154697277 h 649"/>
              <a:gd name="T48" fmla="*/ 321799462 w 558"/>
              <a:gd name="T49" fmla="*/ 167831882 h 649"/>
              <a:gd name="T50" fmla="*/ 284585052 w 558"/>
              <a:gd name="T51" fmla="*/ 199939740 h 649"/>
              <a:gd name="T52" fmla="*/ 271450455 w 558"/>
              <a:gd name="T53" fmla="*/ 220371158 h 649"/>
              <a:gd name="T54" fmla="*/ 267071686 w 558"/>
              <a:gd name="T55" fmla="*/ 268531716 h 649"/>
              <a:gd name="T56" fmla="*/ 256126473 w 558"/>
              <a:gd name="T57" fmla="*/ 275099019 h 649"/>
              <a:gd name="T58" fmla="*/ 240802490 w 558"/>
              <a:gd name="T59" fmla="*/ 287504114 h 649"/>
              <a:gd name="T60" fmla="*/ 236424576 w 558"/>
              <a:gd name="T61" fmla="*/ 298449334 h 649"/>
              <a:gd name="T62" fmla="*/ 247369789 w 558"/>
              <a:gd name="T63" fmla="*/ 307206022 h 649"/>
              <a:gd name="T64" fmla="*/ 249559174 w 558"/>
              <a:gd name="T65" fmla="*/ 320340628 h 649"/>
              <a:gd name="T66" fmla="*/ 259774877 w 558"/>
              <a:gd name="T67" fmla="*/ 382366103 h 649"/>
              <a:gd name="T68" fmla="*/ 277287389 w 558"/>
              <a:gd name="T69" fmla="*/ 388933405 h 649"/>
              <a:gd name="T70" fmla="*/ 283854688 w 558"/>
              <a:gd name="T71" fmla="*/ 395500708 h 649"/>
              <a:gd name="T72" fmla="*/ 295530266 w 558"/>
              <a:gd name="T73" fmla="*/ 402068011 h 649"/>
              <a:gd name="T74" fmla="*/ 310124738 w 558"/>
              <a:gd name="T75" fmla="*/ 421769919 h 649"/>
              <a:gd name="T76" fmla="*/ 330556145 w 558"/>
              <a:gd name="T77" fmla="*/ 432715139 h 649"/>
              <a:gd name="T78" fmla="*/ 339312828 w 558"/>
              <a:gd name="T79" fmla="*/ 445849744 h 649"/>
              <a:gd name="T80" fmla="*/ 341501358 w 558"/>
              <a:gd name="T81" fmla="*/ 469201020 h 649"/>
              <a:gd name="T82" fmla="*/ 30647978 w 558"/>
              <a:gd name="T83" fmla="*/ 473578937 h 649"/>
              <a:gd name="T84" fmla="*/ 37215277 w 558"/>
              <a:gd name="T85" fmla="*/ 399149115 h 649"/>
              <a:gd name="T86" fmla="*/ 35025892 w 558"/>
              <a:gd name="T87" fmla="*/ 327637441 h 649"/>
              <a:gd name="T88" fmla="*/ 19701903 w 558"/>
              <a:gd name="T89" fmla="*/ 315962711 h 649"/>
              <a:gd name="T90" fmla="*/ 23350308 w 558"/>
              <a:gd name="T91" fmla="*/ 294071417 h 649"/>
              <a:gd name="T92" fmla="*/ 26269202 w 558"/>
              <a:gd name="T93" fmla="*/ 276558040 h 649"/>
              <a:gd name="T94" fmla="*/ 27729077 w 558"/>
              <a:gd name="T95" fmla="*/ 261964414 h 649"/>
              <a:gd name="T96" fmla="*/ 21891288 w 558"/>
              <a:gd name="T97" fmla="*/ 232776307 h 649"/>
              <a:gd name="T98" fmla="*/ 17512519 w 558"/>
              <a:gd name="T99" fmla="*/ 217452262 h 649"/>
              <a:gd name="T100" fmla="*/ 10945217 w 558"/>
              <a:gd name="T101" fmla="*/ 129887941 h 649"/>
              <a:gd name="T102" fmla="*/ 4377916 w 558"/>
              <a:gd name="T103" fmla="*/ 114563950 h 649"/>
              <a:gd name="T104" fmla="*/ 0 w 558"/>
              <a:gd name="T105" fmla="*/ 94862015 h 649"/>
              <a:gd name="T106" fmla="*/ 1459021 w 558"/>
              <a:gd name="T107" fmla="*/ 26998728 h 649"/>
              <a:gd name="T108" fmla="*/ 98510364 w 558"/>
              <a:gd name="T109" fmla="*/ 27729093 h 649"/>
              <a:gd name="T110" fmla="*/ 109455578 w 558"/>
              <a:gd name="T111" fmla="*/ 32107016 h 649"/>
              <a:gd name="T112" fmla="*/ 110915452 w 558"/>
              <a:gd name="T113" fmla="*/ 729511 h 6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8"/>
              <a:gd name="T172" fmla="*/ 0 h 649"/>
              <a:gd name="T173" fmla="*/ 558 w 558"/>
              <a:gd name="T174" fmla="*/ 649 h 6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8" h="649">
                <a:moveTo>
                  <a:pt x="152" y="1"/>
                </a:moveTo>
                <a:cubicBezTo>
                  <a:pt x="177" y="2"/>
                  <a:pt x="164" y="0"/>
                  <a:pt x="177" y="10"/>
                </a:cubicBezTo>
                <a:cubicBezTo>
                  <a:pt x="182" y="19"/>
                  <a:pt x="180" y="29"/>
                  <a:pt x="185" y="38"/>
                </a:cubicBezTo>
                <a:cubicBezTo>
                  <a:pt x="187" y="46"/>
                  <a:pt x="185" y="67"/>
                  <a:pt x="192" y="70"/>
                </a:cubicBezTo>
                <a:cubicBezTo>
                  <a:pt x="197" y="72"/>
                  <a:pt x="207" y="73"/>
                  <a:pt x="207" y="73"/>
                </a:cubicBezTo>
                <a:cubicBezTo>
                  <a:pt x="219" y="80"/>
                  <a:pt x="238" y="81"/>
                  <a:pt x="251" y="82"/>
                </a:cubicBezTo>
                <a:cubicBezTo>
                  <a:pt x="257" y="94"/>
                  <a:pt x="250" y="95"/>
                  <a:pt x="267" y="94"/>
                </a:cubicBezTo>
                <a:cubicBezTo>
                  <a:pt x="276" y="91"/>
                  <a:pt x="278" y="84"/>
                  <a:pt x="288" y="82"/>
                </a:cubicBezTo>
                <a:cubicBezTo>
                  <a:pt x="321" y="83"/>
                  <a:pt x="321" y="83"/>
                  <a:pt x="333" y="103"/>
                </a:cubicBezTo>
                <a:cubicBezTo>
                  <a:pt x="343" y="108"/>
                  <a:pt x="343" y="98"/>
                  <a:pt x="348" y="101"/>
                </a:cubicBezTo>
                <a:cubicBezTo>
                  <a:pt x="352" y="104"/>
                  <a:pt x="352" y="119"/>
                  <a:pt x="357" y="121"/>
                </a:cubicBezTo>
                <a:cubicBezTo>
                  <a:pt x="355" y="111"/>
                  <a:pt x="373" y="115"/>
                  <a:pt x="380" y="116"/>
                </a:cubicBezTo>
                <a:cubicBezTo>
                  <a:pt x="387" y="118"/>
                  <a:pt x="391" y="121"/>
                  <a:pt x="398" y="122"/>
                </a:cubicBezTo>
                <a:cubicBezTo>
                  <a:pt x="407" y="127"/>
                  <a:pt x="406" y="135"/>
                  <a:pt x="414" y="139"/>
                </a:cubicBezTo>
                <a:cubicBezTo>
                  <a:pt x="419" y="141"/>
                  <a:pt x="422" y="142"/>
                  <a:pt x="429" y="140"/>
                </a:cubicBezTo>
                <a:cubicBezTo>
                  <a:pt x="436" y="138"/>
                  <a:pt x="452" y="130"/>
                  <a:pt x="459" y="127"/>
                </a:cubicBezTo>
                <a:cubicBezTo>
                  <a:pt x="465" y="124"/>
                  <a:pt x="469" y="127"/>
                  <a:pt x="473" y="121"/>
                </a:cubicBezTo>
                <a:cubicBezTo>
                  <a:pt x="475" y="129"/>
                  <a:pt x="477" y="131"/>
                  <a:pt x="485" y="130"/>
                </a:cubicBezTo>
                <a:cubicBezTo>
                  <a:pt x="514" y="131"/>
                  <a:pt x="514" y="130"/>
                  <a:pt x="531" y="133"/>
                </a:cubicBezTo>
                <a:cubicBezTo>
                  <a:pt x="543" y="139"/>
                  <a:pt x="546" y="136"/>
                  <a:pt x="558" y="145"/>
                </a:cubicBezTo>
                <a:cubicBezTo>
                  <a:pt x="552" y="153"/>
                  <a:pt x="537" y="162"/>
                  <a:pt x="528" y="164"/>
                </a:cubicBezTo>
                <a:cubicBezTo>
                  <a:pt x="518" y="170"/>
                  <a:pt x="504" y="177"/>
                  <a:pt x="495" y="182"/>
                </a:cubicBezTo>
                <a:cubicBezTo>
                  <a:pt x="487" y="186"/>
                  <a:pt x="480" y="188"/>
                  <a:pt x="473" y="193"/>
                </a:cubicBezTo>
                <a:cubicBezTo>
                  <a:pt x="465" y="198"/>
                  <a:pt x="461" y="206"/>
                  <a:pt x="456" y="212"/>
                </a:cubicBezTo>
                <a:cubicBezTo>
                  <a:pt x="451" y="218"/>
                  <a:pt x="444" y="223"/>
                  <a:pt x="441" y="230"/>
                </a:cubicBezTo>
                <a:cubicBezTo>
                  <a:pt x="430" y="240"/>
                  <a:pt x="401" y="262"/>
                  <a:pt x="390" y="274"/>
                </a:cubicBezTo>
                <a:cubicBezTo>
                  <a:pt x="384" y="283"/>
                  <a:pt x="382" y="294"/>
                  <a:pt x="372" y="302"/>
                </a:cubicBezTo>
                <a:cubicBezTo>
                  <a:pt x="372" y="320"/>
                  <a:pt x="379" y="350"/>
                  <a:pt x="366" y="368"/>
                </a:cubicBezTo>
                <a:cubicBezTo>
                  <a:pt x="364" y="377"/>
                  <a:pt x="360" y="376"/>
                  <a:pt x="351" y="377"/>
                </a:cubicBezTo>
                <a:cubicBezTo>
                  <a:pt x="343" y="383"/>
                  <a:pt x="339" y="390"/>
                  <a:pt x="330" y="394"/>
                </a:cubicBezTo>
                <a:cubicBezTo>
                  <a:pt x="326" y="399"/>
                  <a:pt x="326" y="403"/>
                  <a:pt x="324" y="409"/>
                </a:cubicBezTo>
                <a:cubicBezTo>
                  <a:pt x="326" y="419"/>
                  <a:pt x="331" y="416"/>
                  <a:pt x="339" y="421"/>
                </a:cubicBezTo>
                <a:cubicBezTo>
                  <a:pt x="340" y="427"/>
                  <a:pt x="341" y="433"/>
                  <a:pt x="342" y="439"/>
                </a:cubicBezTo>
                <a:cubicBezTo>
                  <a:pt x="342" y="458"/>
                  <a:pt x="325" y="519"/>
                  <a:pt x="356" y="524"/>
                </a:cubicBezTo>
                <a:cubicBezTo>
                  <a:pt x="362" y="540"/>
                  <a:pt x="373" y="528"/>
                  <a:pt x="380" y="533"/>
                </a:cubicBezTo>
                <a:cubicBezTo>
                  <a:pt x="385" y="535"/>
                  <a:pt x="385" y="539"/>
                  <a:pt x="389" y="542"/>
                </a:cubicBezTo>
                <a:cubicBezTo>
                  <a:pt x="393" y="545"/>
                  <a:pt x="402" y="547"/>
                  <a:pt x="405" y="551"/>
                </a:cubicBezTo>
                <a:cubicBezTo>
                  <a:pt x="411" y="557"/>
                  <a:pt x="419" y="570"/>
                  <a:pt x="425" y="578"/>
                </a:cubicBezTo>
                <a:cubicBezTo>
                  <a:pt x="426" y="585"/>
                  <a:pt x="447" y="589"/>
                  <a:pt x="453" y="593"/>
                </a:cubicBezTo>
                <a:cubicBezTo>
                  <a:pt x="456" y="599"/>
                  <a:pt x="459" y="608"/>
                  <a:pt x="465" y="611"/>
                </a:cubicBezTo>
                <a:cubicBezTo>
                  <a:pt x="467" y="623"/>
                  <a:pt x="468" y="631"/>
                  <a:pt x="468" y="643"/>
                </a:cubicBezTo>
                <a:lnTo>
                  <a:pt x="42" y="649"/>
                </a:lnTo>
                <a:lnTo>
                  <a:pt x="51" y="547"/>
                </a:lnTo>
                <a:lnTo>
                  <a:pt x="48" y="449"/>
                </a:lnTo>
                <a:cubicBezTo>
                  <a:pt x="42" y="444"/>
                  <a:pt x="35" y="435"/>
                  <a:pt x="27" y="433"/>
                </a:cubicBezTo>
                <a:cubicBezTo>
                  <a:pt x="15" y="427"/>
                  <a:pt x="18" y="406"/>
                  <a:pt x="32" y="403"/>
                </a:cubicBezTo>
                <a:cubicBezTo>
                  <a:pt x="42" y="398"/>
                  <a:pt x="41" y="389"/>
                  <a:pt x="36" y="379"/>
                </a:cubicBezTo>
                <a:cubicBezTo>
                  <a:pt x="38" y="370"/>
                  <a:pt x="42" y="366"/>
                  <a:pt x="38" y="359"/>
                </a:cubicBezTo>
                <a:cubicBezTo>
                  <a:pt x="37" y="343"/>
                  <a:pt x="42" y="328"/>
                  <a:pt x="30" y="319"/>
                </a:cubicBezTo>
                <a:cubicBezTo>
                  <a:pt x="29" y="312"/>
                  <a:pt x="27" y="304"/>
                  <a:pt x="24" y="298"/>
                </a:cubicBezTo>
                <a:cubicBezTo>
                  <a:pt x="19" y="275"/>
                  <a:pt x="35" y="204"/>
                  <a:pt x="15" y="178"/>
                </a:cubicBezTo>
                <a:cubicBezTo>
                  <a:pt x="14" y="169"/>
                  <a:pt x="11" y="164"/>
                  <a:pt x="6" y="157"/>
                </a:cubicBezTo>
                <a:cubicBezTo>
                  <a:pt x="4" y="148"/>
                  <a:pt x="2" y="139"/>
                  <a:pt x="0" y="130"/>
                </a:cubicBezTo>
                <a:cubicBezTo>
                  <a:pt x="3" y="73"/>
                  <a:pt x="2" y="104"/>
                  <a:pt x="2" y="37"/>
                </a:cubicBezTo>
                <a:lnTo>
                  <a:pt x="135" y="38"/>
                </a:lnTo>
                <a:lnTo>
                  <a:pt x="150" y="44"/>
                </a:lnTo>
                <a:lnTo>
                  <a:pt x="152" y="1"/>
                </a:lnTo>
                <a:close/>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94" name="Freeform 18"/>
          <p:cNvSpPr>
            <a:spLocks/>
          </p:cNvSpPr>
          <p:nvPr/>
        </p:nvSpPr>
        <p:spPr bwMode="gray">
          <a:xfrm>
            <a:off x="2332174" y="2143445"/>
            <a:ext cx="656852" cy="384236"/>
          </a:xfrm>
          <a:custGeom>
            <a:avLst/>
            <a:gdLst>
              <a:gd name="T0" fmla="*/ 2147483647 w 577"/>
              <a:gd name="T1" fmla="*/ 2147483647 h 366"/>
              <a:gd name="T2" fmla="*/ 2147483647 w 577"/>
              <a:gd name="T3" fmla="*/ 2147483647 h 366"/>
              <a:gd name="T4" fmla="*/ 0 w 577"/>
              <a:gd name="T5" fmla="*/ 2147483647 h 366"/>
              <a:gd name="T6" fmla="*/ 2147483647 w 577"/>
              <a:gd name="T7" fmla="*/ 0 h 366"/>
              <a:gd name="T8" fmla="*/ 2147483647 w 577"/>
              <a:gd name="T9" fmla="*/ 2147483647 h 366"/>
              <a:gd name="T10" fmla="*/ 2147483647 w 577"/>
              <a:gd name="T11" fmla="*/ 2147483647 h 366"/>
              <a:gd name="T12" fmla="*/ 2147483647 w 577"/>
              <a:gd name="T13" fmla="*/ 2147483647 h 366"/>
              <a:gd name="T14" fmla="*/ 2147483647 w 577"/>
              <a:gd name="T15" fmla="*/ 2147483647 h 366"/>
              <a:gd name="T16" fmla="*/ 2147483647 w 577"/>
              <a:gd name="T17" fmla="*/ 2147483647 h 366"/>
              <a:gd name="T18" fmla="*/ 2147483647 w 577"/>
              <a:gd name="T19" fmla="*/ 2147483647 h 366"/>
              <a:gd name="T20" fmla="*/ 2147483647 w 577"/>
              <a:gd name="T21" fmla="*/ 2147483647 h 366"/>
              <a:gd name="T22" fmla="*/ 2147483647 w 577"/>
              <a:gd name="T23" fmla="*/ 2147483647 h 366"/>
              <a:gd name="T24" fmla="*/ 2147483647 w 577"/>
              <a:gd name="T25" fmla="*/ 2147483647 h 3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7"/>
              <a:gd name="T40" fmla="*/ 0 h 366"/>
              <a:gd name="T41" fmla="*/ 577 w 577"/>
              <a:gd name="T42" fmla="*/ 366 h 3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7" h="366">
                <a:moveTo>
                  <a:pt x="573" y="366"/>
                </a:moveTo>
                <a:lnTo>
                  <a:pt x="264" y="358"/>
                </a:lnTo>
                <a:lnTo>
                  <a:pt x="0" y="333"/>
                </a:lnTo>
                <a:lnTo>
                  <a:pt x="35" y="0"/>
                </a:lnTo>
                <a:lnTo>
                  <a:pt x="269" y="18"/>
                </a:lnTo>
                <a:lnTo>
                  <a:pt x="538" y="29"/>
                </a:lnTo>
                <a:cubicBezTo>
                  <a:pt x="548" y="63"/>
                  <a:pt x="528" y="109"/>
                  <a:pt x="545" y="142"/>
                </a:cubicBezTo>
                <a:cubicBezTo>
                  <a:pt x="547" y="150"/>
                  <a:pt x="550" y="158"/>
                  <a:pt x="554" y="165"/>
                </a:cubicBezTo>
                <a:cubicBezTo>
                  <a:pt x="556" y="178"/>
                  <a:pt x="559" y="191"/>
                  <a:pt x="561" y="204"/>
                </a:cubicBezTo>
                <a:cubicBezTo>
                  <a:pt x="561" y="222"/>
                  <a:pt x="559" y="245"/>
                  <a:pt x="560" y="262"/>
                </a:cubicBezTo>
                <a:cubicBezTo>
                  <a:pt x="561" y="279"/>
                  <a:pt x="566" y="299"/>
                  <a:pt x="569" y="309"/>
                </a:cubicBezTo>
                <a:cubicBezTo>
                  <a:pt x="570" y="315"/>
                  <a:pt x="572" y="318"/>
                  <a:pt x="575" y="324"/>
                </a:cubicBezTo>
                <a:cubicBezTo>
                  <a:pt x="577" y="335"/>
                  <a:pt x="573" y="366"/>
                  <a:pt x="573" y="366"/>
                </a:cubicBezTo>
                <a:close/>
              </a:path>
            </a:pathLst>
          </a:custGeom>
          <a:solidFill>
            <a:srgbClr val="FFFFFF"/>
          </a:solidFill>
          <a:ln w="6350">
            <a:solidFill>
              <a:schemeClr val="accent6">
                <a:lumMod val="60000"/>
                <a:lumOff val="40000"/>
              </a:schemeClr>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95" name="Freeform 19"/>
          <p:cNvSpPr>
            <a:spLocks/>
          </p:cNvSpPr>
          <p:nvPr/>
        </p:nvSpPr>
        <p:spPr bwMode="gray">
          <a:xfrm>
            <a:off x="2294077" y="2490195"/>
            <a:ext cx="706770" cy="436952"/>
          </a:xfrm>
          <a:custGeom>
            <a:avLst/>
            <a:gdLst>
              <a:gd name="T0" fmla="*/ 0 w 621"/>
              <a:gd name="T1" fmla="*/ 2147483647 h 416"/>
              <a:gd name="T2" fmla="*/ 2147483647 w 621"/>
              <a:gd name="T3" fmla="*/ 0 h 416"/>
              <a:gd name="T4" fmla="*/ 2147483647 w 621"/>
              <a:gd name="T5" fmla="*/ 2147483647 h 416"/>
              <a:gd name="T6" fmla="*/ 2147483647 w 621"/>
              <a:gd name="T7" fmla="*/ 2147483647 h 416"/>
              <a:gd name="T8" fmla="*/ 2147483647 w 621"/>
              <a:gd name="T9" fmla="*/ 2147483647 h 416"/>
              <a:gd name="T10" fmla="*/ 2147483647 w 621"/>
              <a:gd name="T11" fmla="*/ 2147483647 h 416"/>
              <a:gd name="T12" fmla="*/ 2147483647 w 621"/>
              <a:gd name="T13" fmla="*/ 2147483647 h 416"/>
              <a:gd name="T14" fmla="*/ 2147483647 w 621"/>
              <a:gd name="T15" fmla="*/ 2147483647 h 416"/>
              <a:gd name="T16" fmla="*/ 2147483647 w 621"/>
              <a:gd name="T17" fmla="*/ 2147483647 h 416"/>
              <a:gd name="T18" fmla="*/ 2147483647 w 621"/>
              <a:gd name="T19" fmla="*/ 2147483647 h 416"/>
              <a:gd name="T20" fmla="*/ 2147483647 w 621"/>
              <a:gd name="T21" fmla="*/ 2147483647 h 416"/>
              <a:gd name="T22" fmla="*/ 2147483647 w 621"/>
              <a:gd name="T23" fmla="*/ 2147483647 h 416"/>
              <a:gd name="T24" fmla="*/ 2147483647 w 621"/>
              <a:gd name="T25" fmla="*/ 2147483647 h 416"/>
              <a:gd name="T26" fmla="*/ 2147483647 w 621"/>
              <a:gd name="T27" fmla="*/ 2147483647 h 416"/>
              <a:gd name="T28" fmla="*/ 2147483647 w 621"/>
              <a:gd name="T29" fmla="*/ 2147483647 h 416"/>
              <a:gd name="T30" fmla="*/ 2147483647 w 621"/>
              <a:gd name="T31" fmla="*/ 2147483647 h 416"/>
              <a:gd name="T32" fmla="*/ 2147483647 w 621"/>
              <a:gd name="T33" fmla="*/ 2147483647 h 416"/>
              <a:gd name="T34" fmla="*/ 2147483647 w 621"/>
              <a:gd name="T35" fmla="*/ 2147483647 h 416"/>
              <a:gd name="T36" fmla="*/ 2147483647 w 621"/>
              <a:gd name="T37" fmla="*/ 2147483647 h 416"/>
              <a:gd name="T38" fmla="*/ 2147483647 w 621"/>
              <a:gd name="T39" fmla="*/ 2147483647 h 416"/>
              <a:gd name="T40" fmla="*/ 2147483647 w 621"/>
              <a:gd name="T41" fmla="*/ 2147483647 h 416"/>
              <a:gd name="T42" fmla="*/ 2147483647 w 621"/>
              <a:gd name="T43" fmla="*/ 2147483647 h 416"/>
              <a:gd name="T44" fmla="*/ 2147483647 w 621"/>
              <a:gd name="T45" fmla="*/ 2147483647 h 416"/>
              <a:gd name="T46" fmla="*/ 0 w 621"/>
              <a:gd name="T47" fmla="*/ 2147483647 h 4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1"/>
              <a:gd name="T73" fmla="*/ 0 h 416"/>
              <a:gd name="T74" fmla="*/ 621 w 621"/>
              <a:gd name="T75" fmla="*/ 416 h 4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1" h="416">
                <a:moveTo>
                  <a:pt x="0" y="327"/>
                </a:moveTo>
                <a:lnTo>
                  <a:pt x="34" y="0"/>
                </a:lnTo>
                <a:lnTo>
                  <a:pt x="276" y="26"/>
                </a:lnTo>
                <a:lnTo>
                  <a:pt x="459" y="30"/>
                </a:lnTo>
                <a:lnTo>
                  <a:pt x="610" y="33"/>
                </a:lnTo>
                <a:cubicBezTo>
                  <a:pt x="612" y="38"/>
                  <a:pt x="612" y="49"/>
                  <a:pt x="609" y="53"/>
                </a:cubicBezTo>
                <a:cubicBezTo>
                  <a:pt x="607" y="56"/>
                  <a:pt x="600" y="60"/>
                  <a:pt x="600" y="60"/>
                </a:cubicBezTo>
                <a:cubicBezTo>
                  <a:pt x="596" y="67"/>
                  <a:pt x="593" y="63"/>
                  <a:pt x="591" y="71"/>
                </a:cubicBezTo>
                <a:cubicBezTo>
                  <a:pt x="592" y="91"/>
                  <a:pt x="590" y="94"/>
                  <a:pt x="610" y="96"/>
                </a:cubicBezTo>
                <a:cubicBezTo>
                  <a:pt x="613" y="98"/>
                  <a:pt x="615" y="104"/>
                  <a:pt x="619" y="104"/>
                </a:cubicBezTo>
                <a:lnTo>
                  <a:pt x="621" y="204"/>
                </a:lnTo>
                <a:lnTo>
                  <a:pt x="613" y="308"/>
                </a:lnTo>
                <a:cubicBezTo>
                  <a:pt x="609" y="314"/>
                  <a:pt x="613" y="315"/>
                  <a:pt x="610" y="321"/>
                </a:cubicBezTo>
                <a:cubicBezTo>
                  <a:pt x="608" y="337"/>
                  <a:pt x="597" y="330"/>
                  <a:pt x="615" y="341"/>
                </a:cubicBezTo>
                <a:cubicBezTo>
                  <a:pt x="612" y="360"/>
                  <a:pt x="615" y="354"/>
                  <a:pt x="610" y="363"/>
                </a:cubicBezTo>
                <a:cubicBezTo>
                  <a:pt x="608" y="372"/>
                  <a:pt x="607" y="382"/>
                  <a:pt x="601" y="390"/>
                </a:cubicBezTo>
                <a:cubicBezTo>
                  <a:pt x="602" y="397"/>
                  <a:pt x="607" y="409"/>
                  <a:pt x="604" y="416"/>
                </a:cubicBezTo>
                <a:cubicBezTo>
                  <a:pt x="600" y="409"/>
                  <a:pt x="596" y="405"/>
                  <a:pt x="589" y="401"/>
                </a:cubicBezTo>
                <a:cubicBezTo>
                  <a:pt x="585" y="394"/>
                  <a:pt x="556" y="379"/>
                  <a:pt x="547" y="377"/>
                </a:cubicBezTo>
                <a:cubicBezTo>
                  <a:pt x="499" y="378"/>
                  <a:pt x="514" y="372"/>
                  <a:pt x="492" y="383"/>
                </a:cubicBezTo>
                <a:cubicBezTo>
                  <a:pt x="483" y="382"/>
                  <a:pt x="473" y="383"/>
                  <a:pt x="465" y="377"/>
                </a:cubicBezTo>
                <a:cubicBezTo>
                  <a:pt x="461" y="371"/>
                  <a:pt x="452" y="363"/>
                  <a:pt x="444" y="362"/>
                </a:cubicBezTo>
                <a:cubicBezTo>
                  <a:pt x="424" y="354"/>
                  <a:pt x="394" y="356"/>
                  <a:pt x="372" y="356"/>
                </a:cubicBezTo>
                <a:lnTo>
                  <a:pt x="0" y="327"/>
                </a:lnTo>
                <a:close/>
              </a:path>
            </a:pathLst>
          </a:custGeom>
          <a:solidFill>
            <a:srgbClr val="FFFFFF"/>
          </a:solidFill>
          <a:ln w="6350">
            <a:solidFill>
              <a:schemeClr val="accent6">
                <a:lumMod val="60000"/>
                <a:lumOff val="40000"/>
              </a:schemeClr>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10" name="Freeform 42"/>
          <p:cNvSpPr>
            <a:spLocks/>
          </p:cNvSpPr>
          <p:nvPr/>
        </p:nvSpPr>
        <p:spPr bwMode="gray">
          <a:xfrm>
            <a:off x="4549703" y="2430451"/>
            <a:ext cx="747495" cy="536524"/>
          </a:xfrm>
          <a:custGeom>
            <a:avLst/>
            <a:gdLst>
              <a:gd name="T0" fmla="*/ 655345721 w 656"/>
              <a:gd name="T1" fmla="*/ 65089072 h 511"/>
              <a:gd name="T2" fmla="*/ 668481852 w 656"/>
              <a:gd name="T3" fmla="*/ 167371900 h 511"/>
              <a:gd name="T4" fmla="*/ 687456147 w 656"/>
              <a:gd name="T5" fmla="*/ 224712999 h 511"/>
              <a:gd name="T6" fmla="*/ 712268605 w 656"/>
              <a:gd name="T7" fmla="*/ 285152852 h 511"/>
              <a:gd name="T8" fmla="*/ 738540868 w 656"/>
              <a:gd name="T9" fmla="*/ 359540363 h 511"/>
              <a:gd name="T10" fmla="*/ 735621256 w 656"/>
              <a:gd name="T11" fmla="*/ 494367728 h 511"/>
              <a:gd name="T12" fmla="*/ 756055357 w 656"/>
              <a:gd name="T13" fmla="*/ 576503212 h 511"/>
              <a:gd name="T14" fmla="*/ 764813132 w 656"/>
              <a:gd name="T15" fmla="*/ 689634945 h 511"/>
              <a:gd name="T16" fmla="*/ 783787426 w 656"/>
              <a:gd name="T17" fmla="*/ 698933383 h 511"/>
              <a:gd name="T18" fmla="*/ 852386636 w 656"/>
              <a:gd name="T19" fmla="*/ 669488690 h 511"/>
              <a:gd name="T20" fmla="*/ 913688938 w 656"/>
              <a:gd name="T21" fmla="*/ 638493531 h 511"/>
              <a:gd name="T22" fmla="*/ 853846442 w 656"/>
              <a:gd name="T23" fmla="*/ 722179481 h 511"/>
              <a:gd name="T24" fmla="*/ 775029651 w 656"/>
              <a:gd name="T25" fmla="*/ 762473079 h 511"/>
              <a:gd name="T26" fmla="*/ 718106767 w 656"/>
              <a:gd name="T27" fmla="*/ 791917773 h 511"/>
              <a:gd name="T28" fmla="*/ 729783093 w 656"/>
              <a:gd name="T29" fmla="*/ 736127139 h 511"/>
              <a:gd name="T30" fmla="*/ 704970636 w 656"/>
              <a:gd name="T31" fmla="*/ 689634945 h 511"/>
              <a:gd name="T32" fmla="*/ 615937325 w 656"/>
              <a:gd name="T33" fmla="*/ 652441189 h 511"/>
              <a:gd name="T34" fmla="*/ 563392798 w 656"/>
              <a:gd name="T35" fmla="*/ 592001336 h 511"/>
              <a:gd name="T36" fmla="*/ 507928659 w 656"/>
              <a:gd name="T37" fmla="*/ 576503212 h 511"/>
              <a:gd name="T38" fmla="*/ 0 w 656"/>
              <a:gd name="T39" fmla="*/ 622996495 h 511"/>
              <a:gd name="T40" fmla="*/ 77356985 w 656"/>
              <a:gd name="T41" fmla="*/ 539309456 h 511"/>
              <a:gd name="T42" fmla="*/ 74437373 w 656"/>
              <a:gd name="T43" fmla="*/ 497466481 h 511"/>
              <a:gd name="T44" fmla="*/ 81735341 w 656"/>
              <a:gd name="T45" fmla="*/ 432377409 h 511"/>
              <a:gd name="T46" fmla="*/ 178066621 w 656"/>
              <a:gd name="T47" fmla="*/ 404482092 h 511"/>
              <a:gd name="T48" fmla="*/ 245207085 w 656"/>
              <a:gd name="T49" fmla="*/ 406032558 h 511"/>
              <a:gd name="T50" fmla="*/ 313806295 w 656"/>
              <a:gd name="T51" fmla="*/ 382786461 h 511"/>
              <a:gd name="T52" fmla="*/ 372188985 w 656"/>
              <a:gd name="T53" fmla="*/ 336294266 h 511"/>
              <a:gd name="T54" fmla="*/ 366350822 w 656"/>
              <a:gd name="T55" fmla="*/ 260356289 h 511"/>
              <a:gd name="T56" fmla="*/ 359053914 w 656"/>
              <a:gd name="T57" fmla="*/ 206116122 h 511"/>
              <a:gd name="T58" fmla="*/ 407219023 w 656"/>
              <a:gd name="T59" fmla="*/ 117779863 h 511"/>
              <a:gd name="T60" fmla="*/ 451005776 w 656"/>
              <a:gd name="T61" fmla="*/ 61989230 h 511"/>
              <a:gd name="T62" fmla="*/ 642209589 w 656"/>
              <a:gd name="T63" fmla="*/ 0 h 5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6" h="511">
                <a:moveTo>
                  <a:pt x="440" y="0"/>
                </a:moveTo>
                <a:cubicBezTo>
                  <a:pt x="441" y="21"/>
                  <a:pt x="440" y="27"/>
                  <a:pt x="449" y="42"/>
                </a:cubicBezTo>
                <a:cubicBezTo>
                  <a:pt x="451" y="52"/>
                  <a:pt x="453" y="61"/>
                  <a:pt x="458" y="69"/>
                </a:cubicBezTo>
                <a:cubicBezTo>
                  <a:pt x="459" y="81"/>
                  <a:pt x="456" y="98"/>
                  <a:pt x="458" y="108"/>
                </a:cubicBezTo>
                <a:cubicBezTo>
                  <a:pt x="460" y="118"/>
                  <a:pt x="466" y="123"/>
                  <a:pt x="468" y="129"/>
                </a:cubicBezTo>
                <a:cubicBezTo>
                  <a:pt x="469" y="136"/>
                  <a:pt x="469" y="140"/>
                  <a:pt x="471" y="145"/>
                </a:cubicBezTo>
                <a:cubicBezTo>
                  <a:pt x="474" y="150"/>
                  <a:pt x="485" y="153"/>
                  <a:pt x="488" y="159"/>
                </a:cubicBezTo>
                <a:cubicBezTo>
                  <a:pt x="497" y="164"/>
                  <a:pt x="487" y="175"/>
                  <a:pt x="488" y="184"/>
                </a:cubicBezTo>
                <a:cubicBezTo>
                  <a:pt x="490" y="195"/>
                  <a:pt x="493" y="205"/>
                  <a:pt x="500" y="214"/>
                </a:cubicBezTo>
                <a:cubicBezTo>
                  <a:pt x="501" y="220"/>
                  <a:pt x="503" y="226"/>
                  <a:pt x="506" y="232"/>
                </a:cubicBezTo>
                <a:cubicBezTo>
                  <a:pt x="507" y="244"/>
                  <a:pt x="507" y="274"/>
                  <a:pt x="507" y="291"/>
                </a:cubicBezTo>
                <a:cubicBezTo>
                  <a:pt x="507" y="305"/>
                  <a:pt x="503" y="310"/>
                  <a:pt x="504" y="319"/>
                </a:cubicBezTo>
                <a:cubicBezTo>
                  <a:pt x="505" y="328"/>
                  <a:pt x="510" y="336"/>
                  <a:pt x="512" y="345"/>
                </a:cubicBezTo>
                <a:cubicBezTo>
                  <a:pt x="513" y="354"/>
                  <a:pt x="516" y="365"/>
                  <a:pt x="518" y="372"/>
                </a:cubicBezTo>
                <a:cubicBezTo>
                  <a:pt x="520" y="379"/>
                  <a:pt x="521" y="378"/>
                  <a:pt x="522" y="390"/>
                </a:cubicBezTo>
                <a:cubicBezTo>
                  <a:pt x="522" y="400"/>
                  <a:pt x="515" y="433"/>
                  <a:pt x="524" y="445"/>
                </a:cubicBezTo>
                <a:cubicBezTo>
                  <a:pt x="524" y="450"/>
                  <a:pt x="516" y="458"/>
                  <a:pt x="518" y="463"/>
                </a:cubicBezTo>
                <a:cubicBezTo>
                  <a:pt x="519" y="466"/>
                  <a:pt x="536" y="452"/>
                  <a:pt x="537" y="451"/>
                </a:cubicBezTo>
                <a:cubicBezTo>
                  <a:pt x="545" y="445"/>
                  <a:pt x="557" y="445"/>
                  <a:pt x="567" y="444"/>
                </a:cubicBezTo>
                <a:cubicBezTo>
                  <a:pt x="573" y="441"/>
                  <a:pt x="578" y="433"/>
                  <a:pt x="584" y="432"/>
                </a:cubicBezTo>
                <a:cubicBezTo>
                  <a:pt x="592" y="430"/>
                  <a:pt x="600" y="431"/>
                  <a:pt x="608" y="429"/>
                </a:cubicBezTo>
                <a:cubicBezTo>
                  <a:pt x="617" y="425"/>
                  <a:pt x="622" y="421"/>
                  <a:pt x="626" y="412"/>
                </a:cubicBezTo>
                <a:cubicBezTo>
                  <a:pt x="627" y="405"/>
                  <a:pt x="629" y="412"/>
                  <a:pt x="656" y="414"/>
                </a:cubicBezTo>
                <a:cubicBezTo>
                  <a:pt x="649" y="423"/>
                  <a:pt x="603" y="455"/>
                  <a:pt x="585" y="466"/>
                </a:cubicBezTo>
                <a:cubicBezTo>
                  <a:pt x="574" y="471"/>
                  <a:pt x="561" y="480"/>
                  <a:pt x="549" y="481"/>
                </a:cubicBezTo>
                <a:cubicBezTo>
                  <a:pt x="542" y="484"/>
                  <a:pt x="538" y="489"/>
                  <a:pt x="531" y="492"/>
                </a:cubicBezTo>
                <a:cubicBezTo>
                  <a:pt x="525" y="500"/>
                  <a:pt x="511" y="498"/>
                  <a:pt x="501" y="499"/>
                </a:cubicBezTo>
                <a:cubicBezTo>
                  <a:pt x="496" y="502"/>
                  <a:pt x="495" y="506"/>
                  <a:pt x="492" y="511"/>
                </a:cubicBezTo>
                <a:cubicBezTo>
                  <a:pt x="488" y="505"/>
                  <a:pt x="485" y="497"/>
                  <a:pt x="494" y="495"/>
                </a:cubicBezTo>
                <a:cubicBezTo>
                  <a:pt x="498" y="488"/>
                  <a:pt x="497" y="482"/>
                  <a:pt x="500" y="475"/>
                </a:cubicBezTo>
                <a:cubicBezTo>
                  <a:pt x="501" y="468"/>
                  <a:pt x="506" y="463"/>
                  <a:pt x="509" y="456"/>
                </a:cubicBezTo>
                <a:cubicBezTo>
                  <a:pt x="505" y="444"/>
                  <a:pt x="494" y="447"/>
                  <a:pt x="483" y="445"/>
                </a:cubicBezTo>
                <a:cubicBezTo>
                  <a:pt x="477" y="440"/>
                  <a:pt x="464" y="434"/>
                  <a:pt x="456" y="432"/>
                </a:cubicBezTo>
                <a:cubicBezTo>
                  <a:pt x="449" y="421"/>
                  <a:pt x="434" y="423"/>
                  <a:pt x="422" y="421"/>
                </a:cubicBezTo>
                <a:cubicBezTo>
                  <a:pt x="412" y="416"/>
                  <a:pt x="402" y="411"/>
                  <a:pt x="393" y="402"/>
                </a:cubicBezTo>
                <a:lnTo>
                  <a:pt x="386" y="382"/>
                </a:lnTo>
                <a:lnTo>
                  <a:pt x="359" y="370"/>
                </a:lnTo>
                <a:lnTo>
                  <a:pt x="348" y="372"/>
                </a:lnTo>
                <a:lnTo>
                  <a:pt x="5" y="433"/>
                </a:lnTo>
                <a:lnTo>
                  <a:pt x="0" y="402"/>
                </a:lnTo>
                <a:cubicBezTo>
                  <a:pt x="16" y="389"/>
                  <a:pt x="33" y="379"/>
                  <a:pt x="47" y="364"/>
                </a:cubicBezTo>
                <a:cubicBezTo>
                  <a:pt x="65" y="344"/>
                  <a:pt x="37" y="351"/>
                  <a:pt x="53" y="348"/>
                </a:cubicBezTo>
                <a:cubicBezTo>
                  <a:pt x="58" y="345"/>
                  <a:pt x="61" y="344"/>
                  <a:pt x="65" y="339"/>
                </a:cubicBezTo>
                <a:cubicBezTo>
                  <a:pt x="62" y="330"/>
                  <a:pt x="59" y="326"/>
                  <a:pt x="51" y="321"/>
                </a:cubicBezTo>
                <a:cubicBezTo>
                  <a:pt x="49" y="311"/>
                  <a:pt x="44" y="303"/>
                  <a:pt x="39" y="294"/>
                </a:cubicBezTo>
                <a:cubicBezTo>
                  <a:pt x="37" y="286"/>
                  <a:pt x="48" y="281"/>
                  <a:pt x="56" y="279"/>
                </a:cubicBezTo>
                <a:cubicBezTo>
                  <a:pt x="69" y="269"/>
                  <a:pt x="71" y="267"/>
                  <a:pt x="87" y="264"/>
                </a:cubicBezTo>
                <a:cubicBezTo>
                  <a:pt x="94" y="260"/>
                  <a:pt x="114" y="262"/>
                  <a:pt x="122" y="261"/>
                </a:cubicBezTo>
                <a:cubicBezTo>
                  <a:pt x="131" y="257"/>
                  <a:pt x="141" y="261"/>
                  <a:pt x="150" y="262"/>
                </a:cubicBezTo>
                <a:cubicBezTo>
                  <a:pt x="160" y="266"/>
                  <a:pt x="158" y="267"/>
                  <a:pt x="168" y="262"/>
                </a:cubicBezTo>
                <a:cubicBezTo>
                  <a:pt x="173" y="255"/>
                  <a:pt x="181" y="253"/>
                  <a:pt x="189" y="252"/>
                </a:cubicBezTo>
                <a:cubicBezTo>
                  <a:pt x="197" y="249"/>
                  <a:pt x="206" y="248"/>
                  <a:pt x="215" y="247"/>
                </a:cubicBezTo>
                <a:cubicBezTo>
                  <a:pt x="222" y="238"/>
                  <a:pt x="220" y="233"/>
                  <a:pt x="233" y="231"/>
                </a:cubicBezTo>
                <a:cubicBezTo>
                  <a:pt x="245" y="222"/>
                  <a:pt x="236" y="220"/>
                  <a:pt x="255" y="217"/>
                </a:cubicBezTo>
                <a:cubicBezTo>
                  <a:pt x="254" y="207"/>
                  <a:pt x="254" y="195"/>
                  <a:pt x="249" y="186"/>
                </a:cubicBezTo>
                <a:cubicBezTo>
                  <a:pt x="247" y="177"/>
                  <a:pt x="247" y="177"/>
                  <a:pt x="251" y="168"/>
                </a:cubicBezTo>
                <a:cubicBezTo>
                  <a:pt x="248" y="159"/>
                  <a:pt x="238" y="160"/>
                  <a:pt x="230" y="154"/>
                </a:cubicBezTo>
                <a:cubicBezTo>
                  <a:pt x="229" y="147"/>
                  <a:pt x="240" y="142"/>
                  <a:pt x="246" y="133"/>
                </a:cubicBezTo>
                <a:cubicBezTo>
                  <a:pt x="252" y="124"/>
                  <a:pt x="261" y="111"/>
                  <a:pt x="266" y="102"/>
                </a:cubicBezTo>
                <a:cubicBezTo>
                  <a:pt x="269" y="87"/>
                  <a:pt x="267" y="85"/>
                  <a:pt x="279" y="76"/>
                </a:cubicBezTo>
                <a:cubicBezTo>
                  <a:pt x="284" y="68"/>
                  <a:pt x="290" y="57"/>
                  <a:pt x="296" y="51"/>
                </a:cubicBezTo>
                <a:cubicBezTo>
                  <a:pt x="302" y="48"/>
                  <a:pt x="303" y="44"/>
                  <a:pt x="309" y="40"/>
                </a:cubicBezTo>
                <a:cubicBezTo>
                  <a:pt x="310" y="35"/>
                  <a:pt x="305" y="35"/>
                  <a:pt x="327" y="28"/>
                </a:cubicBezTo>
                <a:lnTo>
                  <a:pt x="440" y="0"/>
                </a:lnTo>
                <a:close/>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15" name="Freeform 29"/>
          <p:cNvSpPr>
            <a:spLocks/>
          </p:cNvSpPr>
          <p:nvPr/>
        </p:nvSpPr>
        <p:spPr bwMode="gray">
          <a:xfrm>
            <a:off x="3310882" y="2408196"/>
            <a:ext cx="545186" cy="518955"/>
          </a:xfrm>
          <a:custGeom>
            <a:avLst/>
            <a:gdLst>
              <a:gd name="T0" fmla="*/ 213055539 w 479"/>
              <a:gd name="T1" fmla="*/ 585622451 h 495"/>
              <a:gd name="T2" fmla="*/ 208677946 w 479"/>
              <a:gd name="T3" fmla="*/ 556264953 h 495"/>
              <a:gd name="T4" fmla="*/ 191166518 w 479"/>
              <a:gd name="T5" fmla="*/ 519180768 h 495"/>
              <a:gd name="T6" fmla="*/ 156143660 w 479"/>
              <a:gd name="T7" fmla="*/ 500637588 h 495"/>
              <a:gd name="T8" fmla="*/ 134254640 w 479"/>
              <a:gd name="T9" fmla="*/ 468189198 h 495"/>
              <a:gd name="T10" fmla="*/ 99231782 w 479"/>
              <a:gd name="T11" fmla="*/ 435740808 h 495"/>
              <a:gd name="T12" fmla="*/ 51075089 w 479"/>
              <a:gd name="T13" fmla="*/ 412562920 h 495"/>
              <a:gd name="T14" fmla="*/ 27726870 w 479"/>
              <a:gd name="T15" fmla="*/ 381659432 h 495"/>
              <a:gd name="T16" fmla="*/ 24807416 w 479"/>
              <a:gd name="T17" fmla="*/ 339939452 h 495"/>
              <a:gd name="T18" fmla="*/ 10215442 w 479"/>
              <a:gd name="T19" fmla="*/ 242593194 h 495"/>
              <a:gd name="T20" fmla="*/ 18970626 w 479"/>
              <a:gd name="T21" fmla="*/ 199328311 h 495"/>
              <a:gd name="T22" fmla="*/ 64208925 w 479"/>
              <a:gd name="T23" fmla="*/ 171514629 h 495"/>
              <a:gd name="T24" fmla="*/ 77341702 w 479"/>
              <a:gd name="T25" fmla="*/ 117433253 h 495"/>
              <a:gd name="T26" fmla="*/ 93393933 w 479"/>
              <a:gd name="T27" fmla="*/ 41719980 h 495"/>
              <a:gd name="T28" fmla="*/ 150306871 w 479"/>
              <a:gd name="T29" fmla="*/ 37084185 h 495"/>
              <a:gd name="T30" fmla="*/ 169277497 w 479"/>
              <a:gd name="T31" fmla="*/ 29358585 h 495"/>
              <a:gd name="T32" fmla="*/ 185329728 w 479"/>
              <a:gd name="T33" fmla="*/ 13906298 h 495"/>
              <a:gd name="T34" fmla="*/ 224730178 w 479"/>
              <a:gd name="T35" fmla="*/ 0 h 495"/>
              <a:gd name="T36" fmla="*/ 233485362 w 479"/>
              <a:gd name="T37" fmla="*/ 46355775 h 495"/>
              <a:gd name="T38" fmla="*/ 272886871 w 479"/>
              <a:gd name="T39" fmla="*/ 57171180 h 495"/>
              <a:gd name="T40" fmla="*/ 300612682 w 479"/>
              <a:gd name="T41" fmla="*/ 66442770 h 495"/>
              <a:gd name="T42" fmla="*/ 334176342 w 479"/>
              <a:gd name="T43" fmla="*/ 98891161 h 495"/>
              <a:gd name="T44" fmla="*/ 360444015 w 479"/>
              <a:gd name="T45" fmla="*/ 112798546 h 495"/>
              <a:gd name="T46" fmla="*/ 404222056 w 479"/>
              <a:gd name="T47" fmla="*/ 122069048 h 495"/>
              <a:gd name="T48" fmla="*/ 471349376 w 479"/>
              <a:gd name="T49" fmla="*/ 135975346 h 495"/>
              <a:gd name="T50" fmla="*/ 532638847 w 479"/>
              <a:gd name="T51" fmla="*/ 143702033 h 495"/>
              <a:gd name="T52" fmla="*/ 574958751 w 479"/>
              <a:gd name="T53" fmla="*/ 177695326 h 495"/>
              <a:gd name="T54" fmla="*/ 588092587 w 479"/>
              <a:gd name="T55" fmla="*/ 213234609 h 495"/>
              <a:gd name="T56" fmla="*/ 601225364 w 479"/>
              <a:gd name="T57" fmla="*/ 251863697 h 495"/>
              <a:gd name="T58" fmla="*/ 614359200 w 479"/>
              <a:gd name="T59" fmla="*/ 296674569 h 495"/>
              <a:gd name="T60" fmla="*/ 601225364 w 479"/>
              <a:gd name="T61" fmla="*/ 316761565 h 495"/>
              <a:gd name="T62" fmla="*/ 583713935 w 479"/>
              <a:gd name="T63" fmla="*/ 344575247 h 495"/>
              <a:gd name="T64" fmla="*/ 589551785 w 479"/>
              <a:gd name="T65" fmla="*/ 386295227 h 495"/>
              <a:gd name="T66" fmla="*/ 601225364 w 479"/>
              <a:gd name="T67" fmla="*/ 377023637 h 495"/>
              <a:gd name="T68" fmla="*/ 605604016 w 479"/>
              <a:gd name="T69" fmla="*/ 353845750 h 495"/>
              <a:gd name="T70" fmla="*/ 640626873 w 479"/>
              <a:gd name="T71" fmla="*/ 321397360 h 495"/>
              <a:gd name="T72" fmla="*/ 653759650 w 479"/>
              <a:gd name="T73" fmla="*/ 293583677 h 495"/>
              <a:gd name="T74" fmla="*/ 675649730 w 479"/>
              <a:gd name="T75" fmla="*/ 264226179 h 495"/>
              <a:gd name="T76" fmla="*/ 698997949 w 479"/>
              <a:gd name="T77" fmla="*/ 224051101 h 495"/>
              <a:gd name="T78" fmla="*/ 690241705 w 479"/>
              <a:gd name="T79" fmla="*/ 245682999 h 495"/>
              <a:gd name="T80" fmla="*/ 681486520 w 479"/>
              <a:gd name="T81" fmla="*/ 293583677 h 495"/>
              <a:gd name="T82" fmla="*/ 668352684 w 479"/>
              <a:gd name="T83" fmla="*/ 326033155 h 495"/>
              <a:gd name="T84" fmla="*/ 655218847 w 479"/>
              <a:gd name="T85" fmla="*/ 353845750 h 495"/>
              <a:gd name="T86" fmla="*/ 642086071 w 479"/>
              <a:gd name="T87" fmla="*/ 381659432 h 495"/>
              <a:gd name="T88" fmla="*/ 627493037 w 479"/>
              <a:gd name="T89" fmla="*/ 460463598 h 495"/>
              <a:gd name="T90" fmla="*/ 620195990 w 479"/>
              <a:gd name="T91" fmla="*/ 483641486 h 495"/>
              <a:gd name="T92" fmla="*/ 624574642 w 479"/>
              <a:gd name="T93" fmla="*/ 523815476 h 495"/>
              <a:gd name="T94" fmla="*/ 611440805 w 479"/>
              <a:gd name="T95" fmla="*/ 576351949 h 495"/>
              <a:gd name="T96" fmla="*/ 620195990 w 479"/>
              <a:gd name="T97" fmla="*/ 669062412 h 495"/>
              <a:gd name="T98" fmla="*/ 620195990 w 479"/>
              <a:gd name="T99" fmla="*/ 741685880 h 495"/>
              <a:gd name="T100" fmla="*/ 414437498 w 479"/>
              <a:gd name="T101" fmla="*/ 743230782 h 495"/>
              <a:gd name="T102" fmla="*/ 388169825 w 479"/>
              <a:gd name="T103" fmla="*/ 752502372 h 495"/>
              <a:gd name="T104" fmla="*/ 286019648 w 479"/>
              <a:gd name="T105" fmla="*/ 747866577 h 495"/>
              <a:gd name="T106" fmla="*/ 268508219 w 479"/>
              <a:gd name="T107" fmla="*/ 732415377 h 495"/>
              <a:gd name="T108" fmla="*/ 239323211 w 479"/>
              <a:gd name="T109" fmla="*/ 723143787 h 495"/>
              <a:gd name="T110" fmla="*/ 226189375 w 479"/>
              <a:gd name="T111" fmla="*/ 687604505 h 495"/>
              <a:gd name="T112" fmla="*/ 226189375 w 479"/>
              <a:gd name="T113" fmla="*/ 664426617 h 495"/>
              <a:gd name="T114" fmla="*/ 234944560 w 479"/>
              <a:gd name="T115" fmla="*/ 622707724 h 495"/>
              <a:gd name="T116" fmla="*/ 213055539 w 479"/>
              <a:gd name="T117" fmla="*/ 585622451 h 4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79" h="495">
                <a:moveTo>
                  <a:pt x="146" y="379"/>
                </a:moveTo>
                <a:cubicBezTo>
                  <a:pt x="145" y="373"/>
                  <a:pt x="147" y="365"/>
                  <a:pt x="143" y="360"/>
                </a:cubicBezTo>
                <a:cubicBezTo>
                  <a:pt x="142" y="348"/>
                  <a:pt x="136" y="346"/>
                  <a:pt x="131" y="336"/>
                </a:cubicBezTo>
                <a:cubicBezTo>
                  <a:pt x="130" y="330"/>
                  <a:pt x="114" y="325"/>
                  <a:pt x="107" y="324"/>
                </a:cubicBezTo>
                <a:cubicBezTo>
                  <a:pt x="100" y="319"/>
                  <a:pt x="97" y="310"/>
                  <a:pt x="92" y="303"/>
                </a:cubicBezTo>
                <a:cubicBezTo>
                  <a:pt x="90" y="293"/>
                  <a:pt x="78" y="284"/>
                  <a:pt x="68" y="282"/>
                </a:cubicBezTo>
                <a:cubicBezTo>
                  <a:pt x="54" y="271"/>
                  <a:pt x="57" y="268"/>
                  <a:pt x="35" y="267"/>
                </a:cubicBezTo>
                <a:cubicBezTo>
                  <a:pt x="28" y="262"/>
                  <a:pt x="26" y="253"/>
                  <a:pt x="19" y="247"/>
                </a:cubicBezTo>
                <a:cubicBezTo>
                  <a:pt x="14" y="238"/>
                  <a:pt x="16" y="231"/>
                  <a:pt x="17" y="220"/>
                </a:cubicBezTo>
                <a:cubicBezTo>
                  <a:pt x="16" y="189"/>
                  <a:pt x="30" y="171"/>
                  <a:pt x="7" y="157"/>
                </a:cubicBezTo>
                <a:cubicBezTo>
                  <a:pt x="0" y="146"/>
                  <a:pt x="0" y="131"/>
                  <a:pt x="13" y="129"/>
                </a:cubicBezTo>
                <a:cubicBezTo>
                  <a:pt x="22" y="125"/>
                  <a:pt x="34" y="112"/>
                  <a:pt x="44" y="111"/>
                </a:cubicBezTo>
                <a:cubicBezTo>
                  <a:pt x="45" y="98"/>
                  <a:pt x="51" y="89"/>
                  <a:pt x="53" y="76"/>
                </a:cubicBezTo>
                <a:cubicBezTo>
                  <a:pt x="51" y="62"/>
                  <a:pt x="45" y="30"/>
                  <a:pt x="64" y="27"/>
                </a:cubicBezTo>
                <a:cubicBezTo>
                  <a:pt x="78" y="28"/>
                  <a:pt x="90" y="27"/>
                  <a:pt x="103" y="24"/>
                </a:cubicBezTo>
                <a:cubicBezTo>
                  <a:pt x="107" y="22"/>
                  <a:pt x="112" y="21"/>
                  <a:pt x="116" y="19"/>
                </a:cubicBezTo>
                <a:cubicBezTo>
                  <a:pt x="120" y="14"/>
                  <a:pt x="120" y="10"/>
                  <a:pt x="127" y="9"/>
                </a:cubicBezTo>
                <a:cubicBezTo>
                  <a:pt x="134" y="5"/>
                  <a:pt x="146" y="1"/>
                  <a:pt x="154" y="0"/>
                </a:cubicBezTo>
                <a:cubicBezTo>
                  <a:pt x="169" y="2"/>
                  <a:pt x="163" y="17"/>
                  <a:pt x="160" y="30"/>
                </a:cubicBezTo>
                <a:cubicBezTo>
                  <a:pt x="167" y="35"/>
                  <a:pt x="178" y="36"/>
                  <a:pt x="187" y="37"/>
                </a:cubicBezTo>
                <a:cubicBezTo>
                  <a:pt x="194" y="42"/>
                  <a:pt x="197" y="42"/>
                  <a:pt x="206" y="43"/>
                </a:cubicBezTo>
                <a:cubicBezTo>
                  <a:pt x="220" y="49"/>
                  <a:pt x="210" y="60"/>
                  <a:pt x="229" y="64"/>
                </a:cubicBezTo>
                <a:cubicBezTo>
                  <a:pt x="236" y="68"/>
                  <a:pt x="238" y="72"/>
                  <a:pt x="247" y="73"/>
                </a:cubicBezTo>
                <a:cubicBezTo>
                  <a:pt x="256" y="77"/>
                  <a:pt x="268" y="78"/>
                  <a:pt x="277" y="79"/>
                </a:cubicBezTo>
                <a:cubicBezTo>
                  <a:pt x="291" y="83"/>
                  <a:pt x="309" y="87"/>
                  <a:pt x="323" y="88"/>
                </a:cubicBezTo>
                <a:cubicBezTo>
                  <a:pt x="336" y="93"/>
                  <a:pt x="350" y="92"/>
                  <a:pt x="365" y="93"/>
                </a:cubicBezTo>
                <a:cubicBezTo>
                  <a:pt x="379" y="96"/>
                  <a:pt x="379" y="112"/>
                  <a:pt x="394" y="115"/>
                </a:cubicBezTo>
                <a:cubicBezTo>
                  <a:pt x="402" y="121"/>
                  <a:pt x="400" y="129"/>
                  <a:pt x="403" y="138"/>
                </a:cubicBezTo>
                <a:cubicBezTo>
                  <a:pt x="405" y="149"/>
                  <a:pt x="397" y="161"/>
                  <a:pt x="412" y="163"/>
                </a:cubicBezTo>
                <a:cubicBezTo>
                  <a:pt x="413" y="179"/>
                  <a:pt x="409" y="185"/>
                  <a:pt x="421" y="192"/>
                </a:cubicBezTo>
                <a:cubicBezTo>
                  <a:pt x="418" y="197"/>
                  <a:pt x="416" y="201"/>
                  <a:pt x="412" y="205"/>
                </a:cubicBezTo>
                <a:cubicBezTo>
                  <a:pt x="410" y="212"/>
                  <a:pt x="404" y="217"/>
                  <a:pt x="400" y="223"/>
                </a:cubicBezTo>
                <a:cubicBezTo>
                  <a:pt x="400" y="224"/>
                  <a:pt x="392" y="256"/>
                  <a:pt x="404" y="250"/>
                </a:cubicBezTo>
                <a:cubicBezTo>
                  <a:pt x="406" y="247"/>
                  <a:pt x="411" y="247"/>
                  <a:pt x="412" y="244"/>
                </a:cubicBezTo>
                <a:cubicBezTo>
                  <a:pt x="414" y="241"/>
                  <a:pt x="411" y="235"/>
                  <a:pt x="415" y="229"/>
                </a:cubicBezTo>
                <a:cubicBezTo>
                  <a:pt x="421" y="219"/>
                  <a:pt x="429" y="214"/>
                  <a:pt x="439" y="208"/>
                </a:cubicBezTo>
                <a:cubicBezTo>
                  <a:pt x="443" y="203"/>
                  <a:pt x="446" y="196"/>
                  <a:pt x="448" y="190"/>
                </a:cubicBezTo>
                <a:cubicBezTo>
                  <a:pt x="450" y="181"/>
                  <a:pt x="453" y="173"/>
                  <a:pt x="463" y="171"/>
                </a:cubicBezTo>
                <a:cubicBezTo>
                  <a:pt x="465" y="162"/>
                  <a:pt x="472" y="151"/>
                  <a:pt x="479" y="145"/>
                </a:cubicBezTo>
                <a:cubicBezTo>
                  <a:pt x="478" y="151"/>
                  <a:pt x="475" y="154"/>
                  <a:pt x="473" y="159"/>
                </a:cubicBezTo>
                <a:cubicBezTo>
                  <a:pt x="472" y="169"/>
                  <a:pt x="470" y="180"/>
                  <a:pt x="467" y="190"/>
                </a:cubicBezTo>
                <a:cubicBezTo>
                  <a:pt x="466" y="199"/>
                  <a:pt x="462" y="203"/>
                  <a:pt x="458" y="211"/>
                </a:cubicBezTo>
                <a:cubicBezTo>
                  <a:pt x="457" y="217"/>
                  <a:pt x="453" y="224"/>
                  <a:pt x="449" y="229"/>
                </a:cubicBezTo>
                <a:cubicBezTo>
                  <a:pt x="448" y="235"/>
                  <a:pt x="444" y="242"/>
                  <a:pt x="440" y="247"/>
                </a:cubicBezTo>
                <a:cubicBezTo>
                  <a:pt x="437" y="264"/>
                  <a:pt x="441" y="284"/>
                  <a:pt x="430" y="298"/>
                </a:cubicBezTo>
                <a:cubicBezTo>
                  <a:pt x="428" y="303"/>
                  <a:pt x="427" y="308"/>
                  <a:pt x="425" y="313"/>
                </a:cubicBezTo>
                <a:cubicBezTo>
                  <a:pt x="423" y="322"/>
                  <a:pt x="423" y="331"/>
                  <a:pt x="428" y="339"/>
                </a:cubicBezTo>
                <a:cubicBezTo>
                  <a:pt x="428" y="347"/>
                  <a:pt x="430" y="371"/>
                  <a:pt x="419" y="373"/>
                </a:cubicBezTo>
                <a:cubicBezTo>
                  <a:pt x="413" y="383"/>
                  <a:pt x="417" y="427"/>
                  <a:pt x="425" y="433"/>
                </a:cubicBezTo>
                <a:cubicBezTo>
                  <a:pt x="430" y="441"/>
                  <a:pt x="430" y="480"/>
                  <a:pt x="425" y="480"/>
                </a:cubicBezTo>
                <a:cubicBezTo>
                  <a:pt x="378" y="483"/>
                  <a:pt x="331" y="481"/>
                  <a:pt x="284" y="481"/>
                </a:cubicBezTo>
                <a:cubicBezTo>
                  <a:pt x="277" y="483"/>
                  <a:pt x="273" y="486"/>
                  <a:pt x="266" y="487"/>
                </a:cubicBezTo>
                <a:cubicBezTo>
                  <a:pt x="250" y="495"/>
                  <a:pt x="215" y="486"/>
                  <a:pt x="196" y="484"/>
                </a:cubicBezTo>
                <a:cubicBezTo>
                  <a:pt x="190" y="480"/>
                  <a:pt x="191" y="476"/>
                  <a:pt x="184" y="474"/>
                </a:cubicBezTo>
                <a:cubicBezTo>
                  <a:pt x="174" y="466"/>
                  <a:pt x="171" y="472"/>
                  <a:pt x="164" y="468"/>
                </a:cubicBezTo>
                <a:cubicBezTo>
                  <a:pt x="158" y="460"/>
                  <a:pt x="159" y="454"/>
                  <a:pt x="155" y="445"/>
                </a:cubicBezTo>
                <a:cubicBezTo>
                  <a:pt x="154" y="437"/>
                  <a:pt x="151" y="437"/>
                  <a:pt x="155" y="430"/>
                </a:cubicBezTo>
                <a:cubicBezTo>
                  <a:pt x="157" y="421"/>
                  <a:pt x="159" y="412"/>
                  <a:pt x="161" y="403"/>
                </a:cubicBezTo>
                <a:cubicBezTo>
                  <a:pt x="157" y="397"/>
                  <a:pt x="143" y="387"/>
                  <a:pt x="146" y="379"/>
                </a:cubicBezTo>
                <a:close/>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16" name="Freeform 30"/>
          <p:cNvSpPr>
            <a:spLocks/>
          </p:cNvSpPr>
          <p:nvPr/>
        </p:nvSpPr>
        <p:spPr bwMode="gray">
          <a:xfrm>
            <a:off x="3513190" y="2330876"/>
            <a:ext cx="785593" cy="657185"/>
          </a:xfrm>
          <a:custGeom>
            <a:avLst/>
            <a:gdLst>
              <a:gd name="T0" fmla="*/ 532046110 w 688"/>
              <a:gd name="T1" fmla="*/ 909883944 h 626"/>
              <a:gd name="T2" fmla="*/ 552566380 w 688"/>
              <a:gd name="T3" fmla="*/ 761078958 h 626"/>
              <a:gd name="T4" fmla="*/ 512992940 w 688"/>
              <a:gd name="T5" fmla="*/ 669625157 h 626"/>
              <a:gd name="T6" fmla="*/ 510060865 w 688"/>
              <a:gd name="T7" fmla="*/ 621573399 h 626"/>
              <a:gd name="T8" fmla="*/ 505663816 w 688"/>
              <a:gd name="T9" fmla="*/ 565771394 h 626"/>
              <a:gd name="T10" fmla="*/ 521787038 w 688"/>
              <a:gd name="T11" fmla="*/ 458817096 h 626"/>
              <a:gd name="T12" fmla="*/ 543772282 w 688"/>
              <a:gd name="T13" fmla="*/ 416965320 h 626"/>
              <a:gd name="T14" fmla="*/ 574551625 w 688"/>
              <a:gd name="T15" fmla="*/ 379764345 h 626"/>
              <a:gd name="T16" fmla="*/ 602399956 w 688"/>
              <a:gd name="T17" fmla="*/ 437116618 h 626"/>
              <a:gd name="T18" fmla="*/ 611194054 w 688"/>
              <a:gd name="T19" fmla="*/ 342563371 h 626"/>
              <a:gd name="T20" fmla="*/ 658095555 w 688"/>
              <a:gd name="T21" fmla="*/ 333262855 h 626"/>
              <a:gd name="T22" fmla="*/ 631713261 w 688"/>
              <a:gd name="T23" fmla="*/ 297611060 h 626"/>
              <a:gd name="T24" fmla="*/ 671287765 w 688"/>
              <a:gd name="T25" fmla="*/ 255759283 h 626"/>
              <a:gd name="T26" fmla="*/ 619988152 w 688"/>
              <a:gd name="T27" fmla="*/ 217008042 h 626"/>
              <a:gd name="T28" fmla="*/ 543772282 w 688"/>
              <a:gd name="T29" fmla="*/ 237159341 h 626"/>
              <a:gd name="T30" fmla="*/ 534978185 w 688"/>
              <a:gd name="T31" fmla="*/ 249559302 h 626"/>
              <a:gd name="T32" fmla="*/ 474884474 w 688"/>
              <a:gd name="T33" fmla="*/ 274360315 h 626"/>
              <a:gd name="T34" fmla="*/ 452899229 w 688"/>
              <a:gd name="T35" fmla="*/ 265059799 h 626"/>
              <a:gd name="T36" fmla="*/ 429447947 w 688"/>
              <a:gd name="T37" fmla="*/ 296060792 h 626"/>
              <a:gd name="T38" fmla="*/ 386942432 w 688"/>
              <a:gd name="T39" fmla="*/ 316212091 h 626"/>
              <a:gd name="T40" fmla="*/ 347368992 w 688"/>
              <a:gd name="T41" fmla="*/ 399915644 h 626"/>
              <a:gd name="T42" fmla="*/ 329780796 w 688"/>
              <a:gd name="T43" fmla="*/ 344112550 h 626"/>
              <a:gd name="T44" fmla="*/ 284344269 w 688"/>
              <a:gd name="T45" fmla="*/ 268160334 h 626"/>
              <a:gd name="T46" fmla="*/ 161225836 w 688"/>
              <a:gd name="T47" fmla="*/ 240258787 h 626"/>
              <a:gd name="T48" fmla="*/ 64490760 w 688"/>
              <a:gd name="T49" fmla="*/ 212358328 h 626"/>
              <a:gd name="T50" fmla="*/ 55696662 w 688"/>
              <a:gd name="T51" fmla="*/ 158105501 h 626"/>
              <a:gd name="T52" fmla="*/ 83544993 w 688"/>
              <a:gd name="T53" fmla="*/ 130205043 h 626"/>
              <a:gd name="T54" fmla="*/ 156828787 w 688"/>
              <a:gd name="T55" fmla="*/ 97653782 h 626"/>
              <a:gd name="T56" fmla="*/ 213991486 w 688"/>
              <a:gd name="T57" fmla="*/ 46501490 h 626"/>
              <a:gd name="T58" fmla="*/ 279947220 w 688"/>
              <a:gd name="T59" fmla="*/ 3100535 h 626"/>
              <a:gd name="T60" fmla="*/ 288741318 w 688"/>
              <a:gd name="T61" fmla="*/ 18601031 h 626"/>
              <a:gd name="T62" fmla="*/ 250633915 w 688"/>
              <a:gd name="T63" fmla="*/ 83703553 h 626"/>
              <a:gd name="T64" fmla="*/ 235976731 w 688"/>
              <a:gd name="T65" fmla="*/ 128654775 h 626"/>
              <a:gd name="T66" fmla="*/ 293138367 w 688"/>
              <a:gd name="T67" fmla="*/ 102303496 h 626"/>
              <a:gd name="T68" fmla="*/ 345904017 w 688"/>
              <a:gd name="T69" fmla="*/ 134854756 h 626"/>
              <a:gd name="T70" fmla="*/ 438242045 w 688"/>
              <a:gd name="T71" fmla="*/ 148806074 h 626"/>
              <a:gd name="T72" fmla="*/ 486609583 w 688"/>
              <a:gd name="T73" fmla="*/ 125554241 h 626"/>
              <a:gd name="T74" fmla="*/ 571620613 w 688"/>
              <a:gd name="T75" fmla="*/ 114704546 h 626"/>
              <a:gd name="T76" fmla="*/ 622919163 w 688"/>
              <a:gd name="T77" fmla="*/ 96103515 h 626"/>
              <a:gd name="T78" fmla="*/ 668355690 w 688"/>
              <a:gd name="T79" fmla="*/ 139505559 h 626"/>
              <a:gd name="T80" fmla="*/ 706464156 w 688"/>
              <a:gd name="T81" fmla="*/ 119354260 h 626"/>
              <a:gd name="T82" fmla="*/ 732846450 w 688"/>
              <a:gd name="T83" fmla="*/ 151905520 h 626"/>
              <a:gd name="T84" fmla="*/ 756297732 w 688"/>
              <a:gd name="T85" fmla="*/ 199957278 h 626"/>
              <a:gd name="T86" fmla="*/ 804665270 w 688"/>
              <a:gd name="T87" fmla="*/ 218558309 h 626"/>
              <a:gd name="T88" fmla="*/ 712326179 w 688"/>
              <a:gd name="T89" fmla="*/ 221658844 h 626"/>
              <a:gd name="T90" fmla="*/ 675684813 w 688"/>
              <a:gd name="T91" fmla="*/ 232508538 h 626"/>
              <a:gd name="T92" fmla="*/ 716724291 w 688"/>
              <a:gd name="T93" fmla="*/ 268160334 h 626"/>
              <a:gd name="T94" fmla="*/ 794405135 w 688"/>
              <a:gd name="T95" fmla="*/ 300711595 h 626"/>
              <a:gd name="T96" fmla="*/ 847170785 w 688"/>
              <a:gd name="T97" fmla="*/ 351862798 h 626"/>
              <a:gd name="T98" fmla="*/ 851567834 w 688"/>
              <a:gd name="T99" fmla="*/ 398365377 h 626"/>
              <a:gd name="T100" fmla="*/ 857429857 w 688"/>
              <a:gd name="T101" fmla="*/ 474317593 h 626"/>
              <a:gd name="T102" fmla="*/ 817856417 w 688"/>
              <a:gd name="T103" fmla="*/ 548720630 h 626"/>
              <a:gd name="T104" fmla="*/ 833979638 w 688"/>
              <a:gd name="T105" fmla="*/ 609173438 h 626"/>
              <a:gd name="T106" fmla="*/ 877950127 w 688"/>
              <a:gd name="T107" fmla="*/ 567321661 h 626"/>
              <a:gd name="T108" fmla="*/ 952699959 w 688"/>
              <a:gd name="T109" fmla="*/ 561121680 h 626"/>
              <a:gd name="T110" fmla="*/ 993739437 w 688"/>
              <a:gd name="T111" fmla="*/ 705276952 h 626"/>
              <a:gd name="T112" fmla="*/ 967357143 w 688"/>
              <a:gd name="T113" fmla="*/ 742477927 h 626"/>
              <a:gd name="T114" fmla="*/ 936577801 w 688"/>
              <a:gd name="T115" fmla="*/ 827731747 h 626"/>
              <a:gd name="T116" fmla="*/ 913126519 w 688"/>
              <a:gd name="T117" fmla="*/ 895933714 h 626"/>
              <a:gd name="T118" fmla="*/ 728449401 w 688"/>
              <a:gd name="T119" fmla="*/ 947086007 h 626"/>
              <a:gd name="T120" fmla="*/ 505663816 w 688"/>
              <a:gd name="T121" fmla="*/ 970336751 h 6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88" h="626">
                <a:moveTo>
                  <a:pt x="342" y="626"/>
                </a:moveTo>
                <a:cubicBezTo>
                  <a:pt x="346" y="619"/>
                  <a:pt x="358" y="597"/>
                  <a:pt x="363" y="587"/>
                </a:cubicBezTo>
                <a:cubicBezTo>
                  <a:pt x="367" y="574"/>
                  <a:pt x="375" y="576"/>
                  <a:pt x="377" y="560"/>
                </a:cubicBezTo>
                <a:cubicBezTo>
                  <a:pt x="379" y="544"/>
                  <a:pt x="379" y="507"/>
                  <a:pt x="377" y="491"/>
                </a:cubicBezTo>
                <a:cubicBezTo>
                  <a:pt x="375" y="475"/>
                  <a:pt x="365" y="468"/>
                  <a:pt x="362" y="461"/>
                </a:cubicBezTo>
                <a:cubicBezTo>
                  <a:pt x="358" y="451"/>
                  <a:pt x="353" y="442"/>
                  <a:pt x="350" y="432"/>
                </a:cubicBezTo>
                <a:cubicBezTo>
                  <a:pt x="347" y="425"/>
                  <a:pt x="345" y="422"/>
                  <a:pt x="345" y="417"/>
                </a:cubicBezTo>
                <a:cubicBezTo>
                  <a:pt x="345" y="412"/>
                  <a:pt x="348" y="407"/>
                  <a:pt x="348" y="401"/>
                </a:cubicBezTo>
                <a:cubicBezTo>
                  <a:pt x="347" y="392"/>
                  <a:pt x="345" y="399"/>
                  <a:pt x="347" y="381"/>
                </a:cubicBezTo>
                <a:cubicBezTo>
                  <a:pt x="346" y="375"/>
                  <a:pt x="343" y="372"/>
                  <a:pt x="345" y="365"/>
                </a:cubicBezTo>
                <a:cubicBezTo>
                  <a:pt x="347" y="358"/>
                  <a:pt x="355" y="349"/>
                  <a:pt x="357" y="338"/>
                </a:cubicBezTo>
                <a:cubicBezTo>
                  <a:pt x="359" y="327"/>
                  <a:pt x="354" y="304"/>
                  <a:pt x="356" y="296"/>
                </a:cubicBezTo>
                <a:cubicBezTo>
                  <a:pt x="358" y="279"/>
                  <a:pt x="366" y="294"/>
                  <a:pt x="368" y="290"/>
                </a:cubicBezTo>
                <a:cubicBezTo>
                  <a:pt x="370" y="286"/>
                  <a:pt x="368" y="273"/>
                  <a:pt x="371" y="269"/>
                </a:cubicBezTo>
                <a:cubicBezTo>
                  <a:pt x="374" y="265"/>
                  <a:pt x="384" y="268"/>
                  <a:pt x="387" y="264"/>
                </a:cubicBezTo>
                <a:cubicBezTo>
                  <a:pt x="390" y="260"/>
                  <a:pt x="390" y="246"/>
                  <a:pt x="392" y="245"/>
                </a:cubicBezTo>
                <a:cubicBezTo>
                  <a:pt x="398" y="250"/>
                  <a:pt x="399" y="252"/>
                  <a:pt x="401" y="260"/>
                </a:cubicBezTo>
                <a:cubicBezTo>
                  <a:pt x="402" y="275"/>
                  <a:pt x="396" y="284"/>
                  <a:pt x="411" y="282"/>
                </a:cubicBezTo>
                <a:cubicBezTo>
                  <a:pt x="414" y="277"/>
                  <a:pt x="416" y="268"/>
                  <a:pt x="419" y="263"/>
                </a:cubicBezTo>
                <a:cubicBezTo>
                  <a:pt x="418" y="253"/>
                  <a:pt x="413" y="230"/>
                  <a:pt x="417" y="221"/>
                </a:cubicBezTo>
                <a:cubicBezTo>
                  <a:pt x="418" y="220"/>
                  <a:pt x="431" y="218"/>
                  <a:pt x="432" y="218"/>
                </a:cubicBezTo>
                <a:cubicBezTo>
                  <a:pt x="438" y="217"/>
                  <a:pt x="449" y="215"/>
                  <a:pt x="449" y="215"/>
                </a:cubicBezTo>
                <a:cubicBezTo>
                  <a:pt x="451" y="207"/>
                  <a:pt x="448" y="206"/>
                  <a:pt x="441" y="204"/>
                </a:cubicBezTo>
                <a:cubicBezTo>
                  <a:pt x="436" y="200"/>
                  <a:pt x="434" y="197"/>
                  <a:pt x="431" y="192"/>
                </a:cubicBezTo>
                <a:cubicBezTo>
                  <a:pt x="430" y="186"/>
                  <a:pt x="437" y="180"/>
                  <a:pt x="441" y="176"/>
                </a:cubicBezTo>
                <a:cubicBezTo>
                  <a:pt x="445" y="172"/>
                  <a:pt x="458" y="169"/>
                  <a:pt x="458" y="165"/>
                </a:cubicBezTo>
                <a:cubicBezTo>
                  <a:pt x="454" y="156"/>
                  <a:pt x="452" y="151"/>
                  <a:pt x="441" y="149"/>
                </a:cubicBezTo>
                <a:cubicBezTo>
                  <a:pt x="434" y="145"/>
                  <a:pt x="432" y="141"/>
                  <a:pt x="423" y="140"/>
                </a:cubicBezTo>
                <a:cubicBezTo>
                  <a:pt x="411" y="134"/>
                  <a:pt x="396" y="135"/>
                  <a:pt x="386" y="143"/>
                </a:cubicBezTo>
                <a:cubicBezTo>
                  <a:pt x="381" y="153"/>
                  <a:pt x="387" y="152"/>
                  <a:pt x="371" y="153"/>
                </a:cubicBezTo>
                <a:cubicBezTo>
                  <a:pt x="369" y="154"/>
                  <a:pt x="367" y="154"/>
                  <a:pt x="366" y="156"/>
                </a:cubicBezTo>
                <a:cubicBezTo>
                  <a:pt x="365" y="157"/>
                  <a:pt x="367" y="161"/>
                  <a:pt x="365" y="161"/>
                </a:cubicBezTo>
                <a:cubicBezTo>
                  <a:pt x="356" y="163"/>
                  <a:pt x="346" y="162"/>
                  <a:pt x="336" y="162"/>
                </a:cubicBezTo>
                <a:cubicBezTo>
                  <a:pt x="334" y="170"/>
                  <a:pt x="333" y="176"/>
                  <a:pt x="324" y="177"/>
                </a:cubicBezTo>
                <a:cubicBezTo>
                  <a:pt x="318" y="182"/>
                  <a:pt x="316" y="188"/>
                  <a:pt x="311" y="194"/>
                </a:cubicBezTo>
                <a:cubicBezTo>
                  <a:pt x="310" y="186"/>
                  <a:pt x="311" y="178"/>
                  <a:pt x="309" y="171"/>
                </a:cubicBezTo>
                <a:cubicBezTo>
                  <a:pt x="308" y="168"/>
                  <a:pt x="304" y="176"/>
                  <a:pt x="302" y="179"/>
                </a:cubicBezTo>
                <a:cubicBezTo>
                  <a:pt x="299" y="184"/>
                  <a:pt x="298" y="188"/>
                  <a:pt x="293" y="191"/>
                </a:cubicBezTo>
                <a:cubicBezTo>
                  <a:pt x="288" y="189"/>
                  <a:pt x="286" y="186"/>
                  <a:pt x="281" y="183"/>
                </a:cubicBezTo>
                <a:cubicBezTo>
                  <a:pt x="277" y="193"/>
                  <a:pt x="274" y="198"/>
                  <a:pt x="264" y="204"/>
                </a:cubicBezTo>
                <a:cubicBezTo>
                  <a:pt x="258" y="214"/>
                  <a:pt x="263" y="226"/>
                  <a:pt x="254" y="233"/>
                </a:cubicBezTo>
                <a:cubicBezTo>
                  <a:pt x="249" y="243"/>
                  <a:pt x="247" y="252"/>
                  <a:pt x="237" y="258"/>
                </a:cubicBezTo>
                <a:cubicBezTo>
                  <a:pt x="232" y="252"/>
                  <a:pt x="234" y="244"/>
                  <a:pt x="231" y="237"/>
                </a:cubicBezTo>
                <a:cubicBezTo>
                  <a:pt x="230" y="231"/>
                  <a:pt x="227" y="228"/>
                  <a:pt x="225" y="222"/>
                </a:cubicBezTo>
                <a:cubicBezTo>
                  <a:pt x="225" y="214"/>
                  <a:pt x="227" y="193"/>
                  <a:pt x="216" y="191"/>
                </a:cubicBezTo>
                <a:cubicBezTo>
                  <a:pt x="207" y="186"/>
                  <a:pt x="202" y="179"/>
                  <a:pt x="194" y="173"/>
                </a:cubicBezTo>
                <a:cubicBezTo>
                  <a:pt x="186" y="167"/>
                  <a:pt x="148" y="162"/>
                  <a:pt x="147" y="162"/>
                </a:cubicBezTo>
                <a:cubicBezTo>
                  <a:pt x="134" y="160"/>
                  <a:pt x="123" y="156"/>
                  <a:pt x="110" y="155"/>
                </a:cubicBezTo>
                <a:cubicBezTo>
                  <a:pt x="99" y="151"/>
                  <a:pt x="74" y="150"/>
                  <a:pt x="74" y="150"/>
                </a:cubicBezTo>
                <a:cubicBezTo>
                  <a:pt x="63" y="148"/>
                  <a:pt x="53" y="143"/>
                  <a:pt x="44" y="137"/>
                </a:cubicBezTo>
                <a:cubicBezTo>
                  <a:pt x="38" y="127"/>
                  <a:pt x="34" y="119"/>
                  <a:pt x="21" y="116"/>
                </a:cubicBezTo>
                <a:cubicBezTo>
                  <a:pt x="0" y="106"/>
                  <a:pt x="37" y="102"/>
                  <a:pt x="38" y="102"/>
                </a:cubicBezTo>
                <a:cubicBezTo>
                  <a:pt x="43" y="98"/>
                  <a:pt x="43" y="94"/>
                  <a:pt x="47" y="90"/>
                </a:cubicBezTo>
                <a:cubicBezTo>
                  <a:pt x="50" y="87"/>
                  <a:pt x="54" y="86"/>
                  <a:pt x="57" y="84"/>
                </a:cubicBezTo>
                <a:cubicBezTo>
                  <a:pt x="61" y="76"/>
                  <a:pt x="75" y="78"/>
                  <a:pt x="83" y="77"/>
                </a:cubicBezTo>
                <a:cubicBezTo>
                  <a:pt x="90" y="72"/>
                  <a:pt x="99" y="66"/>
                  <a:pt x="107" y="63"/>
                </a:cubicBezTo>
                <a:cubicBezTo>
                  <a:pt x="112" y="56"/>
                  <a:pt x="120" y="52"/>
                  <a:pt x="128" y="50"/>
                </a:cubicBezTo>
                <a:cubicBezTo>
                  <a:pt x="136" y="44"/>
                  <a:pt x="138" y="35"/>
                  <a:pt x="146" y="30"/>
                </a:cubicBezTo>
                <a:cubicBezTo>
                  <a:pt x="157" y="15"/>
                  <a:pt x="156" y="11"/>
                  <a:pt x="176" y="8"/>
                </a:cubicBezTo>
                <a:cubicBezTo>
                  <a:pt x="181" y="5"/>
                  <a:pt x="185" y="3"/>
                  <a:pt x="191" y="2"/>
                </a:cubicBezTo>
                <a:cubicBezTo>
                  <a:pt x="200" y="2"/>
                  <a:pt x="219" y="0"/>
                  <a:pt x="216" y="8"/>
                </a:cubicBezTo>
                <a:cubicBezTo>
                  <a:pt x="214" y="14"/>
                  <a:pt x="203" y="12"/>
                  <a:pt x="197" y="12"/>
                </a:cubicBezTo>
                <a:cubicBezTo>
                  <a:pt x="192" y="15"/>
                  <a:pt x="189" y="17"/>
                  <a:pt x="183" y="18"/>
                </a:cubicBezTo>
                <a:cubicBezTo>
                  <a:pt x="171" y="27"/>
                  <a:pt x="179" y="43"/>
                  <a:pt x="171" y="54"/>
                </a:cubicBezTo>
                <a:cubicBezTo>
                  <a:pt x="169" y="63"/>
                  <a:pt x="166" y="64"/>
                  <a:pt x="159" y="68"/>
                </a:cubicBezTo>
                <a:cubicBezTo>
                  <a:pt x="158" y="76"/>
                  <a:pt x="153" y="80"/>
                  <a:pt x="161" y="83"/>
                </a:cubicBezTo>
                <a:cubicBezTo>
                  <a:pt x="170" y="80"/>
                  <a:pt x="172" y="76"/>
                  <a:pt x="176" y="68"/>
                </a:cubicBezTo>
                <a:cubicBezTo>
                  <a:pt x="178" y="57"/>
                  <a:pt x="192" y="64"/>
                  <a:pt x="200" y="66"/>
                </a:cubicBezTo>
                <a:cubicBezTo>
                  <a:pt x="208" y="70"/>
                  <a:pt x="216" y="67"/>
                  <a:pt x="224" y="72"/>
                </a:cubicBezTo>
                <a:cubicBezTo>
                  <a:pt x="226" y="80"/>
                  <a:pt x="229" y="83"/>
                  <a:pt x="236" y="87"/>
                </a:cubicBezTo>
                <a:cubicBezTo>
                  <a:pt x="251" y="111"/>
                  <a:pt x="242" y="107"/>
                  <a:pt x="282" y="108"/>
                </a:cubicBezTo>
                <a:cubicBezTo>
                  <a:pt x="294" y="107"/>
                  <a:pt x="288" y="100"/>
                  <a:pt x="299" y="96"/>
                </a:cubicBezTo>
                <a:cubicBezTo>
                  <a:pt x="315" y="99"/>
                  <a:pt x="305" y="94"/>
                  <a:pt x="317" y="92"/>
                </a:cubicBezTo>
                <a:cubicBezTo>
                  <a:pt x="322" y="90"/>
                  <a:pt x="327" y="83"/>
                  <a:pt x="332" y="81"/>
                </a:cubicBezTo>
                <a:cubicBezTo>
                  <a:pt x="334" y="71"/>
                  <a:pt x="339" y="77"/>
                  <a:pt x="347" y="78"/>
                </a:cubicBezTo>
                <a:cubicBezTo>
                  <a:pt x="365" y="75"/>
                  <a:pt x="359" y="75"/>
                  <a:pt x="390" y="74"/>
                </a:cubicBezTo>
                <a:cubicBezTo>
                  <a:pt x="399" y="70"/>
                  <a:pt x="395" y="64"/>
                  <a:pt x="407" y="62"/>
                </a:cubicBezTo>
                <a:cubicBezTo>
                  <a:pt x="412" y="61"/>
                  <a:pt x="417" y="57"/>
                  <a:pt x="425" y="62"/>
                </a:cubicBezTo>
                <a:cubicBezTo>
                  <a:pt x="428" y="67"/>
                  <a:pt x="421" y="87"/>
                  <a:pt x="426" y="92"/>
                </a:cubicBezTo>
                <a:cubicBezTo>
                  <a:pt x="431" y="97"/>
                  <a:pt x="449" y="90"/>
                  <a:pt x="456" y="90"/>
                </a:cubicBezTo>
                <a:cubicBezTo>
                  <a:pt x="459" y="98"/>
                  <a:pt x="461" y="94"/>
                  <a:pt x="467" y="90"/>
                </a:cubicBezTo>
                <a:cubicBezTo>
                  <a:pt x="468" y="82"/>
                  <a:pt x="474" y="79"/>
                  <a:pt x="482" y="77"/>
                </a:cubicBezTo>
                <a:cubicBezTo>
                  <a:pt x="489" y="78"/>
                  <a:pt x="491" y="78"/>
                  <a:pt x="494" y="84"/>
                </a:cubicBezTo>
                <a:cubicBezTo>
                  <a:pt x="495" y="90"/>
                  <a:pt x="497" y="93"/>
                  <a:pt x="500" y="98"/>
                </a:cubicBezTo>
                <a:cubicBezTo>
                  <a:pt x="498" y="106"/>
                  <a:pt x="492" y="118"/>
                  <a:pt x="503" y="120"/>
                </a:cubicBezTo>
                <a:cubicBezTo>
                  <a:pt x="507" y="127"/>
                  <a:pt x="508" y="128"/>
                  <a:pt x="516" y="129"/>
                </a:cubicBezTo>
                <a:cubicBezTo>
                  <a:pt x="529" y="128"/>
                  <a:pt x="534" y="130"/>
                  <a:pt x="543" y="123"/>
                </a:cubicBezTo>
                <a:cubicBezTo>
                  <a:pt x="546" y="124"/>
                  <a:pt x="571" y="127"/>
                  <a:pt x="549" y="141"/>
                </a:cubicBezTo>
                <a:cubicBezTo>
                  <a:pt x="543" y="145"/>
                  <a:pt x="534" y="140"/>
                  <a:pt x="527" y="140"/>
                </a:cubicBezTo>
                <a:cubicBezTo>
                  <a:pt x="513" y="140"/>
                  <a:pt x="499" y="146"/>
                  <a:pt x="486" y="143"/>
                </a:cubicBezTo>
                <a:cubicBezTo>
                  <a:pt x="477" y="139"/>
                  <a:pt x="468" y="138"/>
                  <a:pt x="459" y="143"/>
                </a:cubicBezTo>
                <a:cubicBezTo>
                  <a:pt x="453" y="151"/>
                  <a:pt x="456" y="144"/>
                  <a:pt x="461" y="150"/>
                </a:cubicBezTo>
                <a:cubicBezTo>
                  <a:pt x="462" y="151"/>
                  <a:pt x="462" y="153"/>
                  <a:pt x="462" y="155"/>
                </a:cubicBezTo>
                <a:cubicBezTo>
                  <a:pt x="465" y="176"/>
                  <a:pt x="465" y="171"/>
                  <a:pt x="489" y="173"/>
                </a:cubicBezTo>
                <a:cubicBezTo>
                  <a:pt x="493" y="181"/>
                  <a:pt x="501" y="182"/>
                  <a:pt x="509" y="183"/>
                </a:cubicBezTo>
                <a:cubicBezTo>
                  <a:pt x="515" y="193"/>
                  <a:pt x="531" y="192"/>
                  <a:pt x="542" y="194"/>
                </a:cubicBezTo>
                <a:cubicBezTo>
                  <a:pt x="551" y="200"/>
                  <a:pt x="561" y="196"/>
                  <a:pt x="570" y="203"/>
                </a:cubicBezTo>
                <a:cubicBezTo>
                  <a:pt x="573" y="218"/>
                  <a:pt x="574" y="216"/>
                  <a:pt x="578" y="227"/>
                </a:cubicBezTo>
                <a:cubicBezTo>
                  <a:pt x="579" y="235"/>
                  <a:pt x="577" y="234"/>
                  <a:pt x="572" y="240"/>
                </a:cubicBezTo>
                <a:cubicBezTo>
                  <a:pt x="573" y="250"/>
                  <a:pt x="572" y="253"/>
                  <a:pt x="581" y="257"/>
                </a:cubicBezTo>
                <a:cubicBezTo>
                  <a:pt x="582" y="265"/>
                  <a:pt x="586" y="267"/>
                  <a:pt x="587" y="276"/>
                </a:cubicBezTo>
                <a:cubicBezTo>
                  <a:pt x="587" y="285"/>
                  <a:pt x="587" y="296"/>
                  <a:pt x="585" y="306"/>
                </a:cubicBezTo>
                <a:cubicBezTo>
                  <a:pt x="583" y="316"/>
                  <a:pt x="577" y="327"/>
                  <a:pt x="573" y="335"/>
                </a:cubicBezTo>
                <a:cubicBezTo>
                  <a:pt x="571" y="346"/>
                  <a:pt x="570" y="352"/>
                  <a:pt x="558" y="354"/>
                </a:cubicBezTo>
                <a:cubicBezTo>
                  <a:pt x="556" y="363"/>
                  <a:pt x="537" y="369"/>
                  <a:pt x="554" y="386"/>
                </a:cubicBezTo>
                <a:cubicBezTo>
                  <a:pt x="557" y="392"/>
                  <a:pt x="562" y="392"/>
                  <a:pt x="569" y="393"/>
                </a:cubicBezTo>
                <a:cubicBezTo>
                  <a:pt x="581" y="392"/>
                  <a:pt x="579" y="391"/>
                  <a:pt x="585" y="383"/>
                </a:cubicBezTo>
                <a:cubicBezTo>
                  <a:pt x="588" y="374"/>
                  <a:pt x="591" y="371"/>
                  <a:pt x="599" y="366"/>
                </a:cubicBezTo>
                <a:cubicBezTo>
                  <a:pt x="601" y="353"/>
                  <a:pt x="606" y="349"/>
                  <a:pt x="617" y="342"/>
                </a:cubicBezTo>
                <a:cubicBezTo>
                  <a:pt x="646" y="345"/>
                  <a:pt x="639" y="343"/>
                  <a:pt x="650" y="362"/>
                </a:cubicBezTo>
                <a:cubicBezTo>
                  <a:pt x="659" y="375"/>
                  <a:pt x="666" y="408"/>
                  <a:pt x="671" y="423"/>
                </a:cubicBezTo>
                <a:cubicBezTo>
                  <a:pt x="673" y="434"/>
                  <a:pt x="676" y="444"/>
                  <a:pt x="678" y="455"/>
                </a:cubicBezTo>
                <a:cubicBezTo>
                  <a:pt x="678" y="465"/>
                  <a:pt x="688" y="503"/>
                  <a:pt x="669" y="500"/>
                </a:cubicBezTo>
                <a:cubicBezTo>
                  <a:pt x="667" y="492"/>
                  <a:pt x="668" y="481"/>
                  <a:pt x="660" y="479"/>
                </a:cubicBezTo>
                <a:cubicBezTo>
                  <a:pt x="659" y="486"/>
                  <a:pt x="658" y="488"/>
                  <a:pt x="653" y="492"/>
                </a:cubicBezTo>
                <a:cubicBezTo>
                  <a:pt x="652" y="505"/>
                  <a:pt x="657" y="531"/>
                  <a:pt x="639" y="534"/>
                </a:cubicBezTo>
                <a:cubicBezTo>
                  <a:pt x="633" y="544"/>
                  <a:pt x="638" y="556"/>
                  <a:pt x="633" y="567"/>
                </a:cubicBezTo>
                <a:cubicBezTo>
                  <a:pt x="632" y="574"/>
                  <a:pt x="628" y="572"/>
                  <a:pt x="623" y="578"/>
                </a:cubicBezTo>
                <a:cubicBezTo>
                  <a:pt x="617" y="610"/>
                  <a:pt x="597" y="607"/>
                  <a:pt x="560" y="608"/>
                </a:cubicBezTo>
                <a:cubicBezTo>
                  <a:pt x="536" y="611"/>
                  <a:pt x="522" y="610"/>
                  <a:pt x="497" y="611"/>
                </a:cubicBezTo>
                <a:cubicBezTo>
                  <a:pt x="474" y="613"/>
                  <a:pt x="446" y="614"/>
                  <a:pt x="429" y="615"/>
                </a:cubicBezTo>
                <a:cubicBezTo>
                  <a:pt x="404" y="617"/>
                  <a:pt x="355" y="623"/>
                  <a:pt x="345" y="626"/>
                </a:cubicBezTo>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25" name="Freeform 53"/>
          <p:cNvSpPr>
            <a:spLocks/>
          </p:cNvSpPr>
          <p:nvPr/>
        </p:nvSpPr>
        <p:spPr bwMode="gray">
          <a:xfrm>
            <a:off x="5117943" y="2625697"/>
            <a:ext cx="338852" cy="159471"/>
          </a:xfrm>
          <a:custGeom>
            <a:avLst/>
            <a:gdLst>
              <a:gd name="T0" fmla="*/ 4377906 w 297"/>
              <a:gd name="T1" fmla="*/ 100700067 h 152"/>
              <a:gd name="T2" fmla="*/ 4377906 w 297"/>
              <a:gd name="T3" fmla="*/ 75889813 h 152"/>
              <a:gd name="T4" fmla="*/ 8756666 w 297"/>
              <a:gd name="T5" fmla="*/ 43053201 h 152"/>
              <a:gd name="T6" fmla="*/ 43782474 w 297"/>
              <a:gd name="T7" fmla="*/ 37215394 h 152"/>
              <a:gd name="T8" fmla="*/ 109455323 w 297"/>
              <a:gd name="T9" fmla="*/ 23350382 h 152"/>
              <a:gd name="T10" fmla="*/ 116022634 w 297"/>
              <a:gd name="T11" fmla="*/ 21161844 h 152"/>
              <a:gd name="T12" fmla="*/ 118212013 w 297"/>
              <a:gd name="T13" fmla="*/ 14594525 h 152"/>
              <a:gd name="T14" fmla="*/ 127697330 w 297"/>
              <a:gd name="T15" fmla="*/ 8756714 h 152"/>
              <a:gd name="T16" fmla="*/ 135724485 w 297"/>
              <a:gd name="T17" fmla="*/ 0 h 152"/>
              <a:gd name="T18" fmla="*/ 146669673 w 297"/>
              <a:gd name="T19" fmla="*/ 12405130 h 152"/>
              <a:gd name="T20" fmla="*/ 151048431 w 297"/>
              <a:gd name="T21" fmla="*/ 23350382 h 152"/>
              <a:gd name="T22" fmla="*/ 144481147 w 297"/>
              <a:gd name="T23" fmla="*/ 35026003 h 152"/>
              <a:gd name="T24" fmla="*/ 161993619 w 297"/>
              <a:gd name="T25" fmla="*/ 45971251 h 152"/>
              <a:gd name="T26" fmla="*/ 169290411 w 297"/>
              <a:gd name="T27" fmla="*/ 58376391 h 152"/>
              <a:gd name="T28" fmla="*/ 179506091 w 297"/>
              <a:gd name="T29" fmla="*/ 76619325 h 152"/>
              <a:gd name="T30" fmla="*/ 188262754 w 297"/>
              <a:gd name="T31" fmla="*/ 83186645 h 152"/>
              <a:gd name="T32" fmla="*/ 205776079 w 297"/>
              <a:gd name="T33" fmla="*/ 80267741 h 152"/>
              <a:gd name="T34" fmla="*/ 212343363 w 297"/>
              <a:gd name="T35" fmla="*/ 70052006 h 152"/>
              <a:gd name="T36" fmla="*/ 204316209 w 297"/>
              <a:gd name="T37" fmla="*/ 62755174 h 152"/>
              <a:gd name="T38" fmla="*/ 194830037 w 297"/>
              <a:gd name="T39" fmla="*/ 56917366 h 152"/>
              <a:gd name="T40" fmla="*/ 199208796 w 297"/>
              <a:gd name="T41" fmla="*/ 52539425 h 152"/>
              <a:gd name="T42" fmla="*/ 208694967 w 297"/>
              <a:gd name="T43" fmla="*/ 58376391 h 152"/>
              <a:gd name="T44" fmla="*/ 216721267 w 297"/>
              <a:gd name="T45" fmla="*/ 78079204 h 152"/>
              <a:gd name="T46" fmla="*/ 212343363 w 297"/>
              <a:gd name="T47" fmla="*/ 84646524 h 152"/>
              <a:gd name="T48" fmla="*/ 201397321 w 297"/>
              <a:gd name="T49" fmla="*/ 86835061 h 152"/>
              <a:gd name="T50" fmla="*/ 188992262 w 297"/>
              <a:gd name="T51" fmla="*/ 97781163 h 152"/>
              <a:gd name="T52" fmla="*/ 178047074 w 297"/>
              <a:gd name="T53" fmla="*/ 96321284 h 152"/>
              <a:gd name="T54" fmla="*/ 168560903 w 297"/>
              <a:gd name="T55" fmla="*/ 94132747 h 152"/>
              <a:gd name="T56" fmla="*/ 159804240 w 297"/>
              <a:gd name="T57" fmla="*/ 110915802 h 152"/>
              <a:gd name="T58" fmla="*/ 146669673 w 297"/>
              <a:gd name="T59" fmla="*/ 106537874 h 152"/>
              <a:gd name="T60" fmla="*/ 137913864 w 297"/>
              <a:gd name="T61" fmla="*/ 94132747 h 152"/>
              <a:gd name="T62" fmla="*/ 131346580 w 297"/>
              <a:gd name="T63" fmla="*/ 85376036 h 152"/>
              <a:gd name="T64" fmla="*/ 127697330 w 297"/>
              <a:gd name="T65" fmla="*/ 75889813 h 152"/>
              <a:gd name="T66" fmla="*/ 56917054 w 297"/>
              <a:gd name="T67" fmla="*/ 91943356 h 152"/>
              <a:gd name="T68" fmla="*/ 22620745 w 297"/>
              <a:gd name="T69" fmla="*/ 98510675 h 152"/>
              <a:gd name="T70" fmla="*/ 4377906 w 297"/>
              <a:gd name="T71" fmla="*/ 100700067 h 1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7"/>
              <a:gd name="T109" fmla="*/ 0 h 152"/>
              <a:gd name="T110" fmla="*/ 297 w 297"/>
              <a:gd name="T111" fmla="*/ 152 h 1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7" h="152">
                <a:moveTo>
                  <a:pt x="6" y="138"/>
                </a:moveTo>
                <a:cubicBezTo>
                  <a:pt x="0" y="125"/>
                  <a:pt x="4" y="119"/>
                  <a:pt x="6" y="104"/>
                </a:cubicBezTo>
                <a:cubicBezTo>
                  <a:pt x="7" y="91"/>
                  <a:pt x="3" y="68"/>
                  <a:pt x="12" y="59"/>
                </a:cubicBezTo>
                <a:cubicBezTo>
                  <a:pt x="21" y="50"/>
                  <a:pt x="37" y="55"/>
                  <a:pt x="60" y="51"/>
                </a:cubicBezTo>
                <a:cubicBezTo>
                  <a:pt x="83" y="47"/>
                  <a:pt x="134" y="36"/>
                  <a:pt x="150" y="32"/>
                </a:cubicBezTo>
                <a:cubicBezTo>
                  <a:pt x="153" y="31"/>
                  <a:pt x="157" y="31"/>
                  <a:pt x="159" y="29"/>
                </a:cubicBezTo>
                <a:cubicBezTo>
                  <a:pt x="161" y="27"/>
                  <a:pt x="160" y="22"/>
                  <a:pt x="162" y="20"/>
                </a:cubicBezTo>
                <a:cubicBezTo>
                  <a:pt x="165" y="17"/>
                  <a:pt x="171" y="16"/>
                  <a:pt x="175" y="12"/>
                </a:cubicBezTo>
                <a:cubicBezTo>
                  <a:pt x="180" y="7"/>
                  <a:pt x="180" y="4"/>
                  <a:pt x="186" y="0"/>
                </a:cubicBezTo>
                <a:cubicBezTo>
                  <a:pt x="198" y="3"/>
                  <a:pt x="192" y="11"/>
                  <a:pt x="201" y="17"/>
                </a:cubicBezTo>
                <a:cubicBezTo>
                  <a:pt x="216" y="14"/>
                  <a:pt x="220" y="26"/>
                  <a:pt x="207" y="32"/>
                </a:cubicBezTo>
                <a:cubicBezTo>
                  <a:pt x="203" y="38"/>
                  <a:pt x="203" y="43"/>
                  <a:pt x="198" y="48"/>
                </a:cubicBezTo>
                <a:cubicBezTo>
                  <a:pt x="190" y="67"/>
                  <a:pt x="192" y="62"/>
                  <a:pt x="222" y="63"/>
                </a:cubicBezTo>
                <a:cubicBezTo>
                  <a:pt x="223" y="70"/>
                  <a:pt x="226" y="76"/>
                  <a:pt x="232" y="80"/>
                </a:cubicBezTo>
                <a:cubicBezTo>
                  <a:pt x="234" y="98"/>
                  <a:pt x="237" y="93"/>
                  <a:pt x="246" y="105"/>
                </a:cubicBezTo>
                <a:cubicBezTo>
                  <a:pt x="248" y="113"/>
                  <a:pt x="251" y="113"/>
                  <a:pt x="258" y="114"/>
                </a:cubicBezTo>
                <a:cubicBezTo>
                  <a:pt x="266" y="113"/>
                  <a:pt x="282" y="110"/>
                  <a:pt x="282" y="110"/>
                </a:cubicBezTo>
                <a:cubicBezTo>
                  <a:pt x="285" y="105"/>
                  <a:pt x="288" y="101"/>
                  <a:pt x="291" y="96"/>
                </a:cubicBezTo>
                <a:cubicBezTo>
                  <a:pt x="288" y="90"/>
                  <a:pt x="287" y="87"/>
                  <a:pt x="280" y="86"/>
                </a:cubicBezTo>
                <a:cubicBezTo>
                  <a:pt x="276" y="79"/>
                  <a:pt x="273" y="81"/>
                  <a:pt x="267" y="78"/>
                </a:cubicBezTo>
                <a:cubicBezTo>
                  <a:pt x="262" y="71"/>
                  <a:pt x="267" y="71"/>
                  <a:pt x="273" y="72"/>
                </a:cubicBezTo>
                <a:cubicBezTo>
                  <a:pt x="278" y="74"/>
                  <a:pt x="282" y="77"/>
                  <a:pt x="286" y="80"/>
                </a:cubicBezTo>
                <a:cubicBezTo>
                  <a:pt x="290" y="87"/>
                  <a:pt x="294" y="99"/>
                  <a:pt x="297" y="107"/>
                </a:cubicBezTo>
                <a:cubicBezTo>
                  <a:pt x="296" y="109"/>
                  <a:pt x="293" y="115"/>
                  <a:pt x="291" y="116"/>
                </a:cubicBezTo>
                <a:cubicBezTo>
                  <a:pt x="286" y="118"/>
                  <a:pt x="276" y="119"/>
                  <a:pt x="276" y="119"/>
                </a:cubicBezTo>
                <a:cubicBezTo>
                  <a:pt x="269" y="123"/>
                  <a:pt x="266" y="130"/>
                  <a:pt x="259" y="134"/>
                </a:cubicBezTo>
                <a:cubicBezTo>
                  <a:pt x="254" y="141"/>
                  <a:pt x="248" y="139"/>
                  <a:pt x="244" y="132"/>
                </a:cubicBezTo>
                <a:cubicBezTo>
                  <a:pt x="242" y="119"/>
                  <a:pt x="238" y="123"/>
                  <a:pt x="231" y="129"/>
                </a:cubicBezTo>
                <a:cubicBezTo>
                  <a:pt x="227" y="136"/>
                  <a:pt x="226" y="147"/>
                  <a:pt x="219" y="152"/>
                </a:cubicBezTo>
                <a:cubicBezTo>
                  <a:pt x="212" y="150"/>
                  <a:pt x="207" y="150"/>
                  <a:pt x="201" y="146"/>
                </a:cubicBezTo>
                <a:cubicBezTo>
                  <a:pt x="197" y="140"/>
                  <a:pt x="194" y="133"/>
                  <a:pt x="189" y="129"/>
                </a:cubicBezTo>
                <a:cubicBezTo>
                  <a:pt x="186" y="124"/>
                  <a:pt x="185" y="120"/>
                  <a:pt x="180" y="117"/>
                </a:cubicBezTo>
                <a:cubicBezTo>
                  <a:pt x="178" y="113"/>
                  <a:pt x="177" y="108"/>
                  <a:pt x="175" y="104"/>
                </a:cubicBezTo>
                <a:lnTo>
                  <a:pt x="78" y="126"/>
                </a:lnTo>
                <a:cubicBezTo>
                  <a:pt x="59" y="130"/>
                  <a:pt x="43" y="133"/>
                  <a:pt x="31" y="135"/>
                </a:cubicBezTo>
                <a:cubicBezTo>
                  <a:pt x="19" y="137"/>
                  <a:pt x="11" y="137"/>
                  <a:pt x="6" y="138"/>
                </a:cubicBezTo>
                <a:close/>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26" name="Freeform 54"/>
          <p:cNvSpPr>
            <a:spLocks/>
          </p:cNvSpPr>
          <p:nvPr/>
        </p:nvSpPr>
        <p:spPr bwMode="gray">
          <a:xfrm>
            <a:off x="5044089" y="2396005"/>
            <a:ext cx="175940" cy="301385"/>
          </a:xfrm>
          <a:custGeom>
            <a:avLst/>
            <a:gdLst>
              <a:gd name="T0" fmla="*/ 143 w 154"/>
              <a:gd name="T1" fmla="*/ 0 h 287"/>
              <a:gd name="T2" fmla="*/ 138 w 154"/>
              <a:gd name="T3" fmla="*/ 24 h 287"/>
              <a:gd name="T4" fmla="*/ 147 w 154"/>
              <a:gd name="T5" fmla="*/ 44 h 287"/>
              <a:gd name="T6" fmla="*/ 135 w 154"/>
              <a:gd name="T7" fmla="*/ 75 h 287"/>
              <a:gd name="T8" fmla="*/ 120 w 154"/>
              <a:gd name="T9" fmla="*/ 89 h 287"/>
              <a:gd name="T10" fmla="*/ 123 w 154"/>
              <a:gd name="T11" fmla="*/ 122 h 287"/>
              <a:gd name="T12" fmla="*/ 119 w 154"/>
              <a:gd name="T13" fmla="*/ 152 h 287"/>
              <a:gd name="T14" fmla="*/ 123 w 154"/>
              <a:gd name="T15" fmla="*/ 200 h 287"/>
              <a:gd name="T16" fmla="*/ 134 w 154"/>
              <a:gd name="T17" fmla="*/ 269 h 287"/>
              <a:gd name="T18" fmla="*/ 93 w 154"/>
              <a:gd name="T19" fmla="*/ 273 h 287"/>
              <a:gd name="T20" fmla="*/ 77 w 154"/>
              <a:gd name="T21" fmla="*/ 278 h 287"/>
              <a:gd name="T22" fmla="*/ 66 w 154"/>
              <a:gd name="T23" fmla="*/ 254 h 287"/>
              <a:gd name="T24" fmla="*/ 53 w 154"/>
              <a:gd name="T25" fmla="*/ 221 h 287"/>
              <a:gd name="T26" fmla="*/ 51 w 154"/>
              <a:gd name="T27" fmla="*/ 192 h 287"/>
              <a:gd name="T28" fmla="*/ 41 w 154"/>
              <a:gd name="T29" fmla="*/ 180 h 287"/>
              <a:gd name="T30" fmla="*/ 33 w 154"/>
              <a:gd name="T31" fmla="*/ 168 h 287"/>
              <a:gd name="T32" fmla="*/ 21 w 154"/>
              <a:gd name="T33" fmla="*/ 141 h 287"/>
              <a:gd name="T34" fmla="*/ 18 w 154"/>
              <a:gd name="T35" fmla="*/ 93 h 287"/>
              <a:gd name="T36" fmla="*/ 5 w 154"/>
              <a:gd name="T37" fmla="*/ 35 h 287"/>
              <a:gd name="T38" fmla="*/ 132 w 154"/>
              <a:gd name="T39" fmla="*/ 5 h 287"/>
              <a:gd name="T40" fmla="*/ 143 w 154"/>
              <a:gd name="T4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287">
                <a:moveTo>
                  <a:pt x="143" y="0"/>
                </a:moveTo>
                <a:cubicBezTo>
                  <a:pt x="145" y="9"/>
                  <a:pt x="144" y="17"/>
                  <a:pt x="138" y="24"/>
                </a:cubicBezTo>
                <a:cubicBezTo>
                  <a:pt x="141" y="32"/>
                  <a:pt x="140" y="39"/>
                  <a:pt x="147" y="44"/>
                </a:cubicBezTo>
                <a:cubicBezTo>
                  <a:pt x="154" y="58"/>
                  <a:pt x="149" y="72"/>
                  <a:pt x="135" y="75"/>
                </a:cubicBezTo>
                <a:cubicBezTo>
                  <a:pt x="131" y="82"/>
                  <a:pt x="122" y="81"/>
                  <a:pt x="120" y="89"/>
                </a:cubicBezTo>
                <a:cubicBezTo>
                  <a:pt x="119" y="95"/>
                  <a:pt x="123" y="112"/>
                  <a:pt x="123" y="122"/>
                </a:cubicBezTo>
                <a:cubicBezTo>
                  <a:pt x="123" y="132"/>
                  <a:pt x="119" y="139"/>
                  <a:pt x="119" y="152"/>
                </a:cubicBezTo>
                <a:cubicBezTo>
                  <a:pt x="119" y="165"/>
                  <a:pt x="121" y="181"/>
                  <a:pt x="123" y="200"/>
                </a:cubicBezTo>
                <a:cubicBezTo>
                  <a:pt x="126" y="276"/>
                  <a:pt x="117" y="240"/>
                  <a:pt x="134" y="269"/>
                </a:cubicBezTo>
                <a:cubicBezTo>
                  <a:pt x="119" y="270"/>
                  <a:pt x="108" y="272"/>
                  <a:pt x="93" y="273"/>
                </a:cubicBezTo>
                <a:cubicBezTo>
                  <a:pt x="88" y="275"/>
                  <a:pt x="82" y="275"/>
                  <a:pt x="77" y="278"/>
                </a:cubicBezTo>
                <a:cubicBezTo>
                  <a:pt x="72" y="287"/>
                  <a:pt x="70" y="259"/>
                  <a:pt x="66" y="254"/>
                </a:cubicBezTo>
                <a:cubicBezTo>
                  <a:pt x="64" y="242"/>
                  <a:pt x="58" y="232"/>
                  <a:pt x="53" y="221"/>
                </a:cubicBezTo>
                <a:cubicBezTo>
                  <a:pt x="55" y="209"/>
                  <a:pt x="63" y="199"/>
                  <a:pt x="51" y="192"/>
                </a:cubicBezTo>
                <a:cubicBezTo>
                  <a:pt x="49" y="186"/>
                  <a:pt x="44" y="184"/>
                  <a:pt x="41" y="180"/>
                </a:cubicBezTo>
                <a:cubicBezTo>
                  <a:pt x="38" y="176"/>
                  <a:pt x="36" y="174"/>
                  <a:pt x="33" y="168"/>
                </a:cubicBezTo>
                <a:cubicBezTo>
                  <a:pt x="32" y="159"/>
                  <a:pt x="26" y="149"/>
                  <a:pt x="21" y="141"/>
                </a:cubicBezTo>
                <a:cubicBezTo>
                  <a:pt x="20" y="106"/>
                  <a:pt x="29" y="111"/>
                  <a:pt x="18" y="93"/>
                </a:cubicBezTo>
                <a:cubicBezTo>
                  <a:pt x="15" y="75"/>
                  <a:pt x="0" y="46"/>
                  <a:pt x="5" y="35"/>
                </a:cubicBezTo>
                <a:cubicBezTo>
                  <a:pt x="24" y="20"/>
                  <a:pt x="109" y="11"/>
                  <a:pt x="132" y="5"/>
                </a:cubicBezTo>
                <a:cubicBezTo>
                  <a:pt x="139" y="2"/>
                  <a:pt x="135" y="4"/>
                  <a:pt x="143" y="0"/>
                </a:cubicBezTo>
                <a:close/>
              </a:path>
            </a:pathLst>
          </a:custGeom>
          <a:solidFill>
            <a:schemeClr val="accent2"/>
          </a:solidFill>
          <a:ln w="6350">
            <a:solidFill>
              <a:schemeClr val="bg1"/>
            </a:solidFill>
            <a:round/>
            <a:headEnd/>
            <a:tailEnd/>
          </a:ln>
          <a:extLst/>
        </p:spPr>
        <p:txBody>
          <a:bodyPr lIns="80414" tIns="40207" rIns="80414" bIns="40207">
            <a:noAutofit/>
          </a:bodyPr>
          <a:lstStyle/>
          <a:p>
            <a:pPr algn="ctr" defTabSz="447946"/>
            <a:endParaRPr lang="en-CA" dirty="0">
              <a:solidFill>
                <a:srgbClr val="FFFFFF"/>
              </a:solidFill>
              <a:cs typeface="Arial" charset="0"/>
            </a:endParaRPr>
          </a:p>
        </p:txBody>
      </p:sp>
      <p:sp>
        <p:nvSpPr>
          <p:cNvPr id="127" name="Freeform 55"/>
          <p:cNvSpPr>
            <a:spLocks/>
          </p:cNvSpPr>
          <p:nvPr/>
        </p:nvSpPr>
        <p:spPr bwMode="gray">
          <a:xfrm>
            <a:off x="5180935" y="2357963"/>
            <a:ext cx="160736" cy="317479"/>
          </a:xfrm>
          <a:custGeom>
            <a:avLst/>
            <a:gdLst>
              <a:gd name="T0" fmla="*/ 45 w 142"/>
              <a:gd name="T1" fmla="*/ 0 h 302"/>
              <a:gd name="T2" fmla="*/ 114 w 142"/>
              <a:gd name="T3" fmla="*/ 209 h 302"/>
              <a:gd name="T4" fmla="*/ 139 w 142"/>
              <a:gd name="T5" fmla="*/ 228 h 302"/>
              <a:gd name="T6" fmla="*/ 130 w 142"/>
              <a:gd name="T7" fmla="*/ 255 h 302"/>
              <a:gd name="T8" fmla="*/ 111 w 142"/>
              <a:gd name="T9" fmla="*/ 273 h 302"/>
              <a:gd name="T10" fmla="*/ 102 w 142"/>
              <a:gd name="T11" fmla="*/ 284 h 302"/>
              <a:gd name="T12" fmla="*/ 30 w 142"/>
              <a:gd name="T13" fmla="*/ 300 h 302"/>
              <a:gd name="T14" fmla="*/ 4 w 142"/>
              <a:gd name="T15" fmla="*/ 290 h 302"/>
              <a:gd name="T16" fmla="*/ 3 w 142"/>
              <a:gd name="T17" fmla="*/ 236 h 302"/>
              <a:gd name="T18" fmla="*/ 0 w 142"/>
              <a:gd name="T19" fmla="*/ 189 h 302"/>
              <a:gd name="T20" fmla="*/ 4 w 142"/>
              <a:gd name="T21" fmla="*/ 156 h 302"/>
              <a:gd name="T22" fmla="*/ 0 w 142"/>
              <a:gd name="T23" fmla="*/ 122 h 302"/>
              <a:gd name="T24" fmla="*/ 31 w 142"/>
              <a:gd name="T25" fmla="*/ 95 h 302"/>
              <a:gd name="T26" fmla="*/ 18 w 142"/>
              <a:gd name="T27" fmla="*/ 63 h 302"/>
              <a:gd name="T28" fmla="*/ 22 w 142"/>
              <a:gd name="T29" fmla="*/ 45 h 302"/>
              <a:gd name="T30" fmla="*/ 21 w 142"/>
              <a:gd name="T31" fmla="*/ 24 h 302"/>
              <a:gd name="T32" fmla="*/ 33 w 142"/>
              <a:gd name="T33" fmla="*/ 5 h 302"/>
              <a:gd name="T34" fmla="*/ 45 w 142"/>
              <a:gd name="T3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302">
                <a:moveTo>
                  <a:pt x="45" y="0"/>
                </a:moveTo>
                <a:lnTo>
                  <a:pt x="114" y="209"/>
                </a:lnTo>
                <a:lnTo>
                  <a:pt x="139" y="228"/>
                </a:lnTo>
                <a:cubicBezTo>
                  <a:pt x="142" y="236"/>
                  <a:pt x="136" y="246"/>
                  <a:pt x="130" y="255"/>
                </a:cubicBezTo>
                <a:cubicBezTo>
                  <a:pt x="125" y="262"/>
                  <a:pt x="116" y="268"/>
                  <a:pt x="111" y="273"/>
                </a:cubicBezTo>
                <a:cubicBezTo>
                  <a:pt x="106" y="278"/>
                  <a:pt x="115" y="280"/>
                  <a:pt x="102" y="284"/>
                </a:cubicBezTo>
                <a:cubicBezTo>
                  <a:pt x="87" y="289"/>
                  <a:pt x="46" y="296"/>
                  <a:pt x="30" y="300"/>
                </a:cubicBezTo>
                <a:cubicBezTo>
                  <a:pt x="14" y="302"/>
                  <a:pt x="8" y="301"/>
                  <a:pt x="4" y="290"/>
                </a:cubicBezTo>
                <a:lnTo>
                  <a:pt x="3" y="236"/>
                </a:lnTo>
                <a:lnTo>
                  <a:pt x="0" y="189"/>
                </a:lnTo>
                <a:lnTo>
                  <a:pt x="4" y="156"/>
                </a:lnTo>
                <a:lnTo>
                  <a:pt x="0" y="122"/>
                </a:lnTo>
                <a:cubicBezTo>
                  <a:pt x="37" y="99"/>
                  <a:pt x="18" y="112"/>
                  <a:pt x="31" y="95"/>
                </a:cubicBezTo>
                <a:cubicBezTo>
                  <a:pt x="30" y="86"/>
                  <a:pt x="23" y="70"/>
                  <a:pt x="18" y="63"/>
                </a:cubicBezTo>
                <a:cubicBezTo>
                  <a:pt x="19" y="51"/>
                  <a:pt x="24" y="57"/>
                  <a:pt x="22" y="45"/>
                </a:cubicBezTo>
                <a:cubicBezTo>
                  <a:pt x="25" y="39"/>
                  <a:pt x="22" y="31"/>
                  <a:pt x="21" y="24"/>
                </a:cubicBezTo>
                <a:cubicBezTo>
                  <a:pt x="22" y="13"/>
                  <a:pt x="22" y="7"/>
                  <a:pt x="33" y="5"/>
                </a:cubicBezTo>
                <a:cubicBezTo>
                  <a:pt x="37" y="2"/>
                  <a:pt x="40" y="0"/>
                  <a:pt x="45" y="0"/>
                </a:cubicBezTo>
                <a:close/>
              </a:path>
            </a:pathLst>
          </a:custGeom>
          <a:solidFill>
            <a:schemeClr val="accent2"/>
          </a:solidFill>
          <a:ln w="6350" cap="flat" cmpd="sng">
            <a:solidFill>
              <a:schemeClr val="bg1"/>
            </a:solidFill>
            <a:prstDash val="solid"/>
            <a:round/>
            <a:headEnd type="none" w="med" len="med"/>
            <a:tailEnd type="none" w="med" len="med"/>
          </a:ln>
          <a:effectLst/>
          <a:extLst/>
        </p:spPr>
        <p:txBody>
          <a:bodyPr lIns="80414" tIns="40207" rIns="80414" bIns="40207">
            <a:noAutofit/>
          </a:bodyPr>
          <a:lstStyle/>
          <a:p>
            <a:pPr algn="ctr" defTabSz="447946">
              <a:defRPr/>
            </a:pPr>
            <a:endParaRPr lang="en-CA" dirty="0">
              <a:solidFill>
                <a:srgbClr val="FFFFFF"/>
              </a:solidFill>
              <a:cs typeface="Arial" charset="0"/>
            </a:endParaRPr>
          </a:p>
        </p:txBody>
      </p:sp>
      <p:sp>
        <p:nvSpPr>
          <p:cNvPr id="128" name="Freeform 56"/>
          <p:cNvSpPr>
            <a:spLocks/>
          </p:cNvSpPr>
          <p:nvPr/>
        </p:nvSpPr>
        <p:spPr bwMode="gray">
          <a:xfrm>
            <a:off x="5228719" y="2060967"/>
            <a:ext cx="362746" cy="544250"/>
          </a:xfrm>
          <a:custGeom>
            <a:avLst/>
            <a:gdLst>
              <a:gd name="T0" fmla="*/ 35 w 318"/>
              <a:gd name="T1" fmla="*/ 105 h 518"/>
              <a:gd name="T2" fmla="*/ 65 w 318"/>
              <a:gd name="T3" fmla="*/ 10 h 518"/>
              <a:gd name="T4" fmla="*/ 80 w 318"/>
              <a:gd name="T5" fmla="*/ 10 h 518"/>
              <a:gd name="T6" fmla="*/ 87 w 318"/>
              <a:gd name="T7" fmla="*/ 28 h 518"/>
              <a:gd name="T8" fmla="*/ 120 w 318"/>
              <a:gd name="T9" fmla="*/ 16 h 518"/>
              <a:gd name="T10" fmla="*/ 131 w 318"/>
              <a:gd name="T11" fmla="*/ 0 h 518"/>
              <a:gd name="T12" fmla="*/ 158 w 318"/>
              <a:gd name="T13" fmla="*/ 6 h 518"/>
              <a:gd name="T14" fmla="*/ 180 w 318"/>
              <a:gd name="T15" fmla="*/ 27 h 518"/>
              <a:gd name="T16" fmla="*/ 185 w 318"/>
              <a:gd name="T17" fmla="*/ 40 h 518"/>
              <a:gd name="T18" fmla="*/ 197 w 318"/>
              <a:gd name="T19" fmla="*/ 63 h 518"/>
              <a:gd name="T20" fmla="*/ 206 w 318"/>
              <a:gd name="T21" fmla="*/ 96 h 518"/>
              <a:gd name="T22" fmla="*/ 216 w 318"/>
              <a:gd name="T23" fmla="*/ 120 h 518"/>
              <a:gd name="T24" fmla="*/ 222 w 318"/>
              <a:gd name="T25" fmla="*/ 127 h 518"/>
              <a:gd name="T26" fmla="*/ 227 w 318"/>
              <a:gd name="T27" fmla="*/ 151 h 518"/>
              <a:gd name="T28" fmla="*/ 242 w 318"/>
              <a:gd name="T29" fmla="*/ 169 h 518"/>
              <a:gd name="T30" fmla="*/ 266 w 318"/>
              <a:gd name="T31" fmla="*/ 183 h 518"/>
              <a:gd name="T32" fmla="*/ 273 w 318"/>
              <a:gd name="T33" fmla="*/ 205 h 518"/>
              <a:gd name="T34" fmla="*/ 291 w 318"/>
              <a:gd name="T35" fmla="*/ 213 h 518"/>
              <a:gd name="T36" fmla="*/ 306 w 318"/>
              <a:gd name="T37" fmla="*/ 228 h 518"/>
              <a:gd name="T38" fmla="*/ 318 w 318"/>
              <a:gd name="T39" fmla="*/ 237 h 518"/>
              <a:gd name="T40" fmla="*/ 312 w 318"/>
              <a:gd name="T41" fmla="*/ 264 h 518"/>
              <a:gd name="T42" fmla="*/ 290 w 318"/>
              <a:gd name="T43" fmla="*/ 277 h 518"/>
              <a:gd name="T44" fmla="*/ 273 w 318"/>
              <a:gd name="T45" fmla="*/ 289 h 518"/>
              <a:gd name="T46" fmla="*/ 261 w 318"/>
              <a:gd name="T47" fmla="*/ 306 h 518"/>
              <a:gd name="T48" fmla="*/ 249 w 318"/>
              <a:gd name="T49" fmla="*/ 316 h 518"/>
              <a:gd name="T50" fmla="*/ 248 w 318"/>
              <a:gd name="T51" fmla="*/ 333 h 518"/>
              <a:gd name="T52" fmla="*/ 225 w 318"/>
              <a:gd name="T53" fmla="*/ 343 h 518"/>
              <a:gd name="T54" fmla="*/ 200 w 318"/>
              <a:gd name="T55" fmla="*/ 360 h 518"/>
              <a:gd name="T56" fmla="*/ 189 w 318"/>
              <a:gd name="T57" fmla="*/ 354 h 518"/>
              <a:gd name="T58" fmla="*/ 186 w 318"/>
              <a:gd name="T59" fmla="*/ 379 h 518"/>
              <a:gd name="T60" fmla="*/ 171 w 318"/>
              <a:gd name="T61" fmla="*/ 390 h 518"/>
              <a:gd name="T62" fmla="*/ 162 w 318"/>
              <a:gd name="T63" fmla="*/ 408 h 518"/>
              <a:gd name="T64" fmla="*/ 147 w 318"/>
              <a:gd name="T65" fmla="*/ 421 h 518"/>
              <a:gd name="T66" fmla="*/ 135 w 318"/>
              <a:gd name="T67" fmla="*/ 415 h 518"/>
              <a:gd name="T68" fmla="*/ 114 w 318"/>
              <a:gd name="T69" fmla="*/ 429 h 518"/>
              <a:gd name="T70" fmla="*/ 122 w 318"/>
              <a:gd name="T71" fmla="*/ 439 h 518"/>
              <a:gd name="T72" fmla="*/ 108 w 318"/>
              <a:gd name="T73" fmla="*/ 451 h 518"/>
              <a:gd name="T74" fmla="*/ 113 w 318"/>
              <a:gd name="T75" fmla="*/ 471 h 518"/>
              <a:gd name="T76" fmla="*/ 102 w 318"/>
              <a:gd name="T77" fmla="*/ 486 h 518"/>
              <a:gd name="T78" fmla="*/ 105 w 318"/>
              <a:gd name="T79" fmla="*/ 502 h 518"/>
              <a:gd name="T80" fmla="*/ 98 w 318"/>
              <a:gd name="T81" fmla="*/ 514 h 518"/>
              <a:gd name="T82" fmla="*/ 71 w 318"/>
              <a:gd name="T83" fmla="*/ 492 h 518"/>
              <a:gd name="T84" fmla="*/ 0 w 318"/>
              <a:gd name="T85" fmla="*/ 280 h 518"/>
              <a:gd name="T86" fmla="*/ 6 w 318"/>
              <a:gd name="T87" fmla="*/ 273 h 518"/>
              <a:gd name="T88" fmla="*/ 24 w 318"/>
              <a:gd name="T89" fmla="*/ 276 h 518"/>
              <a:gd name="T90" fmla="*/ 26 w 318"/>
              <a:gd name="T91" fmla="*/ 261 h 518"/>
              <a:gd name="T92" fmla="*/ 26 w 318"/>
              <a:gd name="T93" fmla="*/ 237 h 518"/>
              <a:gd name="T94" fmla="*/ 35 w 318"/>
              <a:gd name="T95" fmla="*/ 225 h 518"/>
              <a:gd name="T96" fmla="*/ 39 w 318"/>
              <a:gd name="T97" fmla="*/ 213 h 518"/>
              <a:gd name="T98" fmla="*/ 35 w 318"/>
              <a:gd name="T99" fmla="*/ 190 h 518"/>
              <a:gd name="T100" fmla="*/ 36 w 318"/>
              <a:gd name="T101" fmla="*/ 157 h 518"/>
              <a:gd name="T102" fmla="*/ 38 w 318"/>
              <a:gd name="T103" fmla="*/ 142 h 518"/>
              <a:gd name="T104" fmla="*/ 35 w 318"/>
              <a:gd name="T105" fmla="*/ 10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8" h="518">
                <a:moveTo>
                  <a:pt x="35" y="105"/>
                </a:moveTo>
                <a:lnTo>
                  <a:pt x="65" y="10"/>
                </a:lnTo>
                <a:lnTo>
                  <a:pt x="80" y="10"/>
                </a:lnTo>
                <a:cubicBezTo>
                  <a:pt x="86" y="15"/>
                  <a:pt x="86" y="21"/>
                  <a:pt x="87" y="28"/>
                </a:cubicBezTo>
                <a:cubicBezTo>
                  <a:pt x="110" y="26"/>
                  <a:pt x="103" y="22"/>
                  <a:pt x="120" y="16"/>
                </a:cubicBezTo>
                <a:cubicBezTo>
                  <a:pt x="125" y="10"/>
                  <a:pt x="123" y="2"/>
                  <a:pt x="131" y="0"/>
                </a:cubicBezTo>
                <a:cubicBezTo>
                  <a:pt x="147" y="1"/>
                  <a:pt x="147" y="0"/>
                  <a:pt x="158" y="6"/>
                </a:cubicBezTo>
                <a:cubicBezTo>
                  <a:pt x="165" y="16"/>
                  <a:pt x="170" y="20"/>
                  <a:pt x="180" y="27"/>
                </a:cubicBezTo>
                <a:cubicBezTo>
                  <a:pt x="182" y="31"/>
                  <a:pt x="183" y="36"/>
                  <a:pt x="185" y="40"/>
                </a:cubicBezTo>
                <a:cubicBezTo>
                  <a:pt x="187" y="49"/>
                  <a:pt x="192" y="55"/>
                  <a:pt x="197" y="63"/>
                </a:cubicBezTo>
                <a:cubicBezTo>
                  <a:pt x="199" y="77"/>
                  <a:pt x="199" y="85"/>
                  <a:pt x="206" y="96"/>
                </a:cubicBezTo>
                <a:cubicBezTo>
                  <a:pt x="207" y="104"/>
                  <a:pt x="208" y="116"/>
                  <a:pt x="216" y="120"/>
                </a:cubicBezTo>
                <a:cubicBezTo>
                  <a:pt x="217" y="123"/>
                  <a:pt x="221" y="124"/>
                  <a:pt x="222" y="127"/>
                </a:cubicBezTo>
                <a:cubicBezTo>
                  <a:pt x="225" y="136"/>
                  <a:pt x="223" y="143"/>
                  <a:pt x="227" y="151"/>
                </a:cubicBezTo>
                <a:cubicBezTo>
                  <a:pt x="228" y="166"/>
                  <a:pt x="227" y="168"/>
                  <a:pt x="242" y="169"/>
                </a:cubicBezTo>
                <a:cubicBezTo>
                  <a:pt x="261" y="175"/>
                  <a:pt x="259" y="165"/>
                  <a:pt x="266" y="183"/>
                </a:cubicBezTo>
                <a:cubicBezTo>
                  <a:pt x="267" y="191"/>
                  <a:pt x="266" y="200"/>
                  <a:pt x="273" y="205"/>
                </a:cubicBezTo>
                <a:cubicBezTo>
                  <a:pt x="277" y="216"/>
                  <a:pt x="277" y="214"/>
                  <a:pt x="291" y="213"/>
                </a:cubicBezTo>
                <a:cubicBezTo>
                  <a:pt x="307" y="203"/>
                  <a:pt x="299" y="218"/>
                  <a:pt x="306" y="228"/>
                </a:cubicBezTo>
                <a:cubicBezTo>
                  <a:pt x="310" y="233"/>
                  <a:pt x="313" y="234"/>
                  <a:pt x="318" y="237"/>
                </a:cubicBezTo>
                <a:cubicBezTo>
                  <a:pt x="317" y="253"/>
                  <a:pt x="318" y="253"/>
                  <a:pt x="312" y="264"/>
                </a:cubicBezTo>
                <a:cubicBezTo>
                  <a:pt x="310" y="276"/>
                  <a:pt x="300" y="276"/>
                  <a:pt x="290" y="277"/>
                </a:cubicBezTo>
                <a:cubicBezTo>
                  <a:pt x="286" y="286"/>
                  <a:pt x="283" y="287"/>
                  <a:pt x="273" y="289"/>
                </a:cubicBezTo>
                <a:cubicBezTo>
                  <a:pt x="268" y="297"/>
                  <a:pt x="270" y="302"/>
                  <a:pt x="261" y="306"/>
                </a:cubicBezTo>
                <a:cubicBezTo>
                  <a:pt x="257" y="310"/>
                  <a:pt x="253" y="311"/>
                  <a:pt x="249" y="316"/>
                </a:cubicBezTo>
                <a:cubicBezTo>
                  <a:pt x="249" y="322"/>
                  <a:pt x="250" y="328"/>
                  <a:pt x="248" y="333"/>
                </a:cubicBezTo>
                <a:cubicBezTo>
                  <a:pt x="244" y="338"/>
                  <a:pt x="233" y="339"/>
                  <a:pt x="225" y="343"/>
                </a:cubicBezTo>
                <a:cubicBezTo>
                  <a:pt x="218" y="347"/>
                  <a:pt x="206" y="358"/>
                  <a:pt x="200" y="360"/>
                </a:cubicBezTo>
                <a:cubicBezTo>
                  <a:pt x="197" y="353"/>
                  <a:pt x="196" y="351"/>
                  <a:pt x="189" y="354"/>
                </a:cubicBezTo>
                <a:cubicBezTo>
                  <a:pt x="188" y="363"/>
                  <a:pt x="190" y="371"/>
                  <a:pt x="186" y="379"/>
                </a:cubicBezTo>
                <a:cubicBezTo>
                  <a:pt x="184" y="389"/>
                  <a:pt x="180" y="388"/>
                  <a:pt x="171" y="390"/>
                </a:cubicBezTo>
                <a:cubicBezTo>
                  <a:pt x="167" y="395"/>
                  <a:pt x="164" y="402"/>
                  <a:pt x="162" y="408"/>
                </a:cubicBezTo>
                <a:cubicBezTo>
                  <a:pt x="161" y="416"/>
                  <a:pt x="155" y="419"/>
                  <a:pt x="147" y="421"/>
                </a:cubicBezTo>
                <a:cubicBezTo>
                  <a:pt x="140" y="424"/>
                  <a:pt x="138" y="421"/>
                  <a:pt x="135" y="415"/>
                </a:cubicBezTo>
                <a:cubicBezTo>
                  <a:pt x="123" y="417"/>
                  <a:pt x="120" y="419"/>
                  <a:pt x="114" y="429"/>
                </a:cubicBezTo>
                <a:cubicBezTo>
                  <a:pt x="116" y="434"/>
                  <a:pt x="120" y="434"/>
                  <a:pt x="122" y="439"/>
                </a:cubicBezTo>
                <a:cubicBezTo>
                  <a:pt x="119" y="447"/>
                  <a:pt x="116" y="449"/>
                  <a:pt x="108" y="451"/>
                </a:cubicBezTo>
                <a:cubicBezTo>
                  <a:pt x="104" y="458"/>
                  <a:pt x="109" y="464"/>
                  <a:pt x="113" y="471"/>
                </a:cubicBezTo>
                <a:cubicBezTo>
                  <a:pt x="110" y="485"/>
                  <a:pt x="108" y="476"/>
                  <a:pt x="102" y="486"/>
                </a:cubicBezTo>
                <a:cubicBezTo>
                  <a:pt x="104" y="494"/>
                  <a:pt x="109" y="496"/>
                  <a:pt x="105" y="502"/>
                </a:cubicBezTo>
                <a:cubicBezTo>
                  <a:pt x="104" y="518"/>
                  <a:pt x="104" y="516"/>
                  <a:pt x="98" y="514"/>
                </a:cubicBezTo>
                <a:lnTo>
                  <a:pt x="71" y="492"/>
                </a:lnTo>
                <a:lnTo>
                  <a:pt x="0" y="280"/>
                </a:lnTo>
                <a:cubicBezTo>
                  <a:pt x="1" y="274"/>
                  <a:pt x="1" y="277"/>
                  <a:pt x="6" y="273"/>
                </a:cubicBezTo>
                <a:cubicBezTo>
                  <a:pt x="12" y="277"/>
                  <a:pt x="17" y="277"/>
                  <a:pt x="24" y="276"/>
                </a:cubicBezTo>
                <a:cubicBezTo>
                  <a:pt x="27" y="270"/>
                  <a:pt x="23" y="267"/>
                  <a:pt x="26" y="261"/>
                </a:cubicBezTo>
                <a:cubicBezTo>
                  <a:pt x="24" y="249"/>
                  <a:pt x="19" y="246"/>
                  <a:pt x="26" y="237"/>
                </a:cubicBezTo>
                <a:cubicBezTo>
                  <a:pt x="28" y="229"/>
                  <a:pt x="27" y="226"/>
                  <a:pt x="35" y="225"/>
                </a:cubicBezTo>
                <a:cubicBezTo>
                  <a:pt x="40" y="221"/>
                  <a:pt x="42" y="219"/>
                  <a:pt x="39" y="213"/>
                </a:cubicBezTo>
                <a:cubicBezTo>
                  <a:pt x="41" y="204"/>
                  <a:pt x="43" y="196"/>
                  <a:pt x="35" y="190"/>
                </a:cubicBezTo>
                <a:cubicBezTo>
                  <a:pt x="33" y="175"/>
                  <a:pt x="34" y="170"/>
                  <a:pt x="36" y="157"/>
                </a:cubicBezTo>
                <a:cubicBezTo>
                  <a:pt x="35" y="148"/>
                  <a:pt x="31" y="149"/>
                  <a:pt x="38" y="142"/>
                </a:cubicBezTo>
                <a:cubicBezTo>
                  <a:pt x="37" y="132"/>
                  <a:pt x="35" y="117"/>
                  <a:pt x="35" y="105"/>
                </a:cubicBezTo>
                <a:close/>
              </a:path>
            </a:pathLst>
          </a:custGeom>
          <a:solidFill>
            <a:schemeClr val="accent2"/>
          </a:solidFill>
          <a:ln w="6350">
            <a:solidFill>
              <a:schemeClr val="bg1"/>
            </a:solidFill>
            <a:round/>
            <a:headEnd/>
            <a:tailEnd/>
          </a:ln>
          <a:extLst/>
        </p:spPr>
        <p:txBody>
          <a:bodyPr lIns="80414" tIns="40207" rIns="80414" bIns="40207">
            <a:noAutofit/>
          </a:bodyPr>
          <a:lstStyle/>
          <a:p>
            <a:pPr algn="ctr" defTabSz="447946"/>
            <a:endParaRPr lang="en-CA" dirty="0">
              <a:solidFill>
                <a:srgbClr val="FFFFFF"/>
              </a:solidFill>
              <a:cs typeface="Arial" charset="0"/>
            </a:endParaRPr>
          </a:p>
        </p:txBody>
      </p:sp>
      <p:sp>
        <p:nvSpPr>
          <p:cNvPr id="81" name="Freeform 4"/>
          <p:cNvSpPr>
            <a:spLocks/>
          </p:cNvSpPr>
          <p:nvPr/>
        </p:nvSpPr>
        <p:spPr bwMode="gray">
          <a:xfrm>
            <a:off x="636847" y="1851753"/>
            <a:ext cx="677702" cy="465247"/>
          </a:xfrm>
          <a:custGeom>
            <a:avLst/>
            <a:gdLst>
              <a:gd name="T0" fmla="*/ 3 w 595"/>
              <a:gd name="T1" fmla="*/ 265 h 442"/>
              <a:gd name="T2" fmla="*/ 9 w 595"/>
              <a:gd name="T3" fmla="*/ 235 h 442"/>
              <a:gd name="T4" fmla="*/ 19 w 595"/>
              <a:gd name="T5" fmla="*/ 196 h 442"/>
              <a:gd name="T6" fmla="*/ 24 w 595"/>
              <a:gd name="T7" fmla="*/ 173 h 442"/>
              <a:gd name="T8" fmla="*/ 31 w 595"/>
              <a:gd name="T9" fmla="*/ 95 h 442"/>
              <a:gd name="T10" fmla="*/ 25 w 595"/>
              <a:gd name="T11" fmla="*/ 74 h 442"/>
              <a:gd name="T12" fmla="*/ 30 w 595"/>
              <a:gd name="T13" fmla="*/ 37 h 442"/>
              <a:gd name="T14" fmla="*/ 42 w 595"/>
              <a:gd name="T15" fmla="*/ 22 h 442"/>
              <a:gd name="T16" fmla="*/ 72 w 595"/>
              <a:gd name="T17" fmla="*/ 56 h 442"/>
              <a:gd name="T18" fmla="*/ 111 w 595"/>
              <a:gd name="T19" fmla="*/ 76 h 442"/>
              <a:gd name="T20" fmla="*/ 135 w 595"/>
              <a:gd name="T21" fmla="*/ 83 h 442"/>
              <a:gd name="T22" fmla="*/ 168 w 595"/>
              <a:gd name="T23" fmla="*/ 98 h 442"/>
              <a:gd name="T24" fmla="*/ 192 w 595"/>
              <a:gd name="T25" fmla="*/ 104 h 442"/>
              <a:gd name="T26" fmla="*/ 201 w 595"/>
              <a:gd name="T27" fmla="*/ 40 h 442"/>
              <a:gd name="T28" fmla="*/ 198 w 595"/>
              <a:gd name="T29" fmla="*/ 2 h 442"/>
              <a:gd name="T30" fmla="*/ 295 w 595"/>
              <a:gd name="T31" fmla="*/ 29 h 442"/>
              <a:gd name="T32" fmla="*/ 450 w 595"/>
              <a:gd name="T33" fmla="*/ 74 h 442"/>
              <a:gd name="T34" fmla="*/ 595 w 595"/>
              <a:gd name="T35" fmla="*/ 116 h 442"/>
              <a:gd name="T36" fmla="*/ 583 w 595"/>
              <a:gd name="T37" fmla="*/ 155 h 442"/>
              <a:gd name="T38" fmla="*/ 571 w 595"/>
              <a:gd name="T39" fmla="*/ 206 h 442"/>
              <a:gd name="T40" fmla="*/ 556 w 595"/>
              <a:gd name="T41" fmla="*/ 247 h 442"/>
              <a:gd name="T42" fmla="*/ 541 w 595"/>
              <a:gd name="T43" fmla="*/ 293 h 442"/>
              <a:gd name="T44" fmla="*/ 529 w 595"/>
              <a:gd name="T45" fmla="*/ 346 h 442"/>
              <a:gd name="T46" fmla="*/ 511 w 595"/>
              <a:gd name="T47" fmla="*/ 422 h 442"/>
              <a:gd name="T48" fmla="*/ 504 w 595"/>
              <a:gd name="T49" fmla="*/ 440 h 442"/>
              <a:gd name="T50" fmla="*/ 469 w 595"/>
              <a:gd name="T51" fmla="*/ 436 h 442"/>
              <a:gd name="T52" fmla="*/ 454 w 595"/>
              <a:gd name="T53" fmla="*/ 427 h 442"/>
              <a:gd name="T54" fmla="*/ 415 w 595"/>
              <a:gd name="T55" fmla="*/ 415 h 442"/>
              <a:gd name="T56" fmla="*/ 385 w 595"/>
              <a:gd name="T57" fmla="*/ 409 h 442"/>
              <a:gd name="T58" fmla="*/ 211 w 595"/>
              <a:gd name="T59" fmla="*/ 403 h 442"/>
              <a:gd name="T60" fmla="*/ 187 w 595"/>
              <a:gd name="T61" fmla="*/ 395 h 442"/>
              <a:gd name="T62" fmla="*/ 163 w 595"/>
              <a:gd name="T63" fmla="*/ 376 h 442"/>
              <a:gd name="T64" fmla="*/ 115 w 595"/>
              <a:gd name="T65" fmla="*/ 377 h 442"/>
              <a:gd name="T66" fmla="*/ 85 w 595"/>
              <a:gd name="T67" fmla="*/ 367 h 442"/>
              <a:gd name="T68" fmla="*/ 75 w 595"/>
              <a:gd name="T69" fmla="*/ 350 h 442"/>
              <a:gd name="T70" fmla="*/ 81 w 595"/>
              <a:gd name="T71" fmla="*/ 320 h 442"/>
              <a:gd name="T72" fmla="*/ 58 w 595"/>
              <a:gd name="T73" fmla="*/ 289 h 442"/>
              <a:gd name="T74" fmla="*/ 22 w 595"/>
              <a:gd name="T75" fmla="*/ 268 h 442"/>
              <a:gd name="T76" fmla="*/ 3 w 595"/>
              <a:gd name="T77" fmla="*/ 266 h 442"/>
              <a:gd name="T78" fmla="*/ 3 w 595"/>
              <a:gd name="T79" fmla="*/ 265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5" h="442">
                <a:moveTo>
                  <a:pt x="3" y="265"/>
                </a:moveTo>
                <a:cubicBezTo>
                  <a:pt x="5" y="255"/>
                  <a:pt x="4" y="244"/>
                  <a:pt x="9" y="235"/>
                </a:cubicBezTo>
                <a:cubicBezTo>
                  <a:pt x="11" y="223"/>
                  <a:pt x="12" y="206"/>
                  <a:pt x="19" y="196"/>
                </a:cubicBezTo>
                <a:cubicBezTo>
                  <a:pt x="20" y="188"/>
                  <a:pt x="19" y="179"/>
                  <a:pt x="24" y="173"/>
                </a:cubicBezTo>
                <a:cubicBezTo>
                  <a:pt x="25" y="158"/>
                  <a:pt x="31" y="111"/>
                  <a:pt x="31" y="95"/>
                </a:cubicBezTo>
                <a:cubicBezTo>
                  <a:pt x="31" y="79"/>
                  <a:pt x="25" y="84"/>
                  <a:pt x="25" y="74"/>
                </a:cubicBezTo>
                <a:cubicBezTo>
                  <a:pt x="26" y="62"/>
                  <a:pt x="24" y="48"/>
                  <a:pt x="30" y="37"/>
                </a:cubicBezTo>
                <a:cubicBezTo>
                  <a:pt x="31" y="25"/>
                  <a:pt x="31" y="24"/>
                  <a:pt x="42" y="22"/>
                </a:cubicBezTo>
                <a:cubicBezTo>
                  <a:pt x="50" y="25"/>
                  <a:pt x="61" y="47"/>
                  <a:pt x="72" y="56"/>
                </a:cubicBezTo>
                <a:cubicBezTo>
                  <a:pt x="84" y="61"/>
                  <a:pt x="99" y="70"/>
                  <a:pt x="111" y="76"/>
                </a:cubicBezTo>
                <a:cubicBezTo>
                  <a:pt x="121" y="82"/>
                  <a:pt x="126" y="79"/>
                  <a:pt x="135" y="83"/>
                </a:cubicBezTo>
                <a:cubicBezTo>
                  <a:pt x="144" y="87"/>
                  <a:pt x="159" y="94"/>
                  <a:pt x="168" y="98"/>
                </a:cubicBezTo>
                <a:cubicBezTo>
                  <a:pt x="177" y="101"/>
                  <a:pt x="182" y="103"/>
                  <a:pt x="192" y="104"/>
                </a:cubicBezTo>
                <a:cubicBezTo>
                  <a:pt x="196" y="83"/>
                  <a:pt x="183" y="54"/>
                  <a:pt x="201" y="40"/>
                </a:cubicBezTo>
                <a:cubicBezTo>
                  <a:pt x="197" y="23"/>
                  <a:pt x="196" y="22"/>
                  <a:pt x="198" y="2"/>
                </a:cubicBezTo>
                <a:cubicBezTo>
                  <a:pt x="214" y="0"/>
                  <a:pt x="253" y="17"/>
                  <a:pt x="295" y="29"/>
                </a:cubicBezTo>
                <a:cubicBezTo>
                  <a:pt x="337" y="41"/>
                  <a:pt x="400" y="60"/>
                  <a:pt x="450" y="74"/>
                </a:cubicBezTo>
                <a:cubicBezTo>
                  <a:pt x="500" y="88"/>
                  <a:pt x="573" y="102"/>
                  <a:pt x="595" y="116"/>
                </a:cubicBezTo>
                <a:cubicBezTo>
                  <a:pt x="583" y="132"/>
                  <a:pt x="588" y="137"/>
                  <a:pt x="583" y="155"/>
                </a:cubicBezTo>
                <a:cubicBezTo>
                  <a:pt x="579" y="171"/>
                  <a:pt x="576" y="191"/>
                  <a:pt x="571" y="206"/>
                </a:cubicBezTo>
                <a:cubicBezTo>
                  <a:pt x="568" y="216"/>
                  <a:pt x="560" y="234"/>
                  <a:pt x="556" y="247"/>
                </a:cubicBezTo>
                <a:cubicBezTo>
                  <a:pt x="551" y="261"/>
                  <a:pt x="544" y="281"/>
                  <a:pt x="541" y="293"/>
                </a:cubicBezTo>
                <a:cubicBezTo>
                  <a:pt x="537" y="309"/>
                  <a:pt x="532" y="330"/>
                  <a:pt x="529" y="346"/>
                </a:cubicBezTo>
                <a:cubicBezTo>
                  <a:pt x="524" y="367"/>
                  <a:pt x="515" y="406"/>
                  <a:pt x="511" y="422"/>
                </a:cubicBezTo>
                <a:cubicBezTo>
                  <a:pt x="507" y="432"/>
                  <a:pt x="511" y="438"/>
                  <a:pt x="504" y="440"/>
                </a:cubicBezTo>
                <a:cubicBezTo>
                  <a:pt x="497" y="442"/>
                  <a:pt x="477" y="438"/>
                  <a:pt x="469" y="436"/>
                </a:cubicBezTo>
                <a:cubicBezTo>
                  <a:pt x="464" y="430"/>
                  <a:pt x="461" y="428"/>
                  <a:pt x="454" y="427"/>
                </a:cubicBezTo>
                <a:cubicBezTo>
                  <a:pt x="445" y="423"/>
                  <a:pt x="426" y="418"/>
                  <a:pt x="415" y="415"/>
                </a:cubicBezTo>
                <a:cubicBezTo>
                  <a:pt x="405" y="410"/>
                  <a:pt x="397" y="410"/>
                  <a:pt x="385" y="409"/>
                </a:cubicBezTo>
                <a:cubicBezTo>
                  <a:pt x="327" y="397"/>
                  <a:pt x="273" y="403"/>
                  <a:pt x="211" y="403"/>
                </a:cubicBezTo>
                <a:cubicBezTo>
                  <a:pt x="196" y="401"/>
                  <a:pt x="197" y="401"/>
                  <a:pt x="187" y="395"/>
                </a:cubicBezTo>
                <a:cubicBezTo>
                  <a:pt x="180" y="386"/>
                  <a:pt x="174" y="378"/>
                  <a:pt x="163" y="376"/>
                </a:cubicBezTo>
                <a:cubicBezTo>
                  <a:pt x="148" y="369"/>
                  <a:pt x="131" y="374"/>
                  <a:pt x="115" y="377"/>
                </a:cubicBezTo>
                <a:cubicBezTo>
                  <a:pt x="101" y="384"/>
                  <a:pt x="95" y="373"/>
                  <a:pt x="85" y="367"/>
                </a:cubicBezTo>
                <a:cubicBezTo>
                  <a:pt x="80" y="362"/>
                  <a:pt x="76" y="358"/>
                  <a:pt x="75" y="350"/>
                </a:cubicBezTo>
                <a:cubicBezTo>
                  <a:pt x="74" y="342"/>
                  <a:pt x="84" y="330"/>
                  <a:pt x="81" y="320"/>
                </a:cubicBezTo>
                <a:cubicBezTo>
                  <a:pt x="79" y="309"/>
                  <a:pt x="71" y="291"/>
                  <a:pt x="58" y="289"/>
                </a:cubicBezTo>
                <a:cubicBezTo>
                  <a:pt x="49" y="282"/>
                  <a:pt x="33" y="270"/>
                  <a:pt x="22" y="268"/>
                </a:cubicBezTo>
                <a:cubicBezTo>
                  <a:pt x="15" y="265"/>
                  <a:pt x="10" y="268"/>
                  <a:pt x="3" y="266"/>
                </a:cubicBezTo>
                <a:cubicBezTo>
                  <a:pt x="0" y="261"/>
                  <a:pt x="0" y="261"/>
                  <a:pt x="3" y="265"/>
                </a:cubicBezTo>
                <a:close/>
              </a:path>
            </a:pathLst>
          </a:custGeom>
          <a:solidFill>
            <a:schemeClr val="accent2"/>
          </a:solidFill>
          <a:ln w="6350">
            <a:solidFill>
              <a:schemeClr val="bg1"/>
            </a:solidFill>
            <a:round/>
            <a:headEnd/>
            <a:tailEnd/>
          </a:ln>
          <a:extLst/>
        </p:spPr>
        <p:txBody>
          <a:bodyPr lIns="80414" tIns="40207" rIns="80414" bIns="40207">
            <a:noAutofit/>
          </a:bodyPr>
          <a:lstStyle/>
          <a:p>
            <a:pPr algn="ctr" defTabSz="447946"/>
            <a:endParaRPr lang="en-CA" dirty="0">
              <a:solidFill>
                <a:srgbClr val="FFFFFF"/>
              </a:solidFill>
              <a:cs typeface="Arial" charset="0"/>
            </a:endParaRPr>
          </a:p>
        </p:txBody>
      </p:sp>
      <p:sp>
        <p:nvSpPr>
          <p:cNvPr id="82" name="Freeform 5"/>
          <p:cNvSpPr>
            <a:spLocks/>
          </p:cNvSpPr>
          <p:nvPr/>
        </p:nvSpPr>
        <p:spPr bwMode="gray">
          <a:xfrm>
            <a:off x="430496" y="2129733"/>
            <a:ext cx="814546" cy="642274"/>
          </a:xfrm>
          <a:custGeom>
            <a:avLst/>
            <a:gdLst>
              <a:gd name="T0" fmla="*/ 7 w 715"/>
              <a:gd name="T1" fmla="*/ 452 h 612"/>
              <a:gd name="T2" fmla="*/ 3 w 715"/>
              <a:gd name="T3" fmla="*/ 434 h 612"/>
              <a:gd name="T4" fmla="*/ 18 w 715"/>
              <a:gd name="T5" fmla="*/ 387 h 612"/>
              <a:gd name="T6" fmla="*/ 10 w 715"/>
              <a:gd name="T7" fmla="*/ 363 h 612"/>
              <a:gd name="T8" fmla="*/ 39 w 715"/>
              <a:gd name="T9" fmla="*/ 315 h 612"/>
              <a:gd name="T10" fmla="*/ 60 w 715"/>
              <a:gd name="T11" fmla="*/ 293 h 612"/>
              <a:gd name="T12" fmla="*/ 84 w 715"/>
              <a:gd name="T13" fmla="*/ 258 h 612"/>
              <a:gd name="T14" fmla="*/ 102 w 715"/>
              <a:gd name="T15" fmla="*/ 215 h 612"/>
              <a:gd name="T16" fmla="*/ 117 w 715"/>
              <a:gd name="T17" fmla="*/ 188 h 612"/>
              <a:gd name="T18" fmla="*/ 132 w 715"/>
              <a:gd name="T19" fmla="*/ 143 h 612"/>
              <a:gd name="T20" fmla="*/ 148 w 715"/>
              <a:gd name="T21" fmla="*/ 120 h 612"/>
              <a:gd name="T22" fmla="*/ 159 w 715"/>
              <a:gd name="T23" fmla="*/ 83 h 612"/>
              <a:gd name="T24" fmla="*/ 180 w 715"/>
              <a:gd name="T25" fmla="*/ 27 h 612"/>
              <a:gd name="T26" fmla="*/ 178 w 715"/>
              <a:gd name="T27" fmla="*/ 3 h 612"/>
              <a:gd name="T28" fmla="*/ 220 w 715"/>
              <a:gd name="T29" fmla="*/ 9 h 612"/>
              <a:gd name="T30" fmla="*/ 234 w 715"/>
              <a:gd name="T31" fmla="*/ 23 h 612"/>
              <a:gd name="T32" fmla="*/ 258 w 715"/>
              <a:gd name="T33" fmla="*/ 47 h 612"/>
              <a:gd name="T34" fmla="*/ 256 w 715"/>
              <a:gd name="T35" fmla="*/ 83 h 612"/>
              <a:gd name="T36" fmla="*/ 262 w 715"/>
              <a:gd name="T37" fmla="*/ 96 h 612"/>
              <a:gd name="T38" fmla="*/ 286 w 715"/>
              <a:gd name="T39" fmla="*/ 116 h 612"/>
              <a:gd name="T40" fmla="*/ 324 w 715"/>
              <a:gd name="T41" fmla="*/ 111 h 612"/>
              <a:gd name="T42" fmla="*/ 351 w 715"/>
              <a:gd name="T43" fmla="*/ 117 h 612"/>
              <a:gd name="T44" fmla="*/ 372 w 715"/>
              <a:gd name="T45" fmla="*/ 135 h 612"/>
              <a:gd name="T46" fmla="*/ 519 w 715"/>
              <a:gd name="T47" fmla="*/ 140 h 612"/>
              <a:gd name="T48" fmla="*/ 586 w 715"/>
              <a:gd name="T49" fmla="*/ 147 h 612"/>
              <a:gd name="T50" fmla="*/ 604 w 715"/>
              <a:gd name="T51" fmla="*/ 153 h 612"/>
              <a:gd name="T52" fmla="*/ 661 w 715"/>
              <a:gd name="T53" fmla="*/ 174 h 612"/>
              <a:gd name="T54" fmla="*/ 696 w 715"/>
              <a:gd name="T55" fmla="*/ 186 h 612"/>
              <a:gd name="T56" fmla="*/ 705 w 715"/>
              <a:gd name="T57" fmla="*/ 198 h 612"/>
              <a:gd name="T58" fmla="*/ 715 w 715"/>
              <a:gd name="T59" fmla="*/ 215 h 612"/>
              <a:gd name="T60" fmla="*/ 690 w 715"/>
              <a:gd name="T61" fmla="*/ 258 h 612"/>
              <a:gd name="T62" fmla="*/ 661 w 715"/>
              <a:gd name="T63" fmla="*/ 302 h 612"/>
              <a:gd name="T64" fmla="*/ 642 w 715"/>
              <a:gd name="T65" fmla="*/ 320 h 612"/>
              <a:gd name="T66" fmla="*/ 625 w 715"/>
              <a:gd name="T67" fmla="*/ 345 h 612"/>
              <a:gd name="T68" fmla="*/ 630 w 715"/>
              <a:gd name="T69" fmla="*/ 362 h 612"/>
              <a:gd name="T70" fmla="*/ 637 w 715"/>
              <a:gd name="T71" fmla="*/ 375 h 612"/>
              <a:gd name="T72" fmla="*/ 630 w 715"/>
              <a:gd name="T73" fmla="*/ 393 h 612"/>
              <a:gd name="T74" fmla="*/ 622 w 715"/>
              <a:gd name="T75" fmla="*/ 417 h 612"/>
              <a:gd name="T76" fmla="*/ 600 w 715"/>
              <a:gd name="T77" fmla="*/ 497 h 612"/>
              <a:gd name="T78" fmla="*/ 573 w 715"/>
              <a:gd name="T79" fmla="*/ 594 h 612"/>
              <a:gd name="T80" fmla="*/ 567 w 715"/>
              <a:gd name="T81" fmla="*/ 612 h 612"/>
              <a:gd name="T82" fmla="*/ 13 w 715"/>
              <a:gd name="T83" fmla="*/ 455 h 612"/>
              <a:gd name="T84" fmla="*/ 7 w 715"/>
              <a:gd name="T85" fmla="*/ 45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5" h="612">
                <a:moveTo>
                  <a:pt x="7" y="452"/>
                </a:moveTo>
                <a:cubicBezTo>
                  <a:pt x="6" y="445"/>
                  <a:pt x="4" y="441"/>
                  <a:pt x="3" y="434"/>
                </a:cubicBezTo>
                <a:cubicBezTo>
                  <a:pt x="4" y="413"/>
                  <a:pt x="0" y="398"/>
                  <a:pt x="18" y="387"/>
                </a:cubicBezTo>
                <a:cubicBezTo>
                  <a:pt x="20" y="376"/>
                  <a:pt x="20" y="369"/>
                  <a:pt x="10" y="363"/>
                </a:cubicBezTo>
                <a:cubicBezTo>
                  <a:pt x="13" y="351"/>
                  <a:pt x="31" y="327"/>
                  <a:pt x="39" y="315"/>
                </a:cubicBezTo>
                <a:cubicBezTo>
                  <a:pt x="45" y="306"/>
                  <a:pt x="55" y="300"/>
                  <a:pt x="60" y="293"/>
                </a:cubicBezTo>
                <a:cubicBezTo>
                  <a:pt x="67" y="283"/>
                  <a:pt x="77" y="271"/>
                  <a:pt x="84" y="258"/>
                </a:cubicBezTo>
                <a:cubicBezTo>
                  <a:pt x="89" y="248"/>
                  <a:pt x="97" y="227"/>
                  <a:pt x="102" y="215"/>
                </a:cubicBezTo>
                <a:cubicBezTo>
                  <a:pt x="104" y="205"/>
                  <a:pt x="111" y="196"/>
                  <a:pt x="117" y="188"/>
                </a:cubicBezTo>
                <a:cubicBezTo>
                  <a:pt x="122" y="176"/>
                  <a:pt x="127" y="154"/>
                  <a:pt x="132" y="143"/>
                </a:cubicBezTo>
                <a:cubicBezTo>
                  <a:pt x="139" y="136"/>
                  <a:pt x="140" y="126"/>
                  <a:pt x="148" y="120"/>
                </a:cubicBezTo>
                <a:cubicBezTo>
                  <a:pt x="152" y="110"/>
                  <a:pt x="156" y="93"/>
                  <a:pt x="159" y="83"/>
                </a:cubicBezTo>
                <a:cubicBezTo>
                  <a:pt x="163" y="66"/>
                  <a:pt x="177" y="40"/>
                  <a:pt x="180" y="27"/>
                </a:cubicBezTo>
                <a:cubicBezTo>
                  <a:pt x="183" y="14"/>
                  <a:pt x="171" y="6"/>
                  <a:pt x="178" y="3"/>
                </a:cubicBezTo>
                <a:cubicBezTo>
                  <a:pt x="192" y="0"/>
                  <a:pt x="206" y="7"/>
                  <a:pt x="220" y="9"/>
                </a:cubicBezTo>
                <a:cubicBezTo>
                  <a:pt x="223" y="15"/>
                  <a:pt x="228" y="20"/>
                  <a:pt x="234" y="23"/>
                </a:cubicBezTo>
                <a:cubicBezTo>
                  <a:pt x="238" y="30"/>
                  <a:pt x="253" y="35"/>
                  <a:pt x="258" y="47"/>
                </a:cubicBezTo>
                <a:cubicBezTo>
                  <a:pt x="262" y="57"/>
                  <a:pt x="255" y="75"/>
                  <a:pt x="256" y="83"/>
                </a:cubicBezTo>
                <a:cubicBezTo>
                  <a:pt x="257" y="91"/>
                  <a:pt x="257" y="91"/>
                  <a:pt x="262" y="96"/>
                </a:cubicBezTo>
                <a:cubicBezTo>
                  <a:pt x="267" y="99"/>
                  <a:pt x="276" y="113"/>
                  <a:pt x="286" y="116"/>
                </a:cubicBezTo>
                <a:cubicBezTo>
                  <a:pt x="296" y="119"/>
                  <a:pt x="313" y="111"/>
                  <a:pt x="324" y="111"/>
                </a:cubicBezTo>
                <a:cubicBezTo>
                  <a:pt x="335" y="111"/>
                  <a:pt x="343" y="113"/>
                  <a:pt x="351" y="117"/>
                </a:cubicBezTo>
                <a:cubicBezTo>
                  <a:pt x="360" y="124"/>
                  <a:pt x="359" y="133"/>
                  <a:pt x="372" y="135"/>
                </a:cubicBezTo>
                <a:cubicBezTo>
                  <a:pt x="380" y="145"/>
                  <a:pt x="492" y="139"/>
                  <a:pt x="519" y="140"/>
                </a:cubicBezTo>
                <a:cubicBezTo>
                  <a:pt x="541" y="142"/>
                  <a:pt x="563" y="145"/>
                  <a:pt x="586" y="147"/>
                </a:cubicBezTo>
                <a:cubicBezTo>
                  <a:pt x="593" y="149"/>
                  <a:pt x="597" y="152"/>
                  <a:pt x="604" y="153"/>
                </a:cubicBezTo>
                <a:cubicBezTo>
                  <a:pt x="617" y="157"/>
                  <a:pt x="646" y="169"/>
                  <a:pt x="661" y="174"/>
                </a:cubicBezTo>
                <a:cubicBezTo>
                  <a:pt x="678" y="177"/>
                  <a:pt x="682" y="178"/>
                  <a:pt x="696" y="186"/>
                </a:cubicBezTo>
                <a:cubicBezTo>
                  <a:pt x="699" y="191"/>
                  <a:pt x="703" y="193"/>
                  <a:pt x="705" y="198"/>
                </a:cubicBezTo>
                <a:cubicBezTo>
                  <a:pt x="706" y="204"/>
                  <a:pt x="710" y="211"/>
                  <a:pt x="715" y="215"/>
                </a:cubicBezTo>
                <a:cubicBezTo>
                  <a:pt x="714" y="224"/>
                  <a:pt x="697" y="247"/>
                  <a:pt x="690" y="258"/>
                </a:cubicBezTo>
                <a:cubicBezTo>
                  <a:pt x="681" y="272"/>
                  <a:pt x="669" y="292"/>
                  <a:pt x="661" y="302"/>
                </a:cubicBezTo>
                <a:cubicBezTo>
                  <a:pt x="653" y="312"/>
                  <a:pt x="648" y="313"/>
                  <a:pt x="642" y="320"/>
                </a:cubicBezTo>
                <a:cubicBezTo>
                  <a:pt x="638" y="329"/>
                  <a:pt x="630" y="336"/>
                  <a:pt x="625" y="345"/>
                </a:cubicBezTo>
                <a:cubicBezTo>
                  <a:pt x="623" y="353"/>
                  <a:pt x="623" y="358"/>
                  <a:pt x="630" y="362"/>
                </a:cubicBezTo>
                <a:cubicBezTo>
                  <a:pt x="633" y="366"/>
                  <a:pt x="634" y="371"/>
                  <a:pt x="637" y="375"/>
                </a:cubicBezTo>
                <a:cubicBezTo>
                  <a:pt x="636" y="384"/>
                  <a:pt x="635" y="386"/>
                  <a:pt x="630" y="393"/>
                </a:cubicBezTo>
                <a:cubicBezTo>
                  <a:pt x="628" y="401"/>
                  <a:pt x="626" y="410"/>
                  <a:pt x="622" y="417"/>
                </a:cubicBezTo>
                <a:cubicBezTo>
                  <a:pt x="617" y="436"/>
                  <a:pt x="605" y="479"/>
                  <a:pt x="600" y="497"/>
                </a:cubicBezTo>
                <a:cubicBezTo>
                  <a:pt x="592" y="526"/>
                  <a:pt x="579" y="577"/>
                  <a:pt x="573" y="594"/>
                </a:cubicBezTo>
                <a:cubicBezTo>
                  <a:pt x="571" y="601"/>
                  <a:pt x="571" y="606"/>
                  <a:pt x="567" y="612"/>
                </a:cubicBezTo>
                <a:cubicBezTo>
                  <a:pt x="474" y="589"/>
                  <a:pt x="106" y="482"/>
                  <a:pt x="13" y="455"/>
                </a:cubicBezTo>
                <a:cubicBezTo>
                  <a:pt x="11" y="452"/>
                  <a:pt x="5" y="440"/>
                  <a:pt x="7" y="452"/>
                </a:cubicBezTo>
                <a:close/>
              </a:path>
            </a:pathLst>
          </a:custGeom>
          <a:solidFill>
            <a:schemeClr val="accent2"/>
          </a:solidFill>
          <a:ln w="6350">
            <a:solidFill>
              <a:schemeClr val="bg1"/>
            </a:solidFill>
            <a:round/>
            <a:headEnd/>
            <a:tailEnd/>
          </a:ln>
          <a:extLst/>
        </p:spPr>
        <p:txBody>
          <a:bodyPr lIns="80414" tIns="40207" rIns="80414" bIns="40207">
            <a:noAutofit/>
          </a:bodyPr>
          <a:lstStyle/>
          <a:p>
            <a:pPr algn="ctr" defTabSz="447946"/>
            <a:endParaRPr lang="en-CA" dirty="0">
              <a:solidFill>
                <a:srgbClr val="FFFFFF"/>
              </a:solidFill>
              <a:cs typeface="Arial" charset="0"/>
            </a:endParaRPr>
          </a:p>
        </p:txBody>
      </p:sp>
      <p:sp>
        <p:nvSpPr>
          <p:cNvPr id="83" name="Freeform 7"/>
          <p:cNvSpPr>
            <a:spLocks/>
          </p:cNvSpPr>
          <p:nvPr/>
        </p:nvSpPr>
        <p:spPr bwMode="gray">
          <a:xfrm>
            <a:off x="358817" y="2603755"/>
            <a:ext cx="786310" cy="1284548"/>
          </a:xfrm>
          <a:custGeom>
            <a:avLst/>
            <a:gdLst/>
            <a:ahLst/>
            <a:cxnLst/>
            <a:rect l="l" t="t" r="r" b="b"/>
            <a:pathLst>
              <a:path w="1093787" h="1940001">
                <a:moveTo>
                  <a:pt x="417513" y="1755775"/>
                </a:moveTo>
                <a:cubicBezTo>
                  <a:pt x="447675" y="1762125"/>
                  <a:pt x="419100" y="1785938"/>
                  <a:pt x="444500" y="1790700"/>
                </a:cubicBezTo>
                <a:cubicBezTo>
                  <a:pt x="446088" y="1797050"/>
                  <a:pt x="446088" y="1804988"/>
                  <a:pt x="450850" y="1809751"/>
                </a:cubicBezTo>
                <a:cubicBezTo>
                  <a:pt x="415925" y="1808163"/>
                  <a:pt x="433388" y="1811338"/>
                  <a:pt x="420688" y="1793875"/>
                </a:cubicBezTo>
                <a:cubicBezTo>
                  <a:pt x="417513" y="1779588"/>
                  <a:pt x="415925" y="1770063"/>
                  <a:pt x="417513" y="1755775"/>
                </a:cubicBezTo>
                <a:close/>
                <a:moveTo>
                  <a:pt x="447674" y="1687116"/>
                </a:moveTo>
                <a:cubicBezTo>
                  <a:pt x="452040" y="1687513"/>
                  <a:pt x="457199" y="1689894"/>
                  <a:pt x="463549" y="1690688"/>
                </a:cubicBezTo>
                <a:cubicBezTo>
                  <a:pt x="465137" y="1703388"/>
                  <a:pt x="468312" y="1706563"/>
                  <a:pt x="473074" y="1717676"/>
                </a:cubicBezTo>
                <a:lnTo>
                  <a:pt x="474860" y="1725613"/>
                </a:lnTo>
                <a:cubicBezTo>
                  <a:pt x="475058" y="1726804"/>
                  <a:pt x="474662" y="1727201"/>
                  <a:pt x="473074" y="1728788"/>
                </a:cubicBezTo>
                <a:cubicBezTo>
                  <a:pt x="465137" y="1724026"/>
                  <a:pt x="457199" y="1724026"/>
                  <a:pt x="449262" y="1719263"/>
                </a:cubicBezTo>
                <a:cubicBezTo>
                  <a:pt x="444499" y="1708151"/>
                  <a:pt x="447674" y="1701801"/>
                  <a:pt x="436562" y="1695451"/>
                </a:cubicBezTo>
                <a:cubicBezTo>
                  <a:pt x="439737" y="1688307"/>
                  <a:pt x="443309" y="1686719"/>
                  <a:pt x="447674" y="1687116"/>
                </a:cubicBezTo>
                <a:close/>
                <a:moveTo>
                  <a:pt x="298450" y="1676400"/>
                </a:moveTo>
                <a:cubicBezTo>
                  <a:pt x="307975" y="1679575"/>
                  <a:pt x="317500" y="1692275"/>
                  <a:pt x="317500" y="1703388"/>
                </a:cubicBezTo>
                <a:cubicBezTo>
                  <a:pt x="307975" y="1700213"/>
                  <a:pt x="300038" y="1700213"/>
                  <a:pt x="292100" y="1693863"/>
                </a:cubicBezTo>
                <a:cubicBezTo>
                  <a:pt x="285750" y="1682750"/>
                  <a:pt x="287338" y="1681163"/>
                  <a:pt x="298450" y="1676400"/>
                </a:cubicBezTo>
                <a:close/>
                <a:moveTo>
                  <a:pt x="205779" y="1510705"/>
                </a:moveTo>
                <a:lnTo>
                  <a:pt x="215900" y="1514476"/>
                </a:lnTo>
                <a:lnTo>
                  <a:pt x="225449" y="1521619"/>
                </a:lnTo>
                <a:cubicBezTo>
                  <a:pt x="227012" y="1526680"/>
                  <a:pt x="212725" y="1526382"/>
                  <a:pt x="255587" y="1528763"/>
                </a:cubicBezTo>
                <a:cubicBezTo>
                  <a:pt x="266699" y="1533526"/>
                  <a:pt x="277812" y="1527176"/>
                  <a:pt x="292099" y="1528763"/>
                </a:cubicBezTo>
                <a:cubicBezTo>
                  <a:pt x="298449" y="1539876"/>
                  <a:pt x="317499" y="1544638"/>
                  <a:pt x="330199" y="1547813"/>
                </a:cubicBezTo>
                <a:cubicBezTo>
                  <a:pt x="338137" y="1552576"/>
                  <a:pt x="346074" y="1552576"/>
                  <a:pt x="355599" y="1555751"/>
                </a:cubicBezTo>
                <a:cubicBezTo>
                  <a:pt x="352424" y="1573213"/>
                  <a:pt x="322262" y="1562101"/>
                  <a:pt x="306387" y="1560513"/>
                </a:cubicBezTo>
                <a:cubicBezTo>
                  <a:pt x="284162" y="1557338"/>
                  <a:pt x="263524" y="1558926"/>
                  <a:pt x="241299" y="1555751"/>
                </a:cubicBezTo>
                <a:cubicBezTo>
                  <a:pt x="231774" y="1544638"/>
                  <a:pt x="231774" y="1539876"/>
                  <a:pt x="215900" y="1536701"/>
                </a:cubicBezTo>
                <a:cubicBezTo>
                  <a:pt x="206375" y="1530351"/>
                  <a:pt x="207962" y="1527176"/>
                  <a:pt x="201612" y="1517651"/>
                </a:cubicBezTo>
                <a:lnTo>
                  <a:pt x="203621" y="1511127"/>
                </a:lnTo>
                <a:cubicBezTo>
                  <a:pt x="204241" y="1510160"/>
                  <a:pt x="204886" y="1510209"/>
                  <a:pt x="205779" y="1510705"/>
                </a:cubicBezTo>
                <a:close/>
                <a:moveTo>
                  <a:pt x="115888" y="0"/>
                </a:moveTo>
                <a:lnTo>
                  <a:pt x="168275" y="19050"/>
                </a:lnTo>
                <a:lnTo>
                  <a:pt x="639762" y="150813"/>
                </a:lnTo>
                <a:lnTo>
                  <a:pt x="493712" y="676275"/>
                </a:lnTo>
                <a:lnTo>
                  <a:pt x="1049337" y="1531938"/>
                </a:lnTo>
                <a:cubicBezTo>
                  <a:pt x="1057275" y="1555751"/>
                  <a:pt x="1049337" y="1549401"/>
                  <a:pt x="1055687" y="1573213"/>
                </a:cubicBezTo>
                <a:cubicBezTo>
                  <a:pt x="1060450" y="1636713"/>
                  <a:pt x="1050925" y="1608138"/>
                  <a:pt x="1082675" y="1630363"/>
                </a:cubicBezTo>
                <a:cubicBezTo>
                  <a:pt x="1085850" y="1647826"/>
                  <a:pt x="1089025" y="1666876"/>
                  <a:pt x="1093787" y="1684338"/>
                </a:cubicBezTo>
                <a:cubicBezTo>
                  <a:pt x="1089025" y="1701801"/>
                  <a:pt x="1060450" y="1708151"/>
                  <a:pt x="1044575" y="1717676"/>
                </a:cubicBezTo>
                <a:cubicBezTo>
                  <a:pt x="1039812" y="1728788"/>
                  <a:pt x="1027112" y="1751013"/>
                  <a:pt x="1027112" y="1751013"/>
                </a:cubicBezTo>
                <a:cubicBezTo>
                  <a:pt x="1023937" y="1779588"/>
                  <a:pt x="1019175" y="1806576"/>
                  <a:pt x="989012" y="1814513"/>
                </a:cubicBezTo>
                <a:cubicBezTo>
                  <a:pt x="974725" y="1830388"/>
                  <a:pt x="987425" y="1858963"/>
                  <a:pt x="974725" y="1876426"/>
                </a:cubicBezTo>
                <a:cubicBezTo>
                  <a:pt x="987425" y="1885951"/>
                  <a:pt x="998537" y="1890713"/>
                  <a:pt x="1008062" y="1903413"/>
                </a:cubicBezTo>
                <a:cubicBezTo>
                  <a:pt x="1003300" y="1966913"/>
                  <a:pt x="942975" y="1928813"/>
                  <a:pt x="889000" y="1927226"/>
                </a:cubicBezTo>
                <a:cubicBezTo>
                  <a:pt x="830262" y="1927226"/>
                  <a:pt x="704850" y="1909763"/>
                  <a:pt x="658812" y="1905001"/>
                </a:cubicBezTo>
                <a:cubicBezTo>
                  <a:pt x="642937" y="1900238"/>
                  <a:pt x="630237" y="1893888"/>
                  <a:pt x="614362" y="1893888"/>
                </a:cubicBezTo>
                <a:cubicBezTo>
                  <a:pt x="592137" y="1863726"/>
                  <a:pt x="604837" y="1857376"/>
                  <a:pt x="601662" y="1809751"/>
                </a:cubicBezTo>
                <a:cubicBezTo>
                  <a:pt x="600075" y="1795463"/>
                  <a:pt x="595312" y="1768476"/>
                  <a:pt x="592137" y="1757363"/>
                </a:cubicBezTo>
                <a:cubicBezTo>
                  <a:pt x="587375" y="1739901"/>
                  <a:pt x="576262" y="1720851"/>
                  <a:pt x="557212" y="1714501"/>
                </a:cubicBezTo>
                <a:cubicBezTo>
                  <a:pt x="538162" y="1668463"/>
                  <a:pt x="534987" y="1647826"/>
                  <a:pt x="484187" y="1643063"/>
                </a:cubicBezTo>
                <a:cubicBezTo>
                  <a:pt x="468312" y="1624013"/>
                  <a:pt x="484187" y="1601788"/>
                  <a:pt x="474662" y="1590676"/>
                </a:cubicBezTo>
                <a:cubicBezTo>
                  <a:pt x="465137" y="1579563"/>
                  <a:pt x="444500" y="1589088"/>
                  <a:pt x="427037" y="1581151"/>
                </a:cubicBezTo>
                <a:cubicBezTo>
                  <a:pt x="406400" y="1566863"/>
                  <a:pt x="396875" y="1555751"/>
                  <a:pt x="373062" y="1546226"/>
                </a:cubicBezTo>
                <a:cubicBezTo>
                  <a:pt x="360362" y="1533526"/>
                  <a:pt x="376237" y="1508126"/>
                  <a:pt x="355600" y="1493838"/>
                </a:cubicBezTo>
                <a:cubicBezTo>
                  <a:pt x="334962" y="1479551"/>
                  <a:pt x="269875" y="1466851"/>
                  <a:pt x="244475" y="1455738"/>
                </a:cubicBezTo>
                <a:cubicBezTo>
                  <a:pt x="220662" y="1444626"/>
                  <a:pt x="220662" y="1443038"/>
                  <a:pt x="201612" y="1425576"/>
                </a:cubicBezTo>
                <a:lnTo>
                  <a:pt x="198115" y="1412702"/>
                </a:lnTo>
                <a:cubicBezTo>
                  <a:pt x="199425" y="1414332"/>
                  <a:pt x="202900" y="1418270"/>
                  <a:pt x="206375" y="1401763"/>
                </a:cubicBezTo>
                <a:cubicBezTo>
                  <a:pt x="207962" y="1389063"/>
                  <a:pt x="204787" y="1373188"/>
                  <a:pt x="207962" y="1360488"/>
                </a:cubicBezTo>
                <a:cubicBezTo>
                  <a:pt x="211137" y="1347788"/>
                  <a:pt x="228600" y="1333500"/>
                  <a:pt x="227012" y="1323975"/>
                </a:cubicBezTo>
                <a:cubicBezTo>
                  <a:pt x="223837" y="1301750"/>
                  <a:pt x="215900" y="1308100"/>
                  <a:pt x="195262" y="1298575"/>
                </a:cubicBezTo>
                <a:cubicBezTo>
                  <a:pt x="201612" y="1276350"/>
                  <a:pt x="215900" y="1281113"/>
                  <a:pt x="198437" y="1257300"/>
                </a:cubicBezTo>
                <a:cubicBezTo>
                  <a:pt x="195262" y="1243013"/>
                  <a:pt x="187325" y="1235075"/>
                  <a:pt x="179387" y="1222375"/>
                </a:cubicBezTo>
                <a:cubicBezTo>
                  <a:pt x="174625" y="1206500"/>
                  <a:pt x="169862" y="1190625"/>
                  <a:pt x="160337" y="1177925"/>
                </a:cubicBezTo>
                <a:cubicBezTo>
                  <a:pt x="157162" y="1163638"/>
                  <a:pt x="152400" y="1154113"/>
                  <a:pt x="144462" y="1143000"/>
                </a:cubicBezTo>
                <a:cubicBezTo>
                  <a:pt x="136525" y="1116013"/>
                  <a:pt x="127000" y="1096963"/>
                  <a:pt x="111125" y="1074738"/>
                </a:cubicBezTo>
                <a:cubicBezTo>
                  <a:pt x="115888" y="1049338"/>
                  <a:pt x="103187" y="1016000"/>
                  <a:pt x="133350" y="1009650"/>
                </a:cubicBezTo>
                <a:cubicBezTo>
                  <a:pt x="138113" y="996950"/>
                  <a:pt x="142875" y="1001713"/>
                  <a:pt x="141288" y="993775"/>
                </a:cubicBezTo>
                <a:cubicBezTo>
                  <a:pt x="141288" y="987425"/>
                  <a:pt x="147637" y="971550"/>
                  <a:pt x="141288" y="960438"/>
                </a:cubicBezTo>
                <a:cubicBezTo>
                  <a:pt x="136525" y="954088"/>
                  <a:pt x="120650" y="960438"/>
                  <a:pt x="112713" y="952500"/>
                </a:cubicBezTo>
                <a:cubicBezTo>
                  <a:pt x="104775" y="944563"/>
                  <a:pt x="92075" y="933450"/>
                  <a:pt x="92075" y="911225"/>
                </a:cubicBezTo>
                <a:cubicBezTo>
                  <a:pt x="95250" y="779463"/>
                  <a:pt x="77787" y="762000"/>
                  <a:pt x="111125" y="815975"/>
                </a:cubicBezTo>
                <a:cubicBezTo>
                  <a:pt x="115888" y="833438"/>
                  <a:pt x="122238" y="852488"/>
                  <a:pt x="138113" y="860425"/>
                </a:cubicBezTo>
                <a:cubicBezTo>
                  <a:pt x="144462" y="839788"/>
                  <a:pt x="134938" y="817563"/>
                  <a:pt x="122238" y="800100"/>
                </a:cubicBezTo>
                <a:lnTo>
                  <a:pt x="125785" y="779364"/>
                </a:lnTo>
                <a:cubicBezTo>
                  <a:pt x="129580" y="768053"/>
                  <a:pt x="134938" y="779066"/>
                  <a:pt x="149225" y="758825"/>
                </a:cubicBezTo>
                <a:cubicBezTo>
                  <a:pt x="142875" y="725488"/>
                  <a:pt x="130175" y="730250"/>
                  <a:pt x="103187" y="746125"/>
                </a:cubicBezTo>
                <a:cubicBezTo>
                  <a:pt x="104775" y="757238"/>
                  <a:pt x="106363" y="766763"/>
                  <a:pt x="106363" y="777875"/>
                </a:cubicBezTo>
                <a:cubicBezTo>
                  <a:pt x="106363" y="782638"/>
                  <a:pt x="107950" y="793750"/>
                  <a:pt x="103187" y="792163"/>
                </a:cubicBezTo>
                <a:cubicBezTo>
                  <a:pt x="90487" y="787400"/>
                  <a:pt x="87312" y="769938"/>
                  <a:pt x="76200" y="762000"/>
                </a:cubicBezTo>
                <a:cubicBezTo>
                  <a:pt x="71437" y="747713"/>
                  <a:pt x="63500" y="747713"/>
                  <a:pt x="53975" y="735013"/>
                </a:cubicBezTo>
                <a:cubicBezTo>
                  <a:pt x="74612" y="706438"/>
                  <a:pt x="58738" y="654050"/>
                  <a:pt x="36513" y="623888"/>
                </a:cubicBezTo>
                <a:cubicBezTo>
                  <a:pt x="33338" y="603250"/>
                  <a:pt x="28575" y="574675"/>
                  <a:pt x="11113" y="563563"/>
                </a:cubicBezTo>
                <a:cubicBezTo>
                  <a:pt x="9525" y="555625"/>
                  <a:pt x="0" y="549275"/>
                  <a:pt x="0" y="541338"/>
                </a:cubicBezTo>
                <a:cubicBezTo>
                  <a:pt x="0" y="531813"/>
                  <a:pt x="15875" y="527050"/>
                  <a:pt x="15875" y="527050"/>
                </a:cubicBezTo>
                <a:cubicBezTo>
                  <a:pt x="17463" y="511175"/>
                  <a:pt x="9525" y="476250"/>
                  <a:pt x="12700" y="452438"/>
                </a:cubicBezTo>
                <a:cubicBezTo>
                  <a:pt x="15875" y="438150"/>
                  <a:pt x="28575" y="447675"/>
                  <a:pt x="31750" y="436563"/>
                </a:cubicBezTo>
                <a:cubicBezTo>
                  <a:pt x="34925" y="425450"/>
                  <a:pt x="38100" y="409575"/>
                  <a:pt x="34925" y="388938"/>
                </a:cubicBezTo>
                <a:cubicBezTo>
                  <a:pt x="30163" y="360363"/>
                  <a:pt x="26988" y="336550"/>
                  <a:pt x="11113" y="312738"/>
                </a:cubicBezTo>
                <a:cubicBezTo>
                  <a:pt x="1588" y="282575"/>
                  <a:pt x="-9525" y="252413"/>
                  <a:pt x="23813" y="231775"/>
                </a:cubicBezTo>
                <a:cubicBezTo>
                  <a:pt x="28575" y="214313"/>
                  <a:pt x="31750" y="209550"/>
                  <a:pt x="49213" y="206375"/>
                </a:cubicBezTo>
                <a:cubicBezTo>
                  <a:pt x="53975" y="192088"/>
                  <a:pt x="57150" y="203200"/>
                  <a:pt x="68262" y="169863"/>
                </a:cubicBezTo>
                <a:cubicBezTo>
                  <a:pt x="77787" y="152400"/>
                  <a:pt x="96837" y="120650"/>
                  <a:pt x="103187" y="98425"/>
                </a:cubicBezTo>
                <a:cubicBezTo>
                  <a:pt x="109538" y="76200"/>
                  <a:pt x="104775" y="52388"/>
                  <a:pt x="106363" y="36513"/>
                </a:cubicBezTo>
                <a:cubicBezTo>
                  <a:pt x="107950" y="20638"/>
                  <a:pt x="106363" y="3175"/>
                  <a:pt x="115888" y="0"/>
                </a:cubicBezTo>
                <a:close/>
              </a:path>
            </a:pathLst>
          </a:custGeom>
          <a:solidFill>
            <a:schemeClr val="accent2"/>
          </a:solidFill>
          <a:ln w="6350">
            <a:solidFill>
              <a:schemeClr val="bg1"/>
            </a:solidFill>
            <a:round/>
            <a:headEnd/>
            <a:tailEnd/>
          </a:ln>
          <a:effectLst/>
          <a:extLst/>
        </p:spPr>
        <p:txBody>
          <a:bodyPr lIns="80414" tIns="40207" rIns="80414" bIns="40207">
            <a:noAutofit/>
          </a:bodyPr>
          <a:lstStyle/>
          <a:p>
            <a:pPr algn="ctr" defTabSz="447946">
              <a:defRPr/>
            </a:pPr>
            <a:endParaRPr lang="en-CA" dirty="0">
              <a:solidFill>
                <a:srgbClr val="FFFFFF"/>
              </a:solidFill>
              <a:cs typeface="Arial" charset="0"/>
            </a:endParaRPr>
          </a:p>
        </p:txBody>
      </p:sp>
      <p:sp>
        <p:nvSpPr>
          <p:cNvPr id="88" name="Freeform 12"/>
          <p:cNvSpPr>
            <a:spLocks/>
          </p:cNvSpPr>
          <p:nvPr/>
        </p:nvSpPr>
        <p:spPr bwMode="gray">
          <a:xfrm>
            <a:off x="1077590" y="1972412"/>
            <a:ext cx="605618" cy="899676"/>
          </a:xfrm>
          <a:custGeom>
            <a:avLst/>
            <a:gdLst>
              <a:gd name="T0" fmla="*/ 0 w 532"/>
              <a:gd name="T1" fmla="*/ 2147483647 h 857"/>
              <a:gd name="T2" fmla="*/ 2147483647 w 532"/>
              <a:gd name="T3" fmla="*/ 2147483647 h 857"/>
              <a:gd name="T4" fmla="*/ 2147483647 w 532"/>
              <a:gd name="T5" fmla="*/ 2147483647 h 857"/>
              <a:gd name="T6" fmla="*/ 2147483647 w 532"/>
              <a:gd name="T7" fmla="*/ 2147483647 h 857"/>
              <a:gd name="T8" fmla="*/ 2147483647 w 532"/>
              <a:gd name="T9" fmla="*/ 2147483647 h 857"/>
              <a:gd name="T10" fmla="*/ 2147483647 w 532"/>
              <a:gd name="T11" fmla="*/ 2147483647 h 857"/>
              <a:gd name="T12" fmla="*/ 2147483647 w 532"/>
              <a:gd name="T13" fmla="*/ 2147483647 h 857"/>
              <a:gd name="T14" fmla="*/ 2147483647 w 532"/>
              <a:gd name="T15" fmla="*/ 2147483647 h 857"/>
              <a:gd name="T16" fmla="*/ 2147483647 w 532"/>
              <a:gd name="T17" fmla="*/ 2147483647 h 857"/>
              <a:gd name="T18" fmla="*/ 2147483647 w 532"/>
              <a:gd name="T19" fmla="*/ 2147483647 h 857"/>
              <a:gd name="T20" fmla="*/ 2147483647 w 532"/>
              <a:gd name="T21" fmla="*/ 2147483647 h 857"/>
              <a:gd name="T22" fmla="*/ 2147483647 w 532"/>
              <a:gd name="T23" fmla="*/ 0 h 857"/>
              <a:gd name="T24" fmla="*/ 2147483647 w 532"/>
              <a:gd name="T25" fmla="*/ 2147483647 h 857"/>
              <a:gd name="T26" fmla="*/ 2147483647 w 532"/>
              <a:gd name="T27" fmla="*/ 2147483647 h 857"/>
              <a:gd name="T28" fmla="*/ 2147483647 w 532"/>
              <a:gd name="T29" fmla="*/ 2147483647 h 857"/>
              <a:gd name="T30" fmla="*/ 2147483647 w 532"/>
              <a:gd name="T31" fmla="*/ 2147483647 h 857"/>
              <a:gd name="T32" fmla="*/ 2147483647 w 532"/>
              <a:gd name="T33" fmla="*/ 2147483647 h 857"/>
              <a:gd name="T34" fmla="*/ 2147483647 w 532"/>
              <a:gd name="T35" fmla="*/ 2147483647 h 857"/>
              <a:gd name="T36" fmla="*/ 2147483647 w 532"/>
              <a:gd name="T37" fmla="*/ 2147483647 h 857"/>
              <a:gd name="T38" fmla="*/ 2147483647 w 532"/>
              <a:gd name="T39" fmla="*/ 2147483647 h 857"/>
              <a:gd name="T40" fmla="*/ 2147483647 w 532"/>
              <a:gd name="T41" fmla="*/ 2147483647 h 857"/>
              <a:gd name="T42" fmla="*/ 2147483647 w 532"/>
              <a:gd name="T43" fmla="*/ 2147483647 h 857"/>
              <a:gd name="T44" fmla="*/ 2147483647 w 532"/>
              <a:gd name="T45" fmla="*/ 2147483647 h 857"/>
              <a:gd name="T46" fmla="*/ 2147483647 w 532"/>
              <a:gd name="T47" fmla="*/ 2147483647 h 857"/>
              <a:gd name="T48" fmla="*/ 2147483647 w 532"/>
              <a:gd name="T49" fmla="*/ 2147483647 h 857"/>
              <a:gd name="T50" fmla="*/ 2147483647 w 532"/>
              <a:gd name="T51" fmla="*/ 2147483647 h 857"/>
              <a:gd name="T52" fmla="*/ 2147483647 w 532"/>
              <a:gd name="T53" fmla="*/ 2147483647 h 857"/>
              <a:gd name="T54" fmla="*/ 2147483647 w 532"/>
              <a:gd name="T55" fmla="*/ 2147483647 h 857"/>
              <a:gd name="T56" fmla="*/ 2147483647 w 532"/>
              <a:gd name="T57" fmla="*/ 2147483647 h 857"/>
              <a:gd name="T58" fmla="*/ 2147483647 w 532"/>
              <a:gd name="T59" fmla="*/ 2147483647 h 857"/>
              <a:gd name="T60" fmla="*/ 2147483647 w 532"/>
              <a:gd name="T61" fmla="*/ 2147483647 h 857"/>
              <a:gd name="T62" fmla="*/ 2147483647 w 532"/>
              <a:gd name="T63" fmla="*/ 2147483647 h 857"/>
              <a:gd name="T64" fmla="*/ 2147483647 w 532"/>
              <a:gd name="T65" fmla="*/ 2147483647 h 857"/>
              <a:gd name="T66" fmla="*/ 2147483647 w 532"/>
              <a:gd name="T67" fmla="*/ 2147483647 h 857"/>
              <a:gd name="T68" fmla="*/ 2147483647 w 532"/>
              <a:gd name="T69" fmla="*/ 2147483647 h 857"/>
              <a:gd name="T70" fmla="*/ 2147483647 w 532"/>
              <a:gd name="T71" fmla="*/ 2147483647 h 857"/>
              <a:gd name="T72" fmla="*/ 2147483647 w 532"/>
              <a:gd name="T73" fmla="*/ 2147483647 h 857"/>
              <a:gd name="T74" fmla="*/ 2147483647 w 532"/>
              <a:gd name="T75" fmla="*/ 2147483647 h 857"/>
              <a:gd name="T76" fmla="*/ 2147483647 w 532"/>
              <a:gd name="T77" fmla="*/ 2147483647 h 857"/>
              <a:gd name="T78" fmla="*/ 2147483647 w 532"/>
              <a:gd name="T79" fmla="*/ 2147483647 h 857"/>
              <a:gd name="T80" fmla="*/ 2147483647 w 532"/>
              <a:gd name="T81" fmla="*/ 2147483647 h 857"/>
              <a:gd name="T82" fmla="*/ 2147483647 w 532"/>
              <a:gd name="T83" fmla="*/ 2147483647 h 857"/>
              <a:gd name="T84" fmla="*/ 2147483647 w 532"/>
              <a:gd name="T85" fmla="*/ 2147483647 h 857"/>
              <a:gd name="T86" fmla="*/ 2147483647 w 532"/>
              <a:gd name="T87" fmla="*/ 2147483647 h 857"/>
              <a:gd name="T88" fmla="*/ 2147483647 w 532"/>
              <a:gd name="T89" fmla="*/ 2147483647 h 857"/>
              <a:gd name="T90" fmla="*/ 2147483647 w 532"/>
              <a:gd name="T91" fmla="*/ 2147483647 h 857"/>
              <a:gd name="T92" fmla="*/ 0 w 532"/>
              <a:gd name="T93" fmla="*/ 2147483647 h 8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2"/>
              <a:gd name="T142" fmla="*/ 0 h 857"/>
              <a:gd name="T143" fmla="*/ 532 w 532"/>
              <a:gd name="T144" fmla="*/ 857 h 8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2" h="857">
                <a:moveTo>
                  <a:pt x="0" y="760"/>
                </a:moveTo>
                <a:cubicBezTo>
                  <a:pt x="2" y="751"/>
                  <a:pt x="5" y="740"/>
                  <a:pt x="10" y="732"/>
                </a:cubicBezTo>
                <a:cubicBezTo>
                  <a:pt x="18" y="706"/>
                  <a:pt x="34" y="646"/>
                  <a:pt x="43" y="613"/>
                </a:cubicBezTo>
                <a:cubicBezTo>
                  <a:pt x="48" y="588"/>
                  <a:pt x="57" y="558"/>
                  <a:pt x="66" y="535"/>
                </a:cubicBezTo>
                <a:cubicBezTo>
                  <a:pt x="70" y="517"/>
                  <a:pt x="55" y="510"/>
                  <a:pt x="57" y="499"/>
                </a:cubicBezTo>
                <a:cubicBezTo>
                  <a:pt x="59" y="488"/>
                  <a:pt x="68" y="481"/>
                  <a:pt x="79" y="467"/>
                </a:cubicBezTo>
                <a:cubicBezTo>
                  <a:pt x="89" y="451"/>
                  <a:pt x="110" y="427"/>
                  <a:pt x="121" y="412"/>
                </a:cubicBezTo>
                <a:cubicBezTo>
                  <a:pt x="124" y="406"/>
                  <a:pt x="140" y="381"/>
                  <a:pt x="144" y="379"/>
                </a:cubicBezTo>
                <a:cubicBezTo>
                  <a:pt x="148" y="359"/>
                  <a:pt x="139" y="345"/>
                  <a:pt x="123" y="335"/>
                </a:cubicBezTo>
                <a:cubicBezTo>
                  <a:pt x="122" y="313"/>
                  <a:pt x="146" y="216"/>
                  <a:pt x="152" y="187"/>
                </a:cubicBezTo>
                <a:cubicBezTo>
                  <a:pt x="162" y="145"/>
                  <a:pt x="173" y="120"/>
                  <a:pt x="183" y="89"/>
                </a:cubicBezTo>
                <a:cubicBezTo>
                  <a:pt x="193" y="58"/>
                  <a:pt x="201" y="14"/>
                  <a:pt x="211" y="0"/>
                </a:cubicBezTo>
                <a:lnTo>
                  <a:pt x="276" y="19"/>
                </a:lnTo>
                <a:cubicBezTo>
                  <a:pt x="274" y="39"/>
                  <a:pt x="269" y="53"/>
                  <a:pt x="260" y="71"/>
                </a:cubicBezTo>
                <a:cubicBezTo>
                  <a:pt x="259" y="82"/>
                  <a:pt x="257" y="93"/>
                  <a:pt x="253" y="103"/>
                </a:cubicBezTo>
                <a:cubicBezTo>
                  <a:pt x="251" y="112"/>
                  <a:pt x="247" y="117"/>
                  <a:pt x="248" y="127"/>
                </a:cubicBezTo>
                <a:cubicBezTo>
                  <a:pt x="249" y="137"/>
                  <a:pt x="248" y="154"/>
                  <a:pt x="257" y="161"/>
                </a:cubicBezTo>
                <a:cubicBezTo>
                  <a:pt x="264" y="176"/>
                  <a:pt x="258" y="193"/>
                  <a:pt x="267" y="208"/>
                </a:cubicBezTo>
                <a:cubicBezTo>
                  <a:pt x="269" y="216"/>
                  <a:pt x="281" y="236"/>
                  <a:pt x="288" y="239"/>
                </a:cubicBezTo>
                <a:cubicBezTo>
                  <a:pt x="294" y="250"/>
                  <a:pt x="297" y="266"/>
                  <a:pt x="303" y="276"/>
                </a:cubicBezTo>
                <a:cubicBezTo>
                  <a:pt x="309" y="287"/>
                  <a:pt x="320" y="299"/>
                  <a:pt x="325" y="304"/>
                </a:cubicBezTo>
                <a:cubicBezTo>
                  <a:pt x="327" y="305"/>
                  <a:pt x="330" y="303"/>
                  <a:pt x="331" y="305"/>
                </a:cubicBezTo>
                <a:cubicBezTo>
                  <a:pt x="333" y="308"/>
                  <a:pt x="322" y="320"/>
                  <a:pt x="320" y="321"/>
                </a:cubicBezTo>
                <a:cubicBezTo>
                  <a:pt x="317" y="326"/>
                  <a:pt x="323" y="331"/>
                  <a:pt x="321" y="337"/>
                </a:cubicBezTo>
                <a:cubicBezTo>
                  <a:pt x="319" y="343"/>
                  <a:pt x="309" y="350"/>
                  <a:pt x="307" y="358"/>
                </a:cubicBezTo>
                <a:cubicBezTo>
                  <a:pt x="306" y="366"/>
                  <a:pt x="315" y="384"/>
                  <a:pt x="308" y="388"/>
                </a:cubicBezTo>
                <a:cubicBezTo>
                  <a:pt x="305" y="390"/>
                  <a:pt x="300" y="389"/>
                  <a:pt x="296" y="389"/>
                </a:cubicBezTo>
                <a:cubicBezTo>
                  <a:pt x="292" y="394"/>
                  <a:pt x="290" y="408"/>
                  <a:pt x="291" y="413"/>
                </a:cubicBezTo>
                <a:cubicBezTo>
                  <a:pt x="296" y="415"/>
                  <a:pt x="300" y="420"/>
                  <a:pt x="300" y="420"/>
                </a:cubicBezTo>
                <a:cubicBezTo>
                  <a:pt x="302" y="430"/>
                  <a:pt x="306" y="427"/>
                  <a:pt x="315" y="425"/>
                </a:cubicBezTo>
                <a:cubicBezTo>
                  <a:pt x="319" y="419"/>
                  <a:pt x="336" y="414"/>
                  <a:pt x="342" y="410"/>
                </a:cubicBezTo>
                <a:cubicBezTo>
                  <a:pt x="353" y="414"/>
                  <a:pt x="344" y="427"/>
                  <a:pt x="348" y="437"/>
                </a:cubicBezTo>
                <a:cubicBezTo>
                  <a:pt x="352" y="451"/>
                  <a:pt x="356" y="497"/>
                  <a:pt x="360" y="511"/>
                </a:cubicBezTo>
                <a:cubicBezTo>
                  <a:pt x="365" y="525"/>
                  <a:pt x="372" y="518"/>
                  <a:pt x="376" y="523"/>
                </a:cubicBezTo>
                <a:cubicBezTo>
                  <a:pt x="379" y="528"/>
                  <a:pt x="380" y="537"/>
                  <a:pt x="382" y="544"/>
                </a:cubicBezTo>
                <a:cubicBezTo>
                  <a:pt x="384" y="551"/>
                  <a:pt x="386" y="559"/>
                  <a:pt x="391" y="563"/>
                </a:cubicBezTo>
                <a:cubicBezTo>
                  <a:pt x="397" y="575"/>
                  <a:pt x="400" y="565"/>
                  <a:pt x="413" y="566"/>
                </a:cubicBezTo>
                <a:cubicBezTo>
                  <a:pt x="424" y="568"/>
                  <a:pt x="425" y="567"/>
                  <a:pt x="435" y="564"/>
                </a:cubicBezTo>
                <a:cubicBezTo>
                  <a:pt x="447" y="555"/>
                  <a:pt x="456" y="566"/>
                  <a:pt x="469" y="569"/>
                </a:cubicBezTo>
                <a:cubicBezTo>
                  <a:pt x="479" y="574"/>
                  <a:pt x="490" y="572"/>
                  <a:pt x="499" y="566"/>
                </a:cubicBezTo>
                <a:cubicBezTo>
                  <a:pt x="502" y="560"/>
                  <a:pt x="504" y="555"/>
                  <a:pt x="505" y="549"/>
                </a:cubicBezTo>
                <a:cubicBezTo>
                  <a:pt x="510" y="552"/>
                  <a:pt x="517" y="557"/>
                  <a:pt x="520" y="562"/>
                </a:cubicBezTo>
                <a:cubicBezTo>
                  <a:pt x="523" y="573"/>
                  <a:pt x="523" y="578"/>
                  <a:pt x="532" y="584"/>
                </a:cubicBezTo>
                <a:cubicBezTo>
                  <a:pt x="530" y="620"/>
                  <a:pt x="510" y="719"/>
                  <a:pt x="502" y="764"/>
                </a:cubicBezTo>
                <a:lnTo>
                  <a:pt x="481" y="857"/>
                </a:lnTo>
                <a:lnTo>
                  <a:pt x="240" y="812"/>
                </a:lnTo>
                <a:lnTo>
                  <a:pt x="0" y="760"/>
                </a:lnTo>
                <a:close/>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89" name="Freeform 13"/>
          <p:cNvSpPr>
            <a:spLocks/>
          </p:cNvSpPr>
          <p:nvPr/>
        </p:nvSpPr>
        <p:spPr bwMode="gray">
          <a:xfrm>
            <a:off x="712388" y="2704572"/>
            <a:ext cx="643716" cy="925448"/>
          </a:xfrm>
          <a:custGeom>
            <a:avLst/>
            <a:gdLst>
              <a:gd name="T0" fmla="*/ 2147483647 w 566"/>
              <a:gd name="T1" fmla="*/ 0 h 881"/>
              <a:gd name="T2" fmla="*/ 2147483647 w 566"/>
              <a:gd name="T3" fmla="*/ 2147483647 h 881"/>
              <a:gd name="T4" fmla="*/ 2147483647 w 566"/>
              <a:gd name="T5" fmla="*/ 2147483647 h 881"/>
              <a:gd name="T6" fmla="*/ 2147483647 w 566"/>
              <a:gd name="T7" fmla="*/ 2147483647 h 881"/>
              <a:gd name="T8" fmla="*/ 2147483647 w 566"/>
              <a:gd name="T9" fmla="*/ 2147483647 h 881"/>
              <a:gd name="T10" fmla="*/ 2147483647 w 566"/>
              <a:gd name="T11" fmla="*/ 2147483647 h 881"/>
              <a:gd name="T12" fmla="*/ 2147483647 w 566"/>
              <a:gd name="T13" fmla="*/ 2147483647 h 881"/>
              <a:gd name="T14" fmla="*/ 2147483647 w 566"/>
              <a:gd name="T15" fmla="*/ 2147483647 h 881"/>
              <a:gd name="T16" fmla="*/ 2147483647 w 566"/>
              <a:gd name="T17" fmla="*/ 2147483647 h 881"/>
              <a:gd name="T18" fmla="*/ 2147483647 w 566"/>
              <a:gd name="T19" fmla="*/ 2147483647 h 881"/>
              <a:gd name="T20" fmla="*/ 0 w 566"/>
              <a:gd name="T21" fmla="*/ 2147483647 h 881"/>
              <a:gd name="T22" fmla="*/ 2147483647 w 566"/>
              <a:gd name="T23" fmla="*/ 0 h 8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6"/>
              <a:gd name="T37" fmla="*/ 0 h 881"/>
              <a:gd name="T38" fmla="*/ 566 w 566"/>
              <a:gd name="T39" fmla="*/ 881 h 8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6" h="881">
                <a:moveTo>
                  <a:pt x="91" y="0"/>
                </a:moveTo>
                <a:lnTo>
                  <a:pt x="322" y="63"/>
                </a:lnTo>
                <a:lnTo>
                  <a:pt x="566" y="115"/>
                </a:lnTo>
                <a:lnTo>
                  <a:pt x="490" y="454"/>
                </a:lnTo>
                <a:lnTo>
                  <a:pt x="436" y="727"/>
                </a:lnTo>
                <a:lnTo>
                  <a:pt x="430" y="753"/>
                </a:lnTo>
                <a:lnTo>
                  <a:pt x="413" y="770"/>
                </a:lnTo>
                <a:lnTo>
                  <a:pt x="394" y="749"/>
                </a:lnTo>
                <a:lnTo>
                  <a:pt x="369" y="751"/>
                </a:lnTo>
                <a:lnTo>
                  <a:pt x="357" y="881"/>
                </a:lnTo>
                <a:lnTo>
                  <a:pt x="0" y="329"/>
                </a:lnTo>
                <a:lnTo>
                  <a:pt x="91" y="0"/>
                </a:lnTo>
                <a:close/>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90" name="Freeform 14"/>
          <p:cNvSpPr>
            <a:spLocks/>
          </p:cNvSpPr>
          <p:nvPr/>
        </p:nvSpPr>
        <p:spPr bwMode="gray">
          <a:xfrm>
            <a:off x="1360035" y="1992332"/>
            <a:ext cx="1012862" cy="611498"/>
          </a:xfrm>
          <a:custGeom>
            <a:avLst/>
            <a:gdLst>
              <a:gd name="T0" fmla="*/ 1233312600 w 889"/>
              <a:gd name="T1" fmla="*/ 900427618 h 583"/>
              <a:gd name="T2" fmla="*/ 431074556 w 889"/>
              <a:gd name="T3" fmla="*/ 793858972 h 583"/>
              <a:gd name="T4" fmla="*/ 413540075 w 889"/>
              <a:gd name="T5" fmla="*/ 867993446 h 583"/>
              <a:gd name="T6" fmla="*/ 410616601 w 889"/>
              <a:gd name="T7" fmla="*/ 877260663 h 583"/>
              <a:gd name="T8" fmla="*/ 419384902 w 889"/>
              <a:gd name="T9" fmla="*/ 875716127 h 583"/>
              <a:gd name="T10" fmla="*/ 409155924 w 889"/>
              <a:gd name="T11" fmla="*/ 861815301 h 583"/>
              <a:gd name="T12" fmla="*/ 379930729 w 889"/>
              <a:gd name="T13" fmla="*/ 821659535 h 583"/>
              <a:gd name="T14" fmla="*/ 352166209 w 889"/>
              <a:gd name="T15" fmla="*/ 852549172 h 583"/>
              <a:gd name="T16" fmla="*/ 308327885 w 889"/>
              <a:gd name="T17" fmla="*/ 844826491 h 583"/>
              <a:gd name="T18" fmla="*/ 287869930 w 889"/>
              <a:gd name="T19" fmla="*/ 834015825 h 583"/>
              <a:gd name="T20" fmla="*/ 264489561 w 889"/>
              <a:gd name="T21" fmla="*/ 843281954 h 583"/>
              <a:gd name="T22" fmla="*/ 225035387 w 889"/>
              <a:gd name="T23" fmla="*/ 847915563 h 583"/>
              <a:gd name="T24" fmla="*/ 200194342 w 889"/>
              <a:gd name="T25" fmla="*/ 830926753 h 583"/>
              <a:gd name="T26" fmla="*/ 187042951 w 889"/>
              <a:gd name="T27" fmla="*/ 792314436 h 583"/>
              <a:gd name="T28" fmla="*/ 165123258 w 889"/>
              <a:gd name="T29" fmla="*/ 766058408 h 583"/>
              <a:gd name="T30" fmla="*/ 151971867 w 889"/>
              <a:gd name="T31" fmla="*/ 690379398 h 583"/>
              <a:gd name="T32" fmla="*/ 147588777 w 889"/>
              <a:gd name="T33" fmla="*/ 648679096 h 583"/>
              <a:gd name="T34" fmla="*/ 111057017 w 889"/>
              <a:gd name="T35" fmla="*/ 613155851 h 583"/>
              <a:gd name="T36" fmla="*/ 89137325 w 889"/>
              <a:gd name="T37" fmla="*/ 634778270 h 583"/>
              <a:gd name="T38" fmla="*/ 64296280 w 889"/>
              <a:gd name="T39" fmla="*/ 606977706 h 583"/>
              <a:gd name="T40" fmla="*/ 80370084 w 889"/>
              <a:gd name="T41" fmla="*/ 571454462 h 583"/>
              <a:gd name="T42" fmla="*/ 94982152 w 889"/>
              <a:gd name="T43" fmla="*/ 569909925 h 583"/>
              <a:gd name="T44" fmla="*/ 86214911 w 889"/>
              <a:gd name="T45" fmla="*/ 528209624 h 583"/>
              <a:gd name="T46" fmla="*/ 99366302 w 889"/>
              <a:gd name="T47" fmla="*/ 506587205 h 583"/>
              <a:gd name="T48" fmla="*/ 106672867 w 889"/>
              <a:gd name="T49" fmla="*/ 486509322 h 583"/>
              <a:gd name="T50" fmla="*/ 116901844 w 889"/>
              <a:gd name="T51" fmla="*/ 449441541 h 583"/>
              <a:gd name="T52" fmla="*/ 90599062 w 889"/>
              <a:gd name="T53" fmla="*/ 418551905 h 583"/>
              <a:gd name="T54" fmla="*/ 68679369 w 889"/>
              <a:gd name="T55" fmla="*/ 361406241 h 583"/>
              <a:gd name="T56" fmla="*/ 49683151 w 889"/>
              <a:gd name="T57" fmla="*/ 330517693 h 583"/>
              <a:gd name="T58" fmla="*/ 24842106 w 889"/>
              <a:gd name="T59" fmla="*/ 279549086 h 583"/>
              <a:gd name="T60" fmla="*/ 11689654 w 889"/>
              <a:gd name="T61" fmla="*/ 228581567 h 583"/>
              <a:gd name="T62" fmla="*/ 1461737 w 889"/>
              <a:gd name="T63" fmla="*/ 189970338 h 583"/>
              <a:gd name="T64" fmla="*/ 7306564 w 889"/>
              <a:gd name="T65" fmla="*/ 120468384 h 583"/>
              <a:gd name="T66" fmla="*/ 23380369 w 889"/>
              <a:gd name="T67" fmla="*/ 66411793 h 583"/>
              <a:gd name="T68" fmla="*/ 42376587 w 889"/>
              <a:gd name="T69" fmla="*/ 0 h 583"/>
              <a:gd name="T70" fmla="*/ 439842857 w 889"/>
              <a:gd name="T71" fmla="*/ 84946227 h 583"/>
              <a:gd name="T72" fmla="*/ 923522978 w 889"/>
              <a:gd name="T73" fmla="*/ 176069512 h 583"/>
              <a:gd name="T74" fmla="*/ 1299069556 w 889"/>
              <a:gd name="T75" fmla="*/ 223949046 h 583"/>
              <a:gd name="T76" fmla="*/ 1277150924 w 889"/>
              <a:gd name="T77" fmla="*/ 458708758 h 583"/>
              <a:gd name="T78" fmla="*/ 1259615383 w 889"/>
              <a:gd name="T79" fmla="*/ 597710489 h 583"/>
              <a:gd name="T80" fmla="*/ 1233312600 w 889"/>
              <a:gd name="T81" fmla="*/ 900427618 h 5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89" h="583">
                <a:moveTo>
                  <a:pt x="844" y="583"/>
                </a:moveTo>
                <a:lnTo>
                  <a:pt x="295" y="514"/>
                </a:lnTo>
                <a:cubicBezTo>
                  <a:pt x="294" y="526"/>
                  <a:pt x="294" y="554"/>
                  <a:pt x="283" y="562"/>
                </a:cubicBezTo>
                <a:cubicBezTo>
                  <a:pt x="282" y="564"/>
                  <a:pt x="280" y="566"/>
                  <a:pt x="281" y="568"/>
                </a:cubicBezTo>
                <a:cubicBezTo>
                  <a:pt x="282" y="570"/>
                  <a:pt x="286" y="569"/>
                  <a:pt x="287" y="567"/>
                </a:cubicBezTo>
                <a:cubicBezTo>
                  <a:pt x="288" y="565"/>
                  <a:pt x="281" y="559"/>
                  <a:pt x="280" y="558"/>
                </a:cubicBezTo>
                <a:cubicBezTo>
                  <a:pt x="273" y="549"/>
                  <a:pt x="269" y="541"/>
                  <a:pt x="260" y="532"/>
                </a:cubicBezTo>
                <a:cubicBezTo>
                  <a:pt x="251" y="535"/>
                  <a:pt x="249" y="550"/>
                  <a:pt x="241" y="552"/>
                </a:cubicBezTo>
                <a:cubicBezTo>
                  <a:pt x="230" y="560"/>
                  <a:pt x="224" y="548"/>
                  <a:pt x="211" y="547"/>
                </a:cubicBezTo>
                <a:cubicBezTo>
                  <a:pt x="205" y="546"/>
                  <a:pt x="202" y="543"/>
                  <a:pt x="197" y="540"/>
                </a:cubicBezTo>
                <a:cubicBezTo>
                  <a:pt x="192" y="540"/>
                  <a:pt x="188" y="545"/>
                  <a:pt x="181" y="546"/>
                </a:cubicBezTo>
                <a:cubicBezTo>
                  <a:pt x="174" y="547"/>
                  <a:pt x="161" y="550"/>
                  <a:pt x="154" y="549"/>
                </a:cubicBezTo>
                <a:cubicBezTo>
                  <a:pt x="147" y="559"/>
                  <a:pt x="141" y="545"/>
                  <a:pt x="137" y="538"/>
                </a:cubicBezTo>
                <a:cubicBezTo>
                  <a:pt x="136" y="530"/>
                  <a:pt x="132" y="520"/>
                  <a:pt x="128" y="513"/>
                </a:cubicBezTo>
                <a:cubicBezTo>
                  <a:pt x="127" y="503"/>
                  <a:pt x="122" y="500"/>
                  <a:pt x="113" y="496"/>
                </a:cubicBezTo>
                <a:cubicBezTo>
                  <a:pt x="110" y="484"/>
                  <a:pt x="106" y="460"/>
                  <a:pt x="104" y="447"/>
                </a:cubicBezTo>
                <a:cubicBezTo>
                  <a:pt x="102" y="434"/>
                  <a:pt x="106" y="428"/>
                  <a:pt x="101" y="420"/>
                </a:cubicBezTo>
                <a:cubicBezTo>
                  <a:pt x="94" y="386"/>
                  <a:pt x="108" y="394"/>
                  <a:pt x="76" y="397"/>
                </a:cubicBezTo>
                <a:cubicBezTo>
                  <a:pt x="69" y="401"/>
                  <a:pt x="68" y="408"/>
                  <a:pt x="61" y="411"/>
                </a:cubicBezTo>
                <a:cubicBezTo>
                  <a:pt x="51" y="407"/>
                  <a:pt x="50" y="401"/>
                  <a:pt x="44" y="393"/>
                </a:cubicBezTo>
                <a:cubicBezTo>
                  <a:pt x="39" y="368"/>
                  <a:pt x="36" y="367"/>
                  <a:pt x="55" y="370"/>
                </a:cubicBezTo>
                <a:cubicBezTo>
                  <a:pt x="58" y="370"/>
                  <a:pt x="63" y="372"/>
                  <a:pt x="65" y="369"/>
                </a:cubicBezTo>
                <a:cubicBezTo>
                  <a:pt x="68" y="365"/>
                  <a:pt x="61" y="346"/>
                  <a:pt x="59" y="342"/>
                </a:cubicBezTo>
                <a:cubicBezTo>
                  <a:pt x="61" y="336"/>
                  <a:pt x="63" y="332"/>
                  <a:pt x="68" y="328"/>
                </a:cubicBezTo>
                <a:cubicBezTo>
                  <a:pt x="70" y="324"/>
                  <a:pt x="71" y="319"/>
                  <a:pt x="73" y="315"/>
                </a:cubicBezTo>
                <a:cubicBezTo>
                  <a:pt x="74" y="304"/>
                  <a:pt x="71" y="296"/>
                  <a:pt x="80" y="291"/>
                </a:cubicBezTo>
                <a:cubicBezTo>
                  <a:pt x="78" y="284"/>
                  <a:pt x="68" y="281"/>
                  <a:pt x="62" y="271"/>
                </a:cubicBezTo>
                <a:cubicBezTo>
                  <a:pt x="58" y="263"/>
                  <a:pt x="52" y="243"/>
                  <a:pt x="47" y="234"/>
                </a:cubicBezTo>
                <a:cubicBezTo>
                  <a:pt x="45" y="226"/>
                  <a:pt x="42" y="218"/>
                  <a:pt x="34" y="214"/>
                </a:cubicBezTo>
                <a:cubicBezTo>
                  <a:pt x="29" y="205"/>
                  <a:pt x="22" y="196"/>
                  <a:pt x="17" y="181"/>
                </a:cubicBezTo>
                <a:cubicBezTo>
                  <a:pt x="12" y="170"/>
                  <a:pt x="11" y="158"/>
                  <a:pt x="8" y="148"/>
                </a:cubicBezTo>
                <a:cubicBezTo>
                  <a:pt x="5" y="138"/>
                  <a:pt x="2" y="135"/>
                  <a:pt x="1" y="123"/>
                </a:cubicBezTo>
                <a:cubicBezTo>
                  <a:pt x="0" y="111"/>
                  <a:pt x="3" y="91"/>
                  <a:pt x="5" y="78"/>
                </a:cubicBezTo>
                <a:cubicBezTo>
                  <a:pt x="7" y="65"/>
                  <a:pt x="12" y="56"/>
                  <a:pt x="16" y="43"/>
                </a:cubicBezTo>
                <a:lnTo>
                  <a:pt x="29" y="0"/>
                </a:lnTo>
                <a:cubicBezTo>
                  <a:pt x="86" y="9"/>
                  <a:pt x="243" y="44"/>
                  <a:pt x="301" y="55"/>
                </a:cubicBezTo>
                <a:cubicBezTo>
                  <a:pt x="410" y="73"/>
                  <a:pt x="534" y="99"/>
                  <a:pt x="632" y="114"/>
                </a:cubicBezTo>
                <a:lnTo>
                  <a:pt x="889" y="145"/>
                </a:lnTo>
                <a:lnTo>
                  <a:pt x="874" y="297"/>
                </a:lnTo>
                <a:lnTo>
                  <a:pt x="862" y="387"/>
                </a:lnTo>
                <a:lnTo>
                  <a:pt x="844" y="583"/>
                </a:lnTo>
                <a:close/>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91" name="Freeform 15"/>
          <p:cNvSpPr>
            <a:spLocks/>
          </p:cNvSpPr>
          <p:nvPr/>
        </p:nvSpPr>
        <p:spPr bwMode="gray">
          <a:xfrm>
            <a:off x="1604383" y="2531200"/>
            <a:ext cx="715968" cy="535352"/>
          </a:xfrm>
          <a:custGeom>
            <a:avLst/>
            <a:gdLst>
              <a:gd name="T0" fmla="*/ 0 w 629"/>
              <a:gd name="T1" fmla="*/ 2147483647 h 509"/>
              <a:gd name="T2" fmla="*/ 2147483647 w 629"/>
              <a:gd name="T3" fmla="*/ 2147483647 h 509"/>
              <a:gd name="T4" fmla="*/ 2147483647 w 629"/>
              <a:gd name="T5" fmla="*/ 0 h 509"/>
              <a:gd name="T6" fmla="*/ 2147483647 w 629"/>
              <a:gd name="T7" fmla="*/ 2147483647 h 509"/>
              <a:gd name="T8" fmla="*/ 2147483647 w 629"/>
              <a:gd name="T9" fmla="*/ 2147483647 h 509"/>
              <a:gd name="T10" fmla="*/ 2147483647 w 629"/>
              <a:gd name="T11" fmla="*/ 2147483647 h 509"/>
              <a:gd name="T12" fmla="*/ 0 w 629"/>
              <a:gd name="T13" fmla="*/ 2147483647 h 509"/>
              <a:gd name="T14" fmla="*/ 0 60000 65536"/>
              <a:gd name="T15" fmla="*/ 0 60000 65536"/>
              <a:gd name="T16" fmla="*/ 0 60000 65536"/>
              <a:gd name="T17" fmla="*/ 0 60000 65536"/>
              <a:gd name="T18" fmla="*/ 0 60000 65536"/>
              <a:gd name="T19" fmla="*/ 0 60000 65536"/>
              <a:gd name="T20" fmla="*/ 0 60000 65536"/>
              <a:gd name="T21" fmla="*/ 0 w 629"/>
              <a:gd name="T22" fmla="*/ 0 h 509"/>
              <a:gd name="T23" fmla="*/ 629 w 629"/>
              <a:gd name="T24" fmla="*/ 509 h 5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9" h="509">
                <a:moveTo>
                  <a:pt x="0" y="435"/>
                </a:moveTo>
                <a:lnTo>
                  <a:pt x="69" y="51"/>
                </a:lnTo>
                <a:lnTo>
                  <a:pt x="83" y="0"/>
                </a:lnTo>
                <a:lnTo>
                  <a:pt x="629" y="71"/>
                </a:lnTo>
                <a:lnTo>
                  <a:pt x="581" y="509"/>
                </a:lnTo>
                <a:lnTo>
                  <a:pt x="168" y="462"/>
                </a:lnTo>
                <a:lnTo>
                  <a:pt x="0" y="435"/>
                </a:lnTo>
                <a:close/>
              </a:path>
            </a:pathLst>
          </a:custGeom>
          <a:solidFill>
            <a:srgbClr val="FFFFFF"/>
          </a:solidFill>
          <a:ln w="6350">
            <a:solidFill>
              <a:schemeClr val="accent6">
                <a:lumMod val="60000"/>
                <a:lumOff val="40000"/>
              </a:schemeClr>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93" name="Freeform 17"/>
          <p:cNvSpPr>
            <a:spLocks/>
          </p:cNvSpPr>
          <p:nvPr/>
        </p:nvSpPr>
        <p:spPr bwMode="gray">
          <a:xfrm>
            <a:off x="1027670" y="3403928"/>
            <a:ext cx="692319" cy="735672"/>
          </a:xfrm>
          <a:custGeom>
            <a:avLst/>
            <a:gdLst>
              <a:gd name="T0" fmla="*/ 860093689 w 608"/>
              <a:gd name="T1" fmla="*/ 286379165 h 701"/>
              <a:gd name="T2" fmla="*/ 755133002 w 608"/>
              <a:gd name="T3" fmla="*/ 1085143083 h 701"/>
              <a:gd name="T4" fmla="*/ 476696274 w 608"/>
              <a:gd name="T5" fmla="*/ 1043346829 h 701"/>
              <a:gd name="T6" fmla="*/ 4373185 w 608"/>
              <a:gd name="T7" fmla="*/ 743036304 h 701"/>
              <a:gd name="T8" fmla="*/ 59768985 w 608"/>
              <a:gd name="T9" fmla="*/ 708981145 h 701"/>
              <a:gd name="T10" fmla="*/ 69974144 w 608"/>
              <a:gd name="T11" fmla="*/ 673377331 h 701"/>
              <a:gd name="T12" fmla="*/ 43733973 w 608"/>
              <a:gd name="T13" fmla="*/ 645513524 h 701"/>
              <a:gd name="T14" fmla="*/ 68516416 w 608"/>
              <a:gd name="T15" fmla="*/ 588237255 h 701"/>
              <a:gd name="T16" fmla="*/ 81635972 w 608"/>
              <a:gd name="T17" fmla="*/ 551085876 h 701"/>
              <a:gd name="T18" fmla="*/ 96214316 w 608"/>
              <a:gd name="T19" fmla="*/ 510837187 h 701"/>
              <a:gd name="T20" fmla="*/ 134116315 w 608"/>
              <a:gd name="T21" fmla="*/ 486069600 h 701"/>
              <a:gd name="T22" fmla="*/ 147235871 w 608"/>
              <a:gd name="T23" fmla="*/ 469042021 h 701"/>
              <a:gd name="T24" fmla="*/ 135574043 w 608"/>
              <a:gd name="T25" fmla="*/ 411765752 h 701"/>
              <a:gd name="T26" fmla="*/ 112249328 w 608"/>
              <a:gd name="T27" fmla="*/ 385450600 h 701"/>
              <a:gd name="T28" fmla="*/ 120996759 w 608"/>
              <a:gd name="T29" fmla="*/ 323530545 h 701"/>
              <a:gd name="T30" fmla="*/ 126827673 w 608"/>
              <a:gd name="T31" fmla="*/ 193499083 h 701"/>
              <a:gd name="T32" fmla="*/ 135574043 w 608"/>
              <a:gd name="T33" fmla="*/ 134675249 h 701"/>
              <a:gd name="T34" fmla="*/ 169102857 w 608"/>
              <a:gd name="T35" fmla="*/ 133127682 h 701"/>
              <a:gd name="T36" fmla="*/ 199716214 w 608"/>
              <a:gd name="T37" fmla="*/ 156347703 h 701"/>
              <a:gd name="T38" fmla="*/ 221583200 w 608"/>
              <a:gd name="T39" fmla="*/ 137771469 h 701"/>
              <a:gd name="T40" fmla="*/ 239077001 w 608"/>
              <a:gd name="T41" fmla="*/ 54180048 h 701"/>
              <a:gd name="T42" fmla="*/ 247823372 w 608"/>
              <a:gd name="T43" fmla="*/ 0 h 701"/>
              <a:gd name="T44" fmla="*/ 886333860 w 608"/>
              <a:gd name="T45" fmla="*/ 114551448 h 701"/>
              <a:gd name="T46" fmla="*/ 860093689 w 608"/>
              <a:gd name="T47" fmla="*/ 286379165 h 7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8" h="701">
                <a:moveTo>
                  <a:pt x="590" y="185"/>
                </a:moveTo>
                <a:lnTo>
                  <a:pt x="518" y="701"/>
                </a:lnTo>
                <a:lnTo>
                  <a:pt x="327" y="674"/>
                </a:lnTo>
                <a:lnTo>
                  <a:pt x="3" y="480"/>
                </a:lnTo>
                <a:cubicBezTo>
                  <a:pt x="16" y="453"/>
                  <a:pt x="0" y="461"/>
                  <a:pt x="41" y="458"/>
                </a:cubicBezTo>
                <a:cubicBezTo>
                  <a:pt x="47" y="451"/>
                  <a:pt x="50" y="442"/>
                  <a:pt x="48" y="435"/>
                </a:cubicBezTo>
                <a:cubicBezTo>
                  <a:pt x="46" y="428"/>
                  <a:pt x="30" y="426"/>
                  <a:pt x="30" y="417"/>
                </a:cubicBezTo>
                <a:cubicBezTo>
                  <a:pt x="31" y="401"/>
                  <a:pt x="30" y="383"/>
                  <a:pt x="47" y="380"/>
                </a:cubicBezTo>
                <a:cubicBezTo>
                  <a:pt x="52" y="372"/>
                  <a:pt x="52" y="364"/>
                  <a:pt x="56" y="356"/>
                </a:cubicBezTo>
                <a:cubicBezTo>
                  <a:pt x="59" y="348"/>
                  <a:pt x="60" y="337"/>
                  <a:pt x="66" y="330"/>
                </a:cubicBezTo>
                <a:cubicBezTo>
                  <a:pt x="69" y="321"/>
                  <a:pt x="83" y="315"/>
                  <a:pt x="92" y="314"/>
                </a:cubicBezTo>
                <a:cubicBezTo>
                  <a:pt x="97" y="311"/>
                  <a:pt x="99" y="309"/>
                  <a:pt x="101" y="303"/>
                </a:cubicBezTo>
                <a:cubicBezTo>
                  <a:pt x="99" y="293"/>
                  <a:pt x="100" y="275"/>
                  <a:pt x="93" y="266"/>
                </a:cubicBezTo>
                <a:cubicBezTo>
                  <a:pt x="88" y="260"/>
                  <a:pt x="81" y="256"/>
                  <a:pt x="77" y="249"/>
                </a:cubicBezTo>
                <a:cubicBezTo>
                  <a:pt x="79" y="203"/>
                  <a:pt x="70" y="226"/>
                  <a:pt x="83" y="209"/>
                </a:cubicBezTo>
                <a:cubicBezTo>
                  <a:pt x="83" y="180"/>
                  <a:pt x="86" y="154"/>
                  <a:pt x="87" y="125"/>
                </a:cubicBezTo>
                <a:cubicBezTo>
                  <a:pt x="88" y="90"/>
                  <a:pt x="83" y="100"/>
                  <a:pt x="93" y="87"/>
                </a:cubicBezTo>
                <a:cubicBezTo>
                  <a:pt x="101" y="87"/>
                  <a:pt x="108" y="85"/>
                  <a:pt x="116" y="86"/>
                </a:cubicBezTo>
                <a:cubicBezTo>
                  <a:pt x="124" y="87"/>
                  <a:pt x="128" y="99"/>
                  <a:pt x="137" y="101"/>
                </a:cubicBezTo>
                <a:cubicBezTo>
                  <a:pt x="149" y="100"/>
                  <a:pt x="148" y="98"/>
                  <a:pt x="152" y="89"/>
                </a:cubicBezTo>
                <a:cubicBezTo>
                  <a:pt x="156" y="78"/>
                  <a:pt x="161" y="50"/>
                  <a:pt x="164" y="35"/>
                </a:cubicBezTo>
                <a:cubicBezTo>
                  <a:pt x="165" y="23"/>
                  <a:pt x="170" y="12"/>
                  <a:pt x="170" y="0"/>
                </a:cubicBezTo>
                <a:lnTo>
                  <a:pt x="608" y="74"/>
                </a:lnTo>
                <a:lnTo>
                  <a:pt x="590" y="185"/>
                </a:lnTo>
                <a:close/>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84" name="Freeform 21"/>
          <p:cNvSpPr>
            <a:spLocks/>
          </p:cNvSpPr>
          <p:nvPr/>
        </p:nvSpPr>
        <p:spPr bwMode="gray">
          <a:xfrm>
            <a:off x="1714221" y="3013408"/>
            <a:ext cx="738521" cy="539862"/>
          </a:xfrm>
          <a:custGeom>
            <a:avLst/>
            <a:gdLst>
              <a:gd name="T0" fmla="*/ 614 w 646"/>
              <a:gd name="T1" fmla="*/ 514 h 514"/>
              <a:gd name="T2" fmla="*/ 0 w 646"/>
              <a:gd name="T3" fmla="*/ 446 h 514"/>
              <a:gd name="T4" fmla="*/ 66 w 646"/>
              <a:gd name="T5" fmla="*/ 0 h 514"/>
              <a:gd name="T6" fmla="*/ 484 w 646"/>
              <a:gd name="T7" fmla="*/ 48 h 514"/>
              <a:gd name="T8" fmla="*/ 646 w 646"/>
              <a:gd name="T9" fmla="*/ 66 h 514"/>
              <a:gd name="T10" fmla="*/ 638 w 646"/>
              <a:gd name="T11" fmla="*/ 184 h 514"/>
              <a:gd name="T12" fmla="*/ 614 w 646"/>
              <a:gd name="T13" fmla="*/ 514 h 514"/>
            </a:gdLst>
            <a:ahLst/>
            <a:cxnLst>
              <a:cxn ang="0">
                <a:pos x="T0" y="T1"/>
              </a:cxn>
              <a:cxn ang="0">
                <a:pos x="T2" y="T3"/>
              </a:cxn>
              <a:cxn ang="0">
                <a:pos x="T4" y="T5"/>
              </a:cxn>
              <a:cxn ang="0">
                <a:pos x="T6" y="T7"/>
              </a:cxn>
              <a:cxn ang="0">
                <a:pos x="T8" y="T9"/>
              </a:cxn>
              <a:cxn ang="0">
                <a:pos x="T10" y="T11"/>
              </a:cxn>
              <a:cxn ang="0">
                <a:pos x="T12" y="T13"/>
              </a:cxn>
            </a:cxnLst>
            <a:rect l="0" t="0" r="r" b="b"/>
            <a:pathLst>
              <a:path w="646" h="514">
                <a:moveTo>
                  <a:pt x="614" y="514"/>
                </a:moveTo>
                <a:lnTo>
                  <a:pt x="0" y="446"/>
                </a:lnTo>
                <a:lnTo>
                  <a:pt x="66" y="0"/>
                </a:lnTo>
                <a:lnTo>
                  <a:pt x="484" y="48"/>
                </a:lnTo>
                <a:lnTo>
                  <a:pt x="646" y="66"/>
                </a:lnTo>
                <a:lnTo>
                  <a:pt x="638" y="184"/>
                </a:lnTo>
                <a:lnTo>
                  <a:pt x="614" y="514"/>
                </a:lnTo>
                <a:close/>
              </a:path>
            </a:pathLst>
          </a:custGeom>
          <a:solidFill>
            <a:schemeClr val="accent2"/>
          </a:solidFill>
          <a:ln w="6350">
            <a:solidFill>
              <a:schemeClr val="bg1"/>
            </a:solidFill>
            <a:round/>
            <a:headEnd/>
            <a:tailEnd/>
          </a:ln>
          <a:extLst/>
        </p:spPr>
        <p:txBody>
          <a:bodyPr lIns="80414" tIns="40207" rIns="80414" bIns="40207">
            <a:noAutofit/>
          </a:bodyPr>
          <a:lstStyle/>
          <a:p>
            <a:pPr algn="ctr" defTabSz="447946"/>
            <a:endParaRPr lang="en-CA" dirty="0">
              <a:solidFill>
                <a:srgbClr val="FFFFFF"/>
              </a:solidFill>
              <a:cs typeface="Arial" charset="0"/>
            </a:endParaRPr>
          </a:p>
        </p:txBody>
      </p:sp>
      <p:sp>
        <p:nvSpPr>
          <p:cNvPr id="86" name="Freeform 31"/>
          <p:cNvSpPr>
            <a:spLocks/>
          </p:cNvSpPr>
          <p:nvPr/>
        </p:nvSpPr>
        <p:spPr bwMode="gray">
          <a:xfrm>
            <a:off x="3454096" y="2906604"/>
            <a:ext cx="414874" cy="655439"/>
          </a:xfrm>
          <a:custGeom>
            <a:avLst/>
            <a:gdLst>
              <a:gd name="T0" fmla="*/ 333 w 363"/>
              <a:gd name="T1" fmla="*/ 87 h 624"/>
              <a:gd name="T2" fmla="*/ 346 w 363"/>
              <a:gd name="T3" fmla="*/ 234 h 624"/>
              <a:gd name="T4" fmla="*/ 349 w 363"/>
              <a:gd name="T5" fmla="*/ 255 h 624"/>
              <a:gd name="T6" fmla="*/ 351 w 363"/>
              <a:gd name="T7" fmla="*/ 312 h 624"/>
              <a:gd name="T8" fmla="*/ 351 w 363"/>
              <a:gd name="T9" fmla="*/ 363 h 624"/>
              <a:gd name="T10" fmla="*/ 357 w 363"/>
              <a:gd name="T11" fmla="*/ 396 h 624"/>
              <a:gd name="T12" fmla="*/ 363 w 363"/>
              <a:gd name="T13" fmla="*/ 417 h 624"/>
              <a:gd name="T14" fmla="*/ 355 w 363"/>
              <a:gd name="T15" fmla="*/ 431 h 624"/>
              <a:gd name="T16" fmla="*/ 342 w 363"/>
              <a:gd name="T17" fmla="*/ 447 h 624"/>
              <a:gd name="T18" fmla="*/ 334 w 363"/>
              <a:gd name="T19" fmla="*/ 461 h 624"/>
              <a:gd name="T20" fmla="*/ 330 w 363"/>
              <a:gd name="T21" fmla="*/ 485 h 624"/>
              <a:gd name="T22" fmla="*/ 322 w 363"/>
              <a:gd name="T23" fmla="*/ 500 h 624"/>
              <a:gd name="T24" fmla="*/ 316 w 363"/>
              <a:gd name="T25" fmla="*/ 530 h 624"/>
              <a:gd name="T26" fmla="*/ 295 w 363"/>
              <a:gd name="T27" fmla="*/ 564 h 624"/>
              <a:gd name="T28" fmla="*/ 285 w 363"/>
              <a:gd name="T29" fmla="*/ 576 h 624"/>
              <a:gd name="T30" fmla="*/ 292 w 363"/>
              <a:gd name="T31" fmla="*/ 600 h 624"/>
              <a:gd name="T32" fmla="*/ 277 w 363"/>
              <a:gd name="T33" fmla="*/ 606 h 624"/>
              <a:gd name="T34" fmla="*/ 252 w 363"/>
              <a:gd name="T35" fmla="*/ 588 h 624"/>
              <a:gd name="T36" fmla="*/ 231 w 363"/>
              <a:gd name="T37" fmla="*/ 600 h 624"/>
              <a:gd name="T38" fmla="*/ 228 w 363"/>
              <a:gd name="T39" fmla="*/ 624 h 624"/>
              <a:gd name="T40" fmla="*/ 204 w 363"/>
              <a:gd name="T41" fmla="*/ 603 h 624"/>
              <a:gd name="T42" fmla="*/ 201 w 363"/>
              <a:gd name="T43" fmla="*/ 590 h 624"/>
              <a:gd name="T44" fmla="*/ 192 w 363"/>
              <a:gd name="T45" fmla="*/ 549 h 624"/>
              <a:gd name="T46" fmla="*/ 186 w 363"/>
              <a:gd name="T47" fmla="*/ 536 h 624"/>
              <a:gd name="T48" fmla="*/ 156 w 363"/>
              <a:gd name="T49" fmla="*/ 522 h 624"/>
              <a:gd name="T50" fmla="*/ 132 w 363"/>
              <a:gd name="T51" fmla="*/ 500 h 624"/>
              <a:gd name="T52" fmla="*/ 118 w 363"/>
              <a:gd name="T53" fmla="*/ 483 h 624"/>
              <a:gd name="T54" fmla="*/ 126 w 363"/>
              <a:gd name="T55" fmla="*/ 458 h 624"/>
              <a:gd name="T56" fmla="*/ 132 w 363"/>
              <a:gd name="T57" fmla="*/ 435 h 624"/>
              <a:gd name="T58" fmla="*/ 121 w 363"/>
              <a:gd name="T59" fmla="*/ 407 h 624"/>
              <a:gd name="T60" fmla="*/ 93 w 363"/>
              <a:gd name="T61" fmla="*/ 413 h 624"/>
              <a:gd name="T62" fmla="*/ 64 w 363"/>
              <a:gd name="T63" fmla="*/ 359 h 624"/>
              <a:gd name="T64" fmla="*/ 43 w 363"/>
              <a:gd name="T65" fmla="*/ 342 h 624"/>
              <a:gd name="T66" fmla="*/ 34 w 363"/>
              <a:gd name="T67" fmla="*/ 330 h 624"/>
              <a:gd name="T68" fmla="*/ 16 w 363"/>
              <a:gd name="T69" fmla="*/ 309 h 624"/>
              <a:gd name="T70" fmla="*/ 19 w 363"/>
              <a:gd name="T71" fmla="*/ 255 h 624"/>
              <a:gd name="T72" fmla="*/ 39 w 363"/>
              <a:gd name="T73" fmla="*/ 212 h 624"/>
              <a:gd name="T74" fmla="*/ 54 w 363"/>
              <a:gd name="T75" fmla="*/ 186 h 624"/>
              <a:gd name="T76" fmla="*/ 37 w 363"/>
              <a:gd name="T77" fmla="*/ 149 h 624"/>
              <a:gd name="T78" fmla="*/ 78 w 363"/>
              <a:gd name="T79" fmla="*/ 132 h 624"/>
              <a:gd name="T80" fmla="*/ 102 w 363"/>
              <a:gd name="T81" fmla="*/ 114 h 624"/>
              <a:gd name="T82" fmla="*/ 114 w 363"/>
              <a:gd name="T83" fmla="*/ 81 h 624"/>
              <a:gd name="T84" fmla="*/ 108 w 363"/>
              <a:gd name="T85" fmla="*/ 56 h 624"/>
              <a:gd name="T86" fmla="*/ 76 w 363"/>
              <a:gd name="T87" fmla="*/ 24 h 624"/>
              <a:gd name="T88" fmla="*/ 78 w 363"/>
              <a:gd name="T89" fmla="*/ 12 h 624"/>
              <a:gd name="T90" fmla="*/ 135 w 363"/>
              <a:gd name="T91" fmla="*/ 14 h 624"/>
              <a:gd name="T92" fmla="*/ 157 w 363"/>
              <a:gd name="T93" fmla="*/ 8 h 624"/>
              <a:gd name="T94" fmla="*/ 240 w 363"/>
              <a:gd name="T95" fmla="*/ 5 h 624"/>
              <a:gd name="T96" fmla="*/ 294 w 363"/>
              <a:gd name="T97" fmla="*/ 5 h 624"/>
              <a:gd name="T98" fmla="*/ 313 w 363"/>
              <a:gd name="T99" fmla="*/ 36 h 624"/>
              <a:gd name="T100" fmla="*/ 327 w 363"/>
              <a:gd name="T101" fmla="*/ 69 h 624"/>
              <a:gd name="T102" fmla="*/ 333 w 363"/>
              <a:gd name="T103" fmla="*/ 8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624">
                <a:moveTo>
                  <a:pt x="333" y="87"/>
                </a:moveTo>
                <a:cubicBezTo>
                  <a:pt x="336" y="114"/>
                  <a:pt x="343" y="206"/>
                  <a:pt x="346" y="234"/>
                </a:cubicBezTo>
                <a:cubicBezTo>
                  <a:pt x="347" y="241"/>
                  <a:pt x="349" y="255"/>
                  <a:pt x="349" y="255"/>
                </a:cubicBezTo>
                <a:cubicBezTo>
                  <a:pt x="348" y="273"/>
                  <a:pt x="343" y="296"/>
                  <a:pt x="351" y="312"/>
                </a:cubicBezTo>
                <a:cubicBezTo>
                  <a:pt x="351" y="330"/>
                  <a:pt x="350" y="349"/>
                  <a:pt x="351" y="363"/>
                </a:cubicBezTo>
                <a:cubicBezTo>
                  <a:pt x="352" y="377"/>
                  <a:pt x="355" y="387"/>
                  <a:pt x="357" y="396"/>
                </a:cubicBezTo>
                <a:cubicBezTo>
                  <a:pt x="358" y="403"/>
                  <a:pt x="360" y="411"/>
                  <a:pt x="363" y="417"/>
                </a:cubicBezTo>
                <a:cubicBezTo>
                  <a:pt x="361" y="424"/>
                  <a:pt x="362" y="427"/>
                  <a:pt x="355" y="431"/>
                </a:cubicBezTo>
                <a:cubicBezTo>
                  <a:pt x="354" y="438"/>
                  <a:pt x="348" y="443"/>
                  <a:pt x="342" y="447"/>
                </a:cubicBezTo>
                <a:cubicBezTo>
                  <a:pt x="340" y="452"/>
                  <a:pt x="337" y="456"/>
                  <a:pt x="334" y="461"/>
                </a:cubicBezTo>
                <a:cubicBezTo>
                  <a:pt x="332" y="467"/>
                  <a:pt x="332" y="478"/>
                  <a:pt x="330" y="485"/>
                </a:cubicBezTo>
                <a:cubicBezTo>
                  <a:pt x="328" y="492"/>
                  <a:pt x="324" y="493"/>
                  <a:pt x="322" y="500"/>
                </a:cubicBezTo>
                <a:cubicBezTo>
                  <a:pt x="320" y="510"/>
                  <a:pt x="318" y="519"/>
                  <a:pt x="316" y="530"/>
                </a:cubicBezTo>
                <a:cubicBezTo>
                  <a:pt x="318" y="561"/>
                  <a:pt x="320" y="559"/>
                  <a:pt x="295" y="564"/>
                </a:cubicBezTo>
                <a:cubicBezTo>
                  <a:pt x="290" y="567"/>
                  <a:pt x="288" y="571"/>
                  <a:pt x="285" y="576"/>
                </a:cubicBezTo>
                <a:cubicBezTo>
                  <a:pt x="286" y="585"/>
                  <a:pt x="287" y="593"/>
                  <a:pt x="292" y="600"/>
                </a:cubicBezTo>
                <a:cubicBezTo>
                  <a:pt x="290" y="610"/>
                  <a:pt x="286" y="608"/>
                  <a:pt x="277" y="606"/>
                </a:cubicBezTo>
                <a:cubicBezTo>
                  <a:pt x="270" y="604"/>
                  <a:pt x="260" y="590"/>
                  <a:pt x="252" y="588"/>
                </a:cubicBezTo>
                <a:cubicBezTo>
                  <a:pt x="238" y="590"/>
                  <a:pt x="241" y="594"/>
                  <a:pt x="231" y="600"/>
                </a:cubicBezTo>
                <a:cubicBezTo>
                  <a:pt x="230" y="611"/>
                  <a:pt x="238" y="619"/>
                  <a:pt x="228" y="624"/>
                </a:cubicBezTo>
                <a:cubicBezTo>
                  <a:pt x="223" y="621"/>
                  <a:pt x="209" y="607"/>
                  <a:pt x="204" y="603"/>
                </a:cubicBezTo>
                <a:cubicBezTo>
                  <a:pt x="201" y="597"/>
                  <a:pt x="200" y="596"/>
                  <a:pt x="201" y="590"/>
                </a:cubicBezTo>
                <a:cubicBezTo>
                  <a:pt x="199" y="578"/>
                  <a:pt x="204" y="555"/>
                  <a:pt x="192" y="549"/>
                </a:cubicBezTo>
                <a:cubicBezTo>
                  <a:pt x="190" y="545"/>
                  <a:pt x="190" y="539"/>
                  <a:pt x="186" y="536"/>
                </a:cubicBezTo>
                <a:cubicBezTo>
                  <a:pt x="174" y="527"/>
                  <a:pt x="170" y="528"/>
                  <a:pt x="156" y="522"/>
                </a:cubicBezTo>
                <a:cubicBezTo>
                  <a:pt x="152" y="518"/>
                  <a:pt x="137" y="503"/>
                  <a:pt x="132" y="500"/>
                </a:cubicBezTo>
                <a:cubicBezTo>
                  <a:pt x="128" y="493"/>
                  <a:pt x="121" y="490"/>
                  <a:pt x="118" y="483"/>
                </a:cubicBezTo>
                <a:cubicBezTo>
                  <a:pt x="119" y="475"/>
                  <a:pt x="122" y="465"/>
                  <a:pt x="126" y="458"/>
                </a:cubicBezTo>
                <a:cubicBezTo>
                  <a:pt x="127" y="449"/>
                  <a:pt x="128" y="443"/>
                  <a:pt x="132" y="435"/>
                </a:cubicBezTo>
                <a:cubicBezTo>
                  <a:pt x="135" y="422"/>
                  <a:pt x="137" y="410"/>
                  <a:pt x="121" y="407"/>
                </a:cubicBezTo>
                <a:cubicBezTo>
                  <a:pt x="111" y="408"/>
                  <a:pt x="102" y="416"/>
                  <a:pt x="93" y="413"/>
                </a:cubicBezTo>
                <a:cubicBezTo>
                  <a:pt x="80" y="396"/>
                  <a:pt x="85" y="371"/>
                  <a:pt x="64" y="359"/>
                </a:cubicBezTo>
                <a:cubicBezTo>
                  <a:pt x="59" y="351"/>
                  <a:pt x="51" y="347"/>
                  <a:pt x="43" y="342"/>
                </a:cubicBezTo>
                <a:cubicBezTo>
                  <a:pt x="39" y="336"/>
                  <a:pt x="40" y="334"/>
                  <a:pt x="34" y="330"/>
                </a:cubicBezTo>
                <a:cubicBezTo>
                  <a:pt x="29" y="325"/>
                  <a:pt x="18" y="321"/>
                  <a:pt x="16" y="309"/>
                </a:cubicBezTo>
                <a:cubicBezTo>
                  <a:pt x="9" y="292"/>
                  <a:pt x="0" y="264"/>
                  <a:pt x="19" y="255"/>
                </a:cubicBezTo>
                <a:cubicBezTo>
                  <a:pt x="28" y="237"/>
                  <a:pt x="19" y="224"/>
                  <a:pt x="39" y="212"/>
                </a:cubicBezTo>
                <a:cubicBezTo>
                  <a:pt x="41" y="203"/>
                  <a:pt x="51" y="194"/>
                  <a:pt x="54" y="186"/>
                </a:cubicBezTo>
                <a:cubicBezTo>
                  <a:pt x="56" y="172"/>
                  <a:pt x="44" y="163"/>
                  <a:pt x="37" y="149"/>
                </a:cubicBezTo>
                <a:cubicBezTo>
                  <a:pt x="33" y="129"/>
                  <a:pt x="50" y="134"/>
                  <a:pt x="78" y="132"/>
                </a:cubicBezTo>
                <a:cubicBezTo>
                  <a:pt x="89" y="130"/>
                  <a:pt x="98" y="125"/>
                  <a:pt x="102" y="114"/>
                </a:cubicBezTo>
                <a:cubicBezTo>
                  <a:pt x="103" y="98"/>
                  <a:pt x="105" y="92"/>
                  <a:pt x="114" y="81"/>
                </a:cubicBezTo>
                <a:cubicBezTo>
                  <a:pt x="116" y="70"/>
                  <a:pt x="118" y="64"/>
                  <a:pt x="108" y="56"/>
                </a:cubicBezTo>
                <a:cubicBezTo>
                  <a:pt x="104" y="45"/>
                  <a:pt x="86" y="30"/>
                  <a:pt x="76" y="24"/>
                </a:cubicBezTo>
                <a:cubicBezTo>
                  <a:pt x="75" y="17"/>
                  <a:pt x="70" y="15"/>
                  <a:pt x="78" y="12"/>
                </a:cubicBezTo>
                <a:cubicBezTo>
                  <a:pt x="98" y="19"/>
                  <a:pt x="111" y="15"/>
                  <a:pt x="135" y="14"/>
                </a:cubicBezTo>
                <a:cubicBezTo>
                  <a:pt x="148" y="14"/>
                  <a:pt x="131" y="10"/>
                  <a:pt x="157" y="8"/>
                </a:cubicBezTo>
                <a:cubicBezTo>
                  <a:pt x="174" y="7"/>
                  <a:pt x="217" y="5"/>
                  <a:pt x="240" y="5"/>
                </a:cubicBezTo>
                <a:cubicBezTo>
                  <a:pt x="263" y="5"/>
                  <a:pt x="282" y="0"/>
                  <a:pt x="294" y="5"/>
                </a:cubicBezTo>
                <a:cubicBezTo>
                  <a:pt x="317" y="8"/>
                  <a:pt x="298" y="25"/>
                  <a:pt x="313" y="36"/>
                </a:cubicBezTo>
                <a:cubicBezTo>
                  <a:pt x="319" y="47"/>
                  <a:pt x="324" y="61"/>
                  <a:pt x="327" y="69"/>
                </a:cubicBezTo>
                <a:cubicBezTo>
                  <a:pt x="328" y="76"/>
                  <a:pt x="331" y="80"/>
                  <a:pt x="333" y="87"/>
                </a:cubicBezTo>
                <a:close/>
              </a:path>
            </a:pathLst>
          </a:custGeom>
          <a:solidFill>
            <a:schemeClr val="accent2"/>
          </a:solidFill>
          <a:ln w="6350" cap="flat" cmpd="sng">
            <a:solidFill>
              <a:schemeClr val="bg1"/>
            </a:solidFill>
            <a:prstDash val="solid"/>
            <a:round/>
            <a:headEnd type="none" w="med" len="med"/>
            <a:tailEnd type="none" w="med" len="med"/>
          </a:ln>
          <a:effectLst/>
          <a:extLst/>
        </p:spPr>
        <p:txBody>
          <a:bodyPr lIns="80414" tIns="40207" rIns="80414" bIns="40207">
            <a:noAutofit/>
          </a:bodyPr>
          <a:lstStyle/>
          <a:p>
            <a:pPr algn="ctr" defTabSz="447946">
              <a:defRPr/>
            </a:pPr>
            <a:endParaRPr lang="en-CA" dirty="0">
              <a:solidFill>
                <a:srgbClr val="FFFFFF"/>
              </a:solidFill>
              <a:cs typeface="Arial" charset="0"/>
            </a:endParaRPr>
          </a:p>
        </p:txBody>
      </p:sp>
      <p:sp>
        <p:nvSpPr>
          <p:cNvPr id="87" name="Freeform 32"/>
          <p:cNvSpPr>
            <a:spLocks/>
          </p:cNvSpPr>
          <p:nvPr/>
        </p:nvSpPr>
        <p:spPr bwMode="gray">
          <a:xfrm>
            <a:off x="3169544" y="3614717"/>
            <a:ext cx="506105" cy="421356"/>
          </a:xfrm>
          <a:custGeom>
            <a:avLst/>
            <a:gdLst>
              <a:gd name="T0" fmla="*/ 55 w 442"/>
              <a:gd name="T1" fmla="*/ 402 h 402"/>
              <a:gd name="T2" fmla="*/ 51 w 442"/>
              <a:gd name="T3" fmla="*/ 343 h 402"/>
              <a:gd name="T4" fmla="*/ 42 w 442"/>
              <a:gd name="T5" fmla="*/ 337 h 402"/>
              <a:gd name="T6" fmla="*/ 36 w 442"/>
              <a:gd name="T7" fmla="*/ 346 h 402"/>
              <a:gd name="T8" fmla="*/ 18 w 442"/>
              <a:gd name="T9" fmla="*/ 339 h 402"/>
              <a:gd name="T10" fmla="*/ 9 w 442"/>
              <a:gd name="T11" fmla="*/ 334 h 402"/>
              <a:gd name="T12" fmla="*/ 15 w 442"/>
              <a:gd name="T13" fmla="*/ 294 h 402"/>
              <a:gd name="T14" fmla="*/ 13 w 442"/>
              <a:gd name="T15" fmla="*/ 120 h 402"/>
              <a:gd name="T16" fmla="*/ 0 w 442"/>
              <a:gd name="T17" fmla="*/ 46 h 402"/>
              <a:gd name="T18" fmla="*/ 0 w 442"/>
              <a:gd name="T19" fmla="*/ 16 h 402"/>
              <a:gd name="T20" fmla="*/ 133 w 442"/>
              <a:gd name="T21" fmla="*/ 16 h 402"/>
              <a:gd name="T22" fmla="*/ 243 w 442"/>
              <a:gd name="T23" fmla="*/ 15 h 402"/>
              <a:gd name="T24" fmla="*/ 361 w 442"/>
              <a:gd name="T25" fmla="*/ 4 h 402"/>
              <a:gd name="T26" fmla="*/ 406 w 442"/>
              <a:gd name="T27" fmla="*/ 21 h 402"/>
              <a:gd name="T28" fmla="*/ 381 w 442"/>
              <a:gd name="T29" fmla="*/ 61 h 402"/>
              <a:gd name="T30" fmla="*/ 427 w 442"/>
              <a:gd name="T31" fmla="*/ 63 h 402"/>
              <a:gd name="T32" fmla="*/ 439 w 442"/>
              <a:gd name="T33" fmla="*/ 58 h 402"/>
              <a:gd name="T34" fmla="*/ 433 w 442"/>
              <a:gd name="T35" fmla="*/ 73 h 402"/>
              <a:gd name="T36" fmla="*/ 424 w 442"/>
              <a:gd name="T37" fmla="*/ 96 h 402"/>
              <a:gd name="T38" fmla="*/ 406 w 442"/>
              <a:gd name="T39" fmla="*/ 124 h 402"/>
              <a:gd name="T40" fmla="*/ 397 w 442"/>
              <a:gd name="T41" fmla="*/ 175 h 402"/>
              <a:gd name="T42" fmla="*/ 378 w 442"/>
              <a:gd name="T43" fmla="*/ 192 h 402"/>
              <a:gd name="T44" fmla="*/ 364 w 442"/>
              <a:gd name="T45" fmla="*/ 222 h 402"/>
              <a:gd name="T46" fmla="*/ 355 w 442"/>
              <a:gd name="T47" fmla="*/ 253 h 402"/>
              <a:gd name="T48" fmla="*/ 334 w 442"/>
              <a:gd name="T49" fmla="*/ 280 h 402"/>
              <a:gd name="T50" fmla="*/ 322 w 442"/>
              <a:gd name="T51" fmla="*/ 303 h 402"/>
              <a:gd name="T52" fmla="*/ 318 w 442"/>
              <a:gd name="T53" fmla="*/ 339 h 402"/>
              <a:gd name="T54" fmla="*/ 316 w 442"/>
              <a:gd name="T55" fmla="*/ 402 h 402"/>
              <a:gd name="T56" fmla="*/ 55 w 442"/>
              <a:gd name="T57"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2" h="402">
                <a:moveTo>
                  <a:pt x="55" y="402"/>
                </a:moveTo>
                <a:lnTo>
                  <a:pt x="51" y="343"/>
                </a:lnTo>
                <a:lnTo>
                  <a:pt x="42" y="337"/>
                </a:lnTo>
                <a:cubicBezTo>
                  <a:pt x="39" y="337"/>
                  <a:pt x="41" y="346"/>
                  <a:pt x="36" y="346"/>
                </a:cubicBezTo>
                <a:cubicBezTo>
                  <a:pt x="32" y="346"/>
                  <a:pt x="22" y="341"/>
                  <a:pt x="18" y="339"/>
                </a:cubicBezTo>
                <a:cubicBezTo>
                  <a:pt x="13" y="335"/>
                  <a:pt x="9" y="341"/>
                  <a:pt x="9" y="334"/>
                </a:cubicBezTo>
                <a:lnTo>
                  <a:pt x="15" y="294"/>
                </a:lnTo>
                <a:lnTo>
                  <a:pt x="13" y="120"/>
                </a:lnTo>
                <a:lnTo>
                  <a:pt x="0" y="46"/>
                </a:lnTo>
                <a:lnTo>
                  <a:pt x="0" y="16"/>
                </a:lnTo>
                <a:lnTo>
                  <a:pt x="133" y="16"/>
                </a:lnTo>
                <a:lnTo>
                  <a:pt x="243" y="15"/>
                </a:lnTo>
                <a:lnTo>
                  <a:pt x="361" y="4"/>
                </a:lnTo>
                <a:cubicBezTo>
                  <a:pt x="393" y="3"/>
                  <a:pt x="396" y="0"/>
                  <a:pt x="406" y="21"/>
                </a:cubicBezTo>
                <a:cubicBezTo>
                  <a:pt x="409" y="30"/>
                  <a:pt x="378" y="54"/>
                  <a:pt x="381" y="61"/>
                </a:cubicBezTo>
                <a:cubicBezTo>
                  <a:pt x="392" y="69"/>
                  <a:pt x="417" y="63"/>
                  <a:pt x="427" y="63"/>
                </a:cubicBezTo>
                <a:cubicBezTo>
                  <a:pt x="437" y="62"/>
                  <a:pt x="438" y="56"/>
                  <a:pt x="439" y="58"/>
                </a:cubicBezTo>
                <a:cubicBezTo>
                  <a:pt x="442" y="61"/>
                  <a:pt x="434" y="71"/>
                  <a:pt x="433" y="73"/>
                </a:cubicBezTo>
                <a:cubicBezTo>
                  <a:pt x="431" y="81"/>
                  <a:pt x="431" y="92"/>
                  <a:pt x="424" y="96"/>
                </a:cubicBezTo>
                <a:cubicBezTo>
                  <a:pt x="420" y="104"/>
                  <a:pt x="410" y="111"/>
                  <a:pt x="406" y="124"/>
                </a:cubicBezTo>
                <a:cubicBezTo>
                  <a:pt x="405" y="150"/>
                  <a:pt x="410" y="158"/>
                  <a:pt x="397" y="175"/>
                </a:cubicBezTo>
                <a:cubicBezTo>
                  <a:pt x="395" y="184"/>
                  <a:pt x="384" y="186"/>
                  <a:pt x="378" y="192"/>
                </a:cubicBezTo>
                <a:cubicBezTo>
                  <a:pt x="373" y="200"/>
                  <a:pt x="368" y="212"/>
                  <a:pt x="364" y="222"/>
                </a:cubicBezTo>
                <a:cubicBezTo>
                  <a:pt x="363" y="237"/>
                  <a:pt x="363" y="242"/>
                  <a:pt x="355" y="253"/>
                </a:cubicBezTo>
                <a:cubicBezTo>
                  <a:pt x="350" y="263"/>
                  <a:pt x="339" y="272"/>
                  <a:pt x="334" y="280"/>
                </a:cubicBezTo>
                <a:cubicBezTo>
                  <a:pt x="333" y="287"/>
                  <a:pt x="327" y="299"/>
                  <a:pt x="322" y="303"/>
                </a:cubicBezTo>
                <a:cubicBezTo>
                  <a:pt x="316" y="316"/>
                  <a:pt x="320" y="324"/>
                  <a:pt x="318" y="339"/>
                </a:cubicBezTo>
                <a:cubicBezTo>
                  <a:pt x="320" y="357"/>
                  <a:pt x="336" y="402"/>
                  <a:pt x="316" y="402"/>
                </a:cubicBezTo>
                <a:lnTo>
                  <a:pt x="55" y="402"/>
                </a:lnTo>
                <a:close/>
              </a:path>
            </a:pathLst>
          </a:custGeom>
          <a:solidFill>
            <a:schemeClr val="accent2"/>
          </a:solidFill>
          <a:ln w="6350">
            <a:solidFill>
              <a:schemeClr val="bg1"/>
            </a:solidFill>
            <a:round/>
            <a:headEnd/>
            <a:tailEnd/>
          </a:ln>
          <a:extLst/>
        </p:spPr>
        <p:txBody>
          <a:bodyPr lIns="80414" tIns="40207" rIns="80414" bIns="40207">
            <a:noAutofit/>
          </a:bodyPr>
          <a:lstStyle/>
          <a:p>
            <a:pPr algn="ctr" defTabSz="447946"/>
            <a:endParaRPr lang="en-CA" dirty="0">
              <a:solidFill>
                <a:srgbClr val="FFFFFF"/>
              </a:solidFill>
              <a:cs typeface="Arial" charset="0"/>
            </a:endParaRPr>
          </a:p>
        </p:txBody>
      </p:sp>
      <p:sp>
        <p:nvSpPr>
          <p:cNvPr id="92" name="Freeform 16"/>
          <p:cNvSpPr>
            <a:spLocks/>
          </p:cNvSpPr>
          <p:nvPr/>
        </p:nvSpPr>
        <p:spPr bwMode="gray">
          <a:xfrm>
            <a:off x="1222099" y="2824061"/>
            <a:ext cx="570146" cy="658355"/>
          </a:xfrm>
          <a:custGeom>
            <a:avLst/>
            <a:gdLst>
              <a:gd name="T0" fmla="*/ 2147483647 w 501"/>
              <a:gd name="T1" fmla="*/ 2147483647 h 626"/>
              <a:gd name="T2" fmla="*/ 0 w 501"/>
              <a:gd name="T3" fmla="*/ 2147483647 h 626"/>
              <a:gd name="T4" fmla="*/ 2147483647 w 501"/>
              <a:gd name="T5" fmla="*/ 0 h 626"/>
              <a:gd name="T6" fmla="*/ 2147483647 w 501"/>
              <a:gd name="T7" fmla="*/ 2147483647 h 626"/>
              <a:gd name="T8" fmla="*/ 2147483647 w 501"/>
              <a:gd name="T9" fmla="*/ 2147483647 h 626"/>
              <a:gd name="T10" fmla="*/ 2147483647 w 501"/>
              <a:gd name="T11" fmla="*/ 2147483647 h 626"/>
              <a:gd name="T12" fmla="*/ 2147483647 w 501"/>
              <a:gd name="T13" fmla="*/ 2147483647 h 626"/>
              <a:gd name="T14" fmla="*/ 0 60000 65536"/>
              <a:gd name="T15" fmla="*/ 0 60000 65536"/>
              <a:gd name="T16" fmla="*/ 0 60000 65536"/>
              <a:gd name="T17" fmla="*/ 0 60000 65536"/>
              <a:gd name="T18" fmla="*/ 0 60000 65536"/>
              <a:gd name="T19" fmla="*/ 0 60000 65536"/>
              <a:gd name="T20" fmla="*/ 0 60000 65536"/>
              <a:gd name="T21" fmla="*/ 0 w 501"/>
              <a:gd name="T22" fmla="*/ 0 h 626"/>
              <a:gd name="T23" fmla="*/ 501 w 501"/>
              <a:gd name="T24" fmla="*/ 626 h 6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1" h="626">
                <a:moveTo>
                  <a:pt x="435" y="626"/>
                </a:moveTo>
                <a:lnTo>
                  <a:pt x="0" y="551"/>
                </a:lnTo>
                <a:lnTo>
                  <a:pt x="117" y="0"/>
                </a:lnTo>
                <a:lnTo>
                  <a:pt x="356" y="45"/>
                </a:lnTo>
                <a:lnTo>
                  <a:pt x="338" y="158"/>
                </a:lnTo>
                <a:lnTo>
                  <a:pt x="501" y="183"/>
                </a:lnTo>
                <a:lnTo>
                  <a:pt x="435" y="626"/>
                </a:lnTo>
                <a:close/>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96" name="Freeform 20"/>
          <p:cNvSpPr>
            <a:spLocks/>
          </p:cNvSpPr>
          <p:nvPr/>
        </p:nvSpPr>
        <p:spPr bwMode="gray">
          <a:xfrm>
            <a:off x="2266489" y="2834605"/>
            <a:ext cx="823690" cy="386577"/>
          </a:xfrm>
          <a:custGeom>
            <a:avLst/>
            <a:gdLst>
              <a:gd name="T0" fmla="*/ 2147483647 w 724"/>
              <a:gd name="T1" fmla="*/ 2147483647 h 369"/>
              <a:gd name="T2" fmla="*/ 2147483647 w 724"/>
              <a:gd name="T3" fmla="*/ 2147483647 h 369"/>
              <a:gd name="T4" fmla="*/ 2147483647 w 724"/>
              <a:gd name="T5" fmla="*/ 2147483647 h 369"/>
              <a:gd name="T6" fmla="*/ 2147483647 w 724"/>
              <a:gd name="T7" fmla="*/ 2147483647 h 369"/>
              <a:gd name="T8" fmla="*/ 0 w 724"/>
              <a:gd name="T9" fmla="*/ 2147483647 h 369"/>
              <a:gd name="T10" fmla="*/ 2147483647 w 724"/>
              <a:gd name="T11" fmla="*/ 0 h 369"/>
              <a:gd name="T12" fmla="*/ 2147483647 w 724"/>
              <a:gd name="T13" fmla="*/ 2147483647 h 369"/>
              <a:gd name="T14" fmla="*/ 2147483647 w 724"/>
              <a:gd name="T15" fmla="*/ 2147483647 h 369"/>
              <a:gd name="T16" fmla="*/ 2147483647 w 724"/>
              <a:gd name="T17" fmla="*/ 2147483647 h 369"/>
              <a:gd name="T18" fmla="*/ 2147483647 w 724"/>
              <a:gd name="T19" fmla="*/ 2147483647 h 369"/>
              <a:gd name="T20" fmla="*/ 2147483647 w 724"/>
              <a:gd name="T21" fmla="*/ 2147483647 h 369"/>
              <a:gd name="T22" fmla="*/ 2147483647 w 724"/>
              <a:gd name="T23" fmla="*/ 2147483647 h 369"/>
              <a:gd name="T24" fmla="*/ 2147483647 w 724"/>
              <a:gd name="T25" fmla="*/ 2147483647 h 369"/>
              <a:gd name="T26" fmla="*/ 2147483647 w 724"/>
              <a:gd name="T27" fmla="*/ 2147483647 h 369"/>
              <a:gd name="T28" fmla="*/ 2147483647 w 724"/>
              <a:gd name="T29" fmla="*/ 2147483647 h 369"/>
              <a:gd name="T30" fmla="*/ 2147483647 w 724"/>
              <a:gd name="T31" fmla="*/ 2147483647 h 369"/>
              <a:gd name="T32" fmla="*/ 2147483647 w 724"/>
              <a:gd name="T33" fmla="*/ 2147483647 h 369"/>
              <a:gd name="T34" fmla="*/ 2147483647 w 724"/>
              <a:gd name="T35" fmla="*/ 2147483647 h 369"/>
              <a:gd name="T36" fmla="*/ 2147483647 w 724"/>
              <a:gd name="T37" fmla="*/ 2147483647 h 369"/>
              <a:gd name="T38" fmla="*/ 2147483647 w 724"/>
              <a:gd name="T39" fmla="*/ 2147483647 h 369"/>
              <a:gd name="T40" fmla="*/ 2147483647 w 724"/>
              <a:gd name="T41" fmla="*/ 2147483647 h 369"/>
              <a:gd name="T42" fmla="*/ 2147483647 w 724"/>
              <a:gd name="T43" fmla="*/ 2147483647 h 369"/>
              <a:gd name="T44" fmla="*/ 2147483647 w 724"/>
              <a:gd name="T45" fmla="*/ 2147483647 h 3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4"/>
              <a:gd name="T70" fmla="*/ 0 h 369"/>
              <a:gd name="T71" fmla="*/ 724 w 724"/>
              <a:gd name="T72" fmla="*/ 369 h 3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4" h="369">
                <a:moveTo>
                  <a:pt x="724" y="369"/>
                </a:moveTo>
                <a:lnTo>
                  <a:pt x="399" y="365"/>
                </a:lnTo>
                <a:lnTo>
                  <a:pt x="156" y="351"/>
                </a:lnTo>
                <a:lnTo>
                  <a:pt x="162" y="237"/>
                </a:lnTo>
                <a:lnTo>
                  <a:pt x="0" y="221"/>
                </a:lnTo>
                <a:lnTo>
                  <a:pt x="24" y="0"/>
                </a:lnTo>
                <a:lnTo>
                  <a:pt x="400" y="29"/>
                </a:lnTo>
                <a:cubicBezTo>
                  <a:pt x="417" y="25"/>
                  <a:pt x="435" y="27"/>
                  <a:pt x="453" y="30"/>
                </a:cubicBezTo>
                <a:cubicBezTo>
                  <a:pt x="461" y="34"/>
                  <a:pt x="468" y="34"/>
                  <a:pt x="477" y="35"/>
                </a:cubicBezTo>
                <a:cubicBezTo>
                  <a:pt x="487" y="42"/>
                  <a:pt x="487" y="52"/>
                  <a:pt x="501" y="54"/>
                </a:cubicBezTo>
                <a:cubicBezTo>
                  <a:pt x="532" y="52"/>
                  <a:pt x="537" y="51"/>
                  <a:pt x="568" y="53"/>
                </a:cubicBezTo>
                <a:cubicBezTo>
                  <a:pt x="588" y="57"/>
                  <a:pt x="614" y="74"/>
                  <a:pt x="621" y="80"/>
                </a:cubicBezTo>
                <a:cubicBezTo>
                  <a:pt x="626" y="84"/>
                  <a:pt x="631" y="89"/>
                  <a:pt x="636" y="96"/>
                </a:cubicBezTo>
                <a:cubicBezTo>
                  <a:pt x="640" y="102"/>
                  <a:pt x="646" y="117"/>
                  <a:pt x="649" y="125"/>
                </a:cubicBezTo>
                <a:cubicBezTo>
                  <a:pt x="652" y="141"/>
                  <a:pt x="650" y="135"/>
                  <a:pt x="654" y="144"/>
                </a:cubicBezTo>
                <a:cubicBezTo>
                  <a:pt x="656" y="150"/>
                  <a:pt x="660" y="156"/>
                  <a:pt x="663" y="162"/>
                </a:cubicBezTo>
                <a:cubicBezTo>
                  <a:pt x="664" y="169"/>
                  <a:pt x="666" y="177"/>
                  <a:pt x="670" y="183"/>
                </a:cubicBezTo>
                <a:cubicBezTo>
                  <a:pt x="671" y="185"/>
                  <a:pt x="672" y="187"/>
                  <a:pt x="672" y="189"/>
                </a:cubicBezTo>
                <a:cubicBezTo>
                  <a:pt x="673" y="194"/>
                  <a:pt x="675" y="206"/>
                  <a:pt x="678" y="212"/>
                </a:cubicBezTo>
                <a:cubicBezTo>
                  <a:pt x="683" y="215"/>
                  <a:pt x="685" y="219"/>
                  <a:pt x="688" y="224"/>
                </a:cubicBezTo>
                <a:cubicBezTo>
                  <a:pt x="689" y="241"/>
                  <a:pt x="683" y="289"/>
                  <a:pt x="696" y="311"/>
                </a:cubicBezTo>
                <a:cubicBezTo>
                  <a:pt x="698" y="325"/>
                  <a:pt x="707" y="349"/>
                  <a:pt x="720" y="357"/>
                </a:cubicBezTo>
                <a:cubicBezTo>
                  <a:pt x="721" y="369"/>
                  <a:pt x="718" y="367"/>
                  <a:pt x="724" y="369"/>
                </a:cubicBezTo>
                <a:close/>
              </a:path>
            </a:pathLst>
          </a:custGeom>
          <a:solidFill>
            <a:srgbClr val="FFFFFF"/>
          </a:solidFill>
          <a:ln w="6350">
            <a:solidFill>
              <a:schemeClr val="accent6">
                <a:lumMod val="60000"/>
                <a:lumOff val="40000"/>
              </a:schemeClr>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97" name="Freeform 22"/>
          <p:cNvSpPr>
            <a:spLocks/>
          </p:cNvSpPr>
          <p:nvPr/>
        </p:nvSpPr>
        <p:spPr bwMode="gray">
          <a:xfrm>
            <a:off x="1617521" y="3482418"/>
            <a:ext cx="705458" cy="663042"/>
          </a:xfrm>
          <a:custGeom>
            <a:avLst/>
            <a:gdLst>
              <a:gd name="T0" fmla="*/ 0 w 620"/>
              <a:gd name="T1" fmla="*/ 2147483647 h 632"/>
              <a:gd name="T2" fmla="*/ 2147483647 w 620"/>
              <a:gd name="T3" fmla="*/ 0 h 632"/>
              <a:gd name="T4" fmla="*/ 2147483647 w 620"/>
              <a:gd name="T5" fmla="*/ 2147483647 h 632"/>
              <a:gd name="T6" fmla="*/ 2147483647 w 620"/>
              <a:gd name="T7" fmla="*/ 2147483647 h 632"/>
              <a:gd name="T8" fmla="*/ 2147483647 w 620"/>
              <a:gd name="T9" fmla="*/ 2147483647 h 632"/>
              <a:gd name="T10" fmla="*/ 2147483647 w 620"/>
              <a:gd name="T11" fmla="*/ 2147483647 h 632"/>
              <a:gd name="T12" fmla="*/ 2147483647 w 620"/>
              <a:gd name="T13" fmla="*/ 2147483647 h 632"/>
              <a:gd name="T14" fmla="*/ 2147483647 w 620"/>
              <a:gd name="T15" fmla="*/ 2147483647 h 632"/>
              <a:gd name="T16" fmla="*/ 2147483647 w 620"/>
              <a:gd name="T17" fmla="*/ 2147483647 h 632"/>
              <a:gd name="T18" fmla="*/ 2147483647 w 620"/>
              <a:gd name="T19" fmla="*/ 2147483647 h 632"/>
              <a:gd name="T20" fmla="*/ 0 w 620"/>
              <a:gd name="T21" fmla="*/ 2147483647 h 6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0"/>
              <a:gd name="T34" fmla="*/ 0 h 632"/>
              <a:gd name="T35" fmla="*/ 620 w 620"/>
              <a:gd name="T36" fmla="*/ 632 h 6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0" h="632">
                <a:moveTo>
                  <a:pt x="0" y="624"/>
                </a:moveTo>
                <a:lnTo>
                  <a:pt x="90" y="0"/>
                </a:lnTo>
                <a:lnTo>
                  <a:pt x="620" y="58"/>
                </a:lnTo>
                <a:lnTo>
                  <a:pt x="568" y="616"/>
                </a:lnTo>
                <a:lnTo>
                  <a:pt x="234" y="580"/>
                </a:lnTo>
                <a:cubicBezTo>
                  <a:pt x="224" y="583"/>
                  <a:pt x="229" y="590"/>
                  <a:pt x="232" y="598"/>
                </a:cubicBezTo>
                <a:cubicBezTo>
                  <a:pt x="222" y="605"/>
                  <a:pt x="161" y="596"/>
                  <a:pt x="160" y="596"/>
                </a:cubicBezTo>
                <a:cubicBezTo>
                  <a:pt x="139" y="593"/>
                  <a:pt x="120" y="589"/>
                  <a:pt x="98" y="588"/>
                </a:cubicBezTo>
                <a:cubicBezTo>
                  <a:pt x="76" y="591"/>
                  <a:pt x="79" y="591"/>
                  <a:pt x="82" y="612"/>
                </a:cubicBezTo>
                <a:cubicBezTo>
                  <a:pt x="78" y="623"/>
                  <a:pt x="78" y="628"/>
                  <a:pt x="66" y="632"/>
                </a:cubicBezTo>
                <a:cubicBezTo>
                  <a:pt x="47" y="626"/>
                  <a:pt x="19" y="625"/>
                  <a:pt x="0" y="624"/>
                </a:cubicBezTo>
                <a:close/>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98" name="Freeform 23"/>
          <p:cNvSpPr>
            <a:spLocks/>
          </p:cNvSpPr>
          <p:nvPr/>
        </p:nvSpPr>
        <p:spPr bwMode="gray">
          <a:xfrm>
            <a:off x="1872380" y="3598389"/>
            <a:ext cx="1417484" cy="1274539"/>
          </a:xfrm>
          <a:custGeom>
            <a:avLst/>
            <a:gdLst>
              <a:gd name="T0" fmla="*/ 943696872 w 1244"/>
              <a:gd name="T1" fmla="*/ 361476791 h 1213"/>
              <a:gd name="T2" fmla="*/ 1040111313 w 1244"/>
              <a:gd name="T3" fmla="*/ 395607034 h 1213"/>
              <a:gd name="T4" fmla="*/ 1088319063 w 1244"/>
              <a:gd name="T5" fmla="*/ 431289989 h 1213"/>
              <a:gd name="T6" fmla="*/ 1165742571 w 1244"/>
              <a:gd name="T7" fmla="*/ 435943767 h 1213"/>
              <a:gd name="T8" fmla="*/ 1254853868 w 1244"/>
              <a:gd name="T9" fmla="*/ 484037521 h 1213"/>
              <a:gd name="T10" fmla="*/ 1351268308 w 1244"/>
              <a:gd name="T11" fmla="*/ 491794543 h 1213"/>
              <a:gd name="T12" fmla="*/ 1463751998 w 1244"/>
              <a:gd name="T13" fmla="*/ 510410742 h 1213"/>
              <a:gd name="T14" fmla="*/ 1589384318 w 1244"/>
              <a:gd name="T15" fmla="*/ 494896698 h 1213"/>
              <a:gd name="T16" fmla="*/ 1656581939 w 1244"/>
              <a:gd name="T17" fmla="*/ 536785053 h 1213"/>
              <a:gd name="T18" fmla="*/ 1739849872 w 1244"/>
              <a:gd name="T19" fmla="*/ 558504497 h 1213"/>
              <a:gd name="T20" fmla="*/ 1757378902 w 1244"/>
              <a:gd name="T21" fmla="*/ 834654045 h 1213"/>
              <a:gd name="T22" fmla="*/ 1792439085 w 1244"/>
              <a:gd name="T23" fmla="*/ 923083443 h 1213"/>
              <a:gd name="T24" fmla="*/ 1782213198 w 1244"/>
              <a:gd name="T25" fmla="*/ 1161999504 h 1213"/>
              <a:gd name="T26" fmla="*/ 1652199417 w 1244"/>
              <a:gd name="T27" fmla="*/ 1250429991 h 1213"/>
              <a:gd name="T28" fmla="*/ 1627365121 w 1244"/>
              <a:gd name="T29" fmla="*/ 1210093258 h 1213"/>
              <a:gd name="T30" fmla="*/ 1652199417 w 1244"/>
              <a:gd name="T31" fmla="*/ 1269046190 h 1213"/>
              <a:gd name="T32" fmla="*/ 1509038067 w 1244"/>
              <a:gd name="T33" fmla="*/ 1380747743 h 1213"/>
              <a:gd name="T34" fmla="*/ 1406780263 w 1244"/>
              <a:gd name="T35" fmla="*/ 1414877986 h 1213"/>
              <a:gd name="T36" fmla="*/ 1371720081 w 1244"/>
              <a:gd name="T37" fmla="*/ 1393158542 h 1213"/>
              <a:gd name="T38" fmla="*/ 1396554377 w 1244"/>
              <a:gd name="T39" fmla="*/ 1455214719 h 1213"/>
              <a:gd name="T40" fmla="*/ 1282609845 w 1244"/>
              <a:gd name="T41" fmla="*/ 1610354070 h 1213"/>
              <a:gd name="T42" fmla="*/ 1286992368 w 1244"/>
              <a:gd name="T43" fmla="*/ 1776354777 h 1213"/>
              <a:gd name="T44" fmla="*/ 1281149004 w 1244"/>
              <a:gd name="T45" fmla="*/ 1866335797 h 1213"/>
              <a:gd name="T46" fmla="*/ 1219793685 w 1244"/>
              <a:gd name="T47" fmla="*/ 1846167975 h 1213"/>
              <a:gd name="T48" fmla="*/ 1123379245 w 1244"/>
              <a:gd name="T49" fmla="*/ 1816691510 h 1213"/>
              <a:gd name="T50" fmla="*/ 1015277017 w 1244"/>
              <a:gd name="T51" fmla="*/ 1776354777 h 1213"/>
              <a:gd name="T52" fmla="*/ 975835373 w 1244"/>
              <a:gd name="T53" fmla="*/ 1678616735 h 1213"/>
              <a:gd name="T54" fmla="*/ 908636690 w 1244"/>
              <a:gd name="T55" fmla="*/ 1515719273 h 1213"/>
              <a:gd name="T56" fmla="*/ 870654826 w 1244"/>
              <a:gd name="T57" fmla="*/ 1455214719 h 1213"/>
              <a:gd name="T58" fmla="*/ 818065614 w 1244"/>
              <a:gd name="T59" fmla="*/ 1343513165 h 1213"/>
              <a:gd name="T60" fmla="*/ 698276658 w 1244"/>
              <a:gd name="T61" fmla="*/ 1183718947 h 1213"/>
              <a:gd name="T62" fmla="*/ 600401377 w 1244"/>
              <a:gd name="T63" fmla="*/ 1154242482 h 1213"/>
              <a:gd name="T64" fmla="*/ 524438710 w 1244"/>
              <a:gd name="T65" fmla="*/ 1163551126 h 1213"/>
              <a:gd name="T66" fmla="*/ 452857504 w 1244"/>
              <a:gd name="T67" fmla="*/ 1289214011 h 1213"/>
              <a:gd name="T68" fmla="*/ 347678018 w 1244"/>
              <a:gd name="T69" fmla="*/ 1228709457 h 1213"/>
              <a:gd name="T70" fmla="*/ 257105881 w 1244"/>
              <a:gd name="T71" fmla="*/ 1134074660 h 1213"/>
              <a:gd name="T72" fmla="*/ 211820873 w 1244"/>
              <a:gd name="T73" fmla="*/ 980485842 h 1213"/>
              <a:gd name="T74" fmla="*/ 149004713 w 1244"/>
              <a:gd name="T75" fmla="*/ 923083443 h 1213"/>
              <a:gd name="T76" fmla="*/ 4382523 w 1244"/>
              <a:gd name="T77" fmla="*/ 755532203 h 1213"/>
              <a:gd name="T78" fmla="*/ 505447777 w 1244"/>
              <a:gd name="T79" fmla="*/ 781906514 h 1213"/>
              <a:gd name="T80" fmla="*/ 961226963 w 1244"/>
              <a:gd name="T81" fmla="*/ 29476466 h 1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44" h="1213">
                <a:moveTo>
                  <a:pt x="658" y="19"/>
                </a:moveTo>
                <a:lnTo>
                  <a:pt x="646" y="233"/>
                </a:lnTo>
                <a:cubicBezTo>
                  <a:pt x="662" y="236"/>
                  <a:pt x="657" y="252"/>
                  <a:pt x="670" y="254"/>
                </a:cubicBezTo>
                <a:cubicBezTo>
                  <a:pt x="681" y="256"/>
                  <a:pt x="701" y="254"/>
                  <a:pt x="712" y="255"/>
                </a:cubicBezTo>
                <a:cubicBezTo>
                  <a:pt x="720" y="258"/>
                  <a:pt x="717" y="272"/>
                  <a:pt x="722" y="276"/>
                </a:cubicBezTo>
                <a:cubicBezTo>
                  <a:pt x="727" y="280"/>
                  <a:pt x="738" y="275"/>
                  <a:pt x="745" y="278"/>
                </a:cubicBezTo>
                <a:cubicBezTo>
                  <a:pt x="754" y="285"/>
                  <a:pt x="751" y="289"/>
                  <a:pt x="762" y="293"/>
                </a:cubicBezTo>
                <a:cubicBezTo>
                  <a:pt x="776" y="290"/>
                  <a:pt x="785" y="284"/>
                  <a:pt x="798" y="281"/>
                </a:cubicBezTo>
                <a:cubicBezTo>
                  <a:pt x="823" y="285"/>
                  <a:pt x="809" y="301"/>
                  <a:pt x="829" y="307"/>
                </a:cubicBezTo>
                <a:cubicBezTo>
                  <a:pt x="838" y="319"/>
                  <a:pt x="844" y="315"/>
                  <a:pt x="859" y="312"/>
                </a:cubicBezTo>
                <a:cubicBezTo>
                  <a:pt x="870" y="314"/>
                  <a:pt x="885" y="322"/>
                  <a:pt x="896" y="323"/>
                </a:cubicBezTo>
                <a:cubicBezTo>
                  <a:pt x="907" y="324"/>
                  <a:pt x="914" y="317"/>
                  <a:pt x="925" y="317"/>
                </a:cubicBezTo>
                <a:cubicBezTo>
                  <a:pt x="943" y="318"/>
                  <a:pt x="948" y="320"/>
                  <a:pt x="961" y="322"/>
                </a:cubicBezTo>
                <a:cubicBezTo>
                  <a:pt x="972" y="337"/>
                  <a:pt x="982" y="330"/>
                  <a:pt x="1002" y="329"/>
                </a:cubicBezTo>
                <a:cubicBezTo>
                  <a:pt x="1012" y="327"/>
                  <a:pt x="1010" y="326"/>
                  <a:pt x="1024" y="324"/>
                </a:cubicBezTo>
                <a:cubicBezTo>
                  <a:pt x="1038" y="322"/>
                  <a:pt x="1074" y="319"/>
                  <a:pt x="1088" y="319"/>
                </a:cubicBezTo>
                <a:cubicBezTo>
                  <a:pt x="1095" y="322"/>
                  <a:pt x="1102" y="324"/>
                  <a:pt x="1110" y="326"/>
                </a:cubicBezTo>
                <a:cubicBezTo>
                  <a:pt x="1112" y="336"/>
                  <a:pt x="1123" y="344"/>
                  <a:pt x="1134" y="346"/>
                </a:cubicBezTo>
                <a:cubicBezTo>
                  <a:pt x="1147" y="348"/>
                  <a:pt x="1172" y="359"/>
                  <a:pt x="1172" y="359"/>
                </a:cubicBezTo>
                <a:cubicBezTo>
                  <a:pt x="1181" y="361"/>
                  <a:pt x="1188" y="336"/>
                  <a:pt x="1191" y="360"/>
                </a:cubicBezTo>
                <a:cubicBezTo>
                  <a:pt x="1197" y="404"/>
                  <a:pt x="1193" y="448"/>
                  <a:pt x="1194" y="492"/>
                </a:cubicBezTo>
                <a:cubicBezTo>
                  <a:pt x="1195" y="537"/>
                  <a:pt x="1183" y="529"/>
                  <a:pt x="1203" y="538"/>
                </a:cubicBezTo>
                <a:cubicBezTo>
                  <a:pt x="1207" y="547"/>
                  <a:pt x="1207" y="551"/>
                  <a:pt x="1215" y="557"/>
                </a:cubicBezTo>
                <a:cubicBezTo>
                  <a:pt x="1221" y="571"/>
                  <a:pt x="1214" y="585"/>
                  <a:pt x="1227" y="595"/>
                </a:cubicBezTo>
                <a:cubicBezTo>
                  <a:pt x="1243" y="633"/>
                  <a:pt x="1244" y="676"/>
                  <a:pt x="1220" y="710"/>
                </a:cubicBezTo>
                <a:cubicBezTo>
                  <a:pt x="1222" y="728"/>
                  <a:pt x="1231" y="734"/>
                  <a:pt x="1220" y="749"/>
                </a:cubicBezTo>
                <a:cubicBezTo>
                  <a:pt x="1213" y="790"/>
                  <a:pt x="1179" y="795"/>
                  <a:pt x="1146" y="809"/>
                </a:cubicBezTo>
                <a:cubicBezTo>
                  <a:pt x="1141" y="808"/>
                  <a:pt x="1132" y="811"/>
                  <a:pt x="1131" y="806"/>
                </a:cubicBezTo>
                <a:cubicBezTo>
                  <a:pt x="1129" y="800"/>
                  <a:pt x="1141" y="792"/>
                  <a:pt x="1141" y="792"/>
                </a:cubicBezTo>
                <a:cubicBezTo>
                  <a:pt x="1130" y="776"/>
                  <a:pt x="1141" y="777"/>
                  <a:pt x="1114" y="780"/>
                </a:cubicBezTo>
                <a:cubicBezTo>
                  <a:pt x="1100" y="784"/>
                  <a:pt x="1089" y="785"/>
                  <a:pt x="1110" y="816"/>
                </a:cubicBezTo>
                <a:cubicBezTo>
                  <a:pt x="1114" y="822"/>
                  <a:pt x="1124" y="817"/>
                  <a:pt x="1131" y="818"/>
                </a:cubicBezTo>
                <a:cubicBezTo>
                  <a:pt x="1124" y="825"/>
                  <a:pt x="1098" y="846"/>
                  <a:pt x="1082" y="858"/>
                </a:cubicBezTo>
                <a:cubicBezTo>
                  <a:pt x="1075" y="874"/>
                  <a:pt x="1050" y="885"/>
                  <a:pt x="1033" y="890"/>
                </a:cubicBezTo>
                <a:cubicBezTo>
                  <a:pt x="1021" y="898"/>
                  <a:pt x="1010" y="904"/>
                  <a:pt x="997" y="910"/>
                </a:cubicBezTo>
                <a:cubicBezTo>
                  <a:pt x="987" y="924"/>
                  <a:pt x="979" y="914"/>
                  <a:pt x="963" y="912"/>
                </a:cubicBezTo>
                <a:cubicBezTo>
                  <a:pt x="957" y="903"/>
                  <a:pt x="956" y="899"/>
                  <a:pt x="946" y="895"/>
                </a:cubicBezTo>
                <a:cubicBezTo>
                  <a:pt x="944" y="896"/>
                  <a:pt x="939" y="896"/>
                  <a:pt x="939" y="898"/>
                </a:cubicBezTo>
                <a:cubicBezTo>
                  <a:pt x="940" y="904"/>
                  <a:pt x="949" y="912"/>
                  <a:pt x="949" y="912"/>
                </a:cubicBezTo>
                <a:cubicBezTo>
                  <a:pt x="951" y="922"/>
                  <a:pt x="953" y="929"/>
                  <a:pt x="956" y="938"/>
                </a:cubicBezTo>
                <a:cubicBezTo>
                  <a:pt x="943" y="943"/>
                  <a:pt x="940" y="953"/>
                  <a:pt x="928" y="960"/>
                </a:cubicBezTo>
                <a:cubicBezTo>
                  <a:pt x="913" y="976"/>
                  <a:pt x="886" y="1017"/>
                  <a:pt x="878" y="1038"/>
                </a:cubicBezTo>
                <a:cubicBezTo>
                  <a:pt x="870" y="1056"/>
                  <a:pt x="866" y="1062"/>
                  <a:pt x="874" y="1078"/>
                </a:cubicBezTo>
                <a:cubicBezTo>
                  <a:pt x="868" y="1100"/>
                  <a:pt x="879" y="1123"/>
                  <a:pt x="881" y="1145"/>
                </a:cubicBezTo>
                <a:cubicBezTo>
                  <a:pt x="882" y="1161"/>
                  <a:pt x="889" y="1185"/>
                  <a:pt x="887" y="1196"/>
                </a:cubicBezTo>
                <a:cubicBezTo>
                  <a:pt x="886" y="1206"/>
                  <a:pt x="880" y="1201"/>
                  <a:pt x="877" y="1203"/>
                </a:cubicBezTo>
                <a:cubicBezTo>
                  <a:pt x="874" y="1205"/>
                  <a:pt x="875" y="1213"/>
                  <a:pt x="868" y="1211"/>
                </a:cubicBezTo>
                <a:cubicBezTo>
                  <a:pt x="851" y="1209"/>
                  <a:pt x="846" y="1191"/>
                  <a:pt x="835" y="1190"/>
                </a:cubicBezTo>
                <a:cubicBezTo>
                  <a:pt x="821" y="1189"/>
                  <a:pt x="807" y="1188"/>
                  <a:pt x="793" y="1187"/>
                </a:cubicBezTo>
                <a:cubicBezTo>
                  <a:pt x="785" y="1184"/>
                  <a:pt x="777" y="1174"/>
                  <a:pt x="769" y="1171"/>
                </a:cubicBezTo>
                <a:cubicBezTo>
                  <a:pt x="757" y="1162"/>
                  <a:pt x="740" y="1160"/>
                  <a:pt x="726" y="1154"/>
                </a:cubicBezTo>
                <a:cubicBezTo>
                  <a:pt x="715" y="1148"/>
                  <a:pt x="705" y="1157"/>
                  <a:pt x="695" y="1145"/>
                </a:cubicBezTo>
                <a:cubicBezTo>
                  <a:pt x="687" y="1136"/>
                  <a:pt x="684" y="1112"/>
                  <a:pt x="680" y="1101"/>
                </a:cubicBezTo>
                <a:cubicBezTo>
                  <a:pt x="676" y="1090"/>
                  <a:pt x="672" y="1091"/>
                  <a:pt x="668" y="1082"/>
                </a:cubicBezTo>
                <a:cubicBezTo>
                  <a:pt x="662" y="1070"/>
                  <a:pt x="664" y="1061"/>
                  <a:pt x="656" y="1044"/>
                </a:cubicBezTo>
                <a:cubicBezTo>
                  <a:pt x="660" y="1002"/>
                  <a:pt x="645" y="1004"/>
                  <a:pt x="622" y="977"/>
                </a:cubicBezTo>
                <a:cubicBezTo>
                  <a:pt x="616" y="970"/>
                  <a:pt x="619" y="969"/>
                  <a:pt x="615" y="960"/>
                </a:cubicBezTo>
                <a:cubicBezTo>
                  <a:pt x="611" y="952"/>
                  <a:pt x="602" y="945"/>
                  <a:pt x="596" y="938"/>
                </a:cubicBezTo>
                <a:cubicBezTo>
                  <a:pt x="589" y="928"/>
                  <a:pt x="578" y="910"/>
                  <a:pt x="572" y="898"/>
                </a:cubicBezTo>
                <a:cubicBezTo>
                  <a:pt x="570" y="886"/>
                  <a:pt x="566" y="876"/>
                  <a:pt x="560" y="866"/>
                </a:cubicBezTo>
                <a:cubicBezTo>
                  <a:pt x="552" y="838"/>
                  <a:pt x="529" y="816"/>
                  <a:pt x="510" y="797"/>
                </a:cubicBezTo>
                <a:cubicBezTo>
                  <a:pt x="499" y="786"/>
                  <a:pt x="492" y="772"/>
                  <a:pt x="478" y="763"/>
                </a:cubicBezTo>
                <a:cubicBezTo>
                  <a:pt x="468" y="754"/>
                  <a:pt x="448" y="755"/>
                  <a:pt x="437" y="752"/>
                </a:cubicBezTo>
                <a:cubicBezTo>
                  <a:pt x="426" y="749"/>
                  <a:pt x="419" y="744"/>
                  <a:pt x="411" y="744"/>
                </a:cubicBezTo>
                <a:cubicBezTo>
                  <a:pt x="395" y="741"/>
                  <a:pt x="395" y="749"/>
                  <a:pt x="386" y="750"/>
                </a:cubicBezTo>
                <a:cubicBezTo>
                  <a:pt x="377" y="751"/>
                  <a:pt x="365" y="744"/>
                  <a:pt x="359" y="750"/>
                </a:cubicBezTo>
                <a:cubicBezTo>
                  <a:pt x="350" y="756"/>
                  <a:pt x="358" y="775"/>
                  <a:pt x="347" y="789"/>
                </a:cubicBezTo>
                <a:cubicBezTo>
                  <a:pt x="336" y="800"/>
                  <a:pt x="325" y="827"/>
                  <a:pt x="310" y="831"/>
                </a:cubicBezTo>
                <a:cubicBezTo>
                  <a:pt x="299" y="826"/>
                  <a:pt x="280" y="822"/>
                  <a:pt x="271" y="815"/>
                </a:cubicBezTo>
                <a:cubicBezTo>
                  <a:pt x="265" y="810"/>
                  <a:pt x="246" y="794"/>
                  <a:pt x="238" y="792"/>
                </a:cubicBezTo>
                <a:cubicBezTo>
                  <a:pt x="228" y="785"/>
                  <a:pt x="214" y="774"/>
                  <a:pt x="202" y="770"/>
                </a:cubicBezTo>
                <a:cubicBezTo>
                  <a:pt x="191" y="760"/>
                  <a:pt x="183" y="750"/>
                  <a:pt x="176" y="731"/>
                </a:cubicBezTo>
                <a:cubicBezTo>
                  <a:pt x="172" y="703"/>
                  <a:pt x="171" y="681"/>
                  <a:pt x="158" y="657"/>
                </a:cubicBezTo>
                <a:cubicBezTo>
                  <a:pt x="153" y="642"/>
                  <a:pt x="151" y="640"/>
                  <a:pt x="145" y="632"/>
                </a:cubicBezTo>
                <a:cubicBezTo>
                  <a:pt x="140" y="623"/>
                  <a:pt x="127" y="618"/>
                  <a:pt x="118" y="612"/>
                </a:cubicBezTo>
                <a:cubicBezTo>
                  <a:pt x="113" y="604"/>
                  <a:pt x="111" y="599"/>
                  <a:pt x="102" y="595"/>
                </a:cubicBezTo>
                <a:cubicBezTo>
                  <a:pt x="88" y="578"/>
                  <a:pt x="53" y="529"/>
                  <a:pt x="37" y="511"/>
                </a:cubicBezTo>
                <a:cubicBezTo>
                  <a:pt x="31" y="505"/>
                  <a:pt x="11" y="490"/>
                  <a:pt x="3" y="487"/>
                </a:cubicBezTo>
                <a:cubicBezTo>
                  <a:pt x="0" y="477"/>
                  <a:pt x="1" y="470"/>
                  <a:pt x="13" y="470"/>
                </a:cubicBezTo>
                <a:lnTo>
                  <a:pt x="346" y="504"/>
                </a:lnTo>
                <a:lnTo>
                  <a:pt x="392" y="0"/>
                </a:lnTo>
                <a:lnTo>
                  <a:pt x="658" y="19"/>
                </a:lnTo>
                <a:close/>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99" name="Freeform 24"/>
          <p:cNvSpPr>
            <a:spLocks/>
          </p:cNvSpPr>
          <p:nvPr/>
        </p:nvSpPr>
        <p:spPr bwMode="gray">
          <a:xfrm>
            <a:off x="2413622" y="3201265"/>
            <a:ext cx="755377" cy="373695"/>
          </a:xfrm>
          <a:custGeom>
            <a:avLst/>
            <a:gdLst>
              <a:gd name="T0" fmla="*/ 0 w 664"/>
              <a:gd name="T1" fmla="*/ 2147483647 h 355"/>
              <a:gd name="T2" fmla="*/ 2147483647 w 664"/>
              <a:gd name="T3" fmla="*/ 0 h 355"/>
              <a:gd name="T4" fmla="*/ 2147483647 w 664"/>
              <a:gd name="T5" fmla="*/ 2147483647 h 355"/>
              <a:gd name="T6" fmla="*/ 2147483647 w 664"/>
              <a:gd name="T7" fmla="*/ 2147483647 h 355"/>
              <a:gd name="T8" fmla="*/ 2147483647 w 664"/>
              <a:gd name="T9" fmla="*/ 2147483647 h 355"/>
              <a:gd name="T10" fmla="*/ 2147483647 w 664"/>
              <a:gd name="T11" fmla="*/ 2147483647 h 355"/>
              <a:gd name="T12" fmla="*/ 2147483647 w 664"/>
              <a:gd name="T13" fmla="*/ 2147483647 h 355"/>
              <a:gd name="T14" fmla="*/ 2147483647 w 664"/>
              <a:gd name="T15" fmla="*/ 2147483647 h 355"/>
              <a:gd name="T16" fmla="*/ 2147483647 w 664"/>
              <a:gd name="T17" fmla="*/ 2147483647 h 355"/>
              <a:gd name="T18" fmla="*/ 2147483647 w 664"/>
              <a:gd name="T19" fmla="*/ 2147483647 h 355"/>
              <a:gd name="T20" fmla="*/ 2147483647 w 664"/>
              <a:gd name="T21" fmla="*/ 2147483647 h 355"/>
              <a:gd name="T22" fmla="*/ 2147483647 w 664"/>
              <a:gd name="T23" fmla="*/ 2147483647 h 355"/>
              <a:gd name="T24" fmla="*/ 2147483647 w 664"/>
              <a:gd name="T25" fmla="*/ 2147483647 h 355"/>
              <a:gd name="T26" fmla="*/ 0 w 664"/>
              <a:gd name="T27" fmla="*/ 2147483647 h 3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355"/>
              <a:gd name="T44" fmla="*/ 664 w 664"/>
              <a:gd name="T45" fmla="*/ 355 h 3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355">
                <a:moveTo>
                  <a:pt x="0" y="333"/>
                </a:moveTo>
                <a:lnTo>
                  <a:pt x="24" y="0"/>
                </a:lnTo>
                <a:lnTo>
                  <a:pt x="279" y="16"/>
                </a:lnTo>
                <a:lnTo>
                  <a:pt x="597" y="19"/>
                </a:lnTo>
                <a:cubicBezTo>
                  <a:pt x="604" y="21"/>
                  <a:pt x="605" y="24"/>
                  <a:pt x="612" y="27"/>
                </a:cubicBezTo>
                <a:cubicBezTo>
                  <a:pt x="614" y="37"/>
                  <a:pt x="618" y="34"/>
                  <a:pt x="628" y="33"/>
                </a:cubicBezTo>
                <a:cubicBezTo>
                  <a:pt x="631" y="33"/>
                  <a:pt x="634" y="33"/>
                  <a:pt x="636" y="34"/>
                </a:cubicBezTo>
                <a:cubicBezTo>
                  <a:pt x="649" y="41"/>
                  <a:pt x="628" y="60"/>
                  <a:pt x="622" y="63"/>
                </a:cubicBezTo>
                <a:cubicBezTo>
                  <a:pt x="620" y="72"/>
                  <a:pt x="620" y="80"/>
                  <a:pt x="630" y="82"/>
                </a:cubicBezTo>
                <a:cubicBezTo>
                  <a:pt x="636" y="85"/>
                  <a:pt x="640" y="82"/>
                  <a:pt x="637" y="90"/>
                </a:cubicBezTo>
                <a:cubicBezTo>
                  <a:pt x="645" y="106"/>
                  <a:pt x="643" y="112"/>
                  <a:pt x="663" y="112"/>
                </a:cubicBezTo>
                <a:lnTo>
                  <a:pt x="664" y="355"/>
                </a:lnTo>
                <a:lnTo>
                  <a:pt x="316" y="349"/>
                </a:lnTo>
                <a:lnTo>
                  <a:pt x="0" y="333"/>
                </a:lnTo>
                <a:close/>
              </a:path>
            </a:pathLst>
          </a:custGeom>
          <a:solidFill>
            <a:srgbClr val="FFFFFF"/>
          </a:solidFill>
          <a:ln w="6350">
            <a:solidFill>
              <a:schemeClr val="accent6">
                <a:lumMod val="60000"/>
                <a:lumOff val="40000"/>
              </a:schemeClr>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00" name="Freeform 25"/>
          <p:cNvSpPr>
            <a:spLocks/>
          </p:cNvSpPr>
          <p:nvPr/>
        </p:nvSpPr>
        <p:spPr bwMode="gray">
          <a:xfrm>
            <a:off x="2316410" y="3542161"/>
            <a:ext cx="873611" cy="425236"/>
          </a:xfrm>
          <a:custGeom>
            <a:avLst/>
            <a:gdLst>
              <a:gd name="T0" fmla="*/ 0 w 768"/>
              <a:gd name="T1" fmla="*/ 83704867 h 405"/>
              <a:gd name="T2" fmla="*/ 8736335 w 768"/>
              <a:gd name="T3" fmla="*/ 0 h 405"/>
              <a:gd name="T4" fmla="*/ 126681630 w 768"/>
              <a:gd name="T5" fmla="*/ 15500579 h 405"/>
              <a:gd name="T6" fmla="*/ 607197025 w 768"/>
              <a:gd name="T7" fmla="*/ 41852433 h 405"/>
              <a:gd name="T8" fmla="*/ 1094993582 w 768"/>
              <a:gd name="T9" fmla="*/ 48053318 h 405"/>
              <a:gd name="T10" fmla="*/ 1094993582 w 768"/>
              <a:gd name="T11" fmla="*/ 176710516 h 405"/>
              <a:gd name="T12" fmla="*/ 1112466253 w 768"/>
              <a:gd name="T13" fmla="*/ 294517527 h 405"/>
              <a:gd name="T14" fmla="*/ 1118291183 w 768"/>
              <a:gd name="T15" fmla="*/ 564232603 h 405"/>
              <a:gd name="T16" fmla="*/ 1103729918 w 768"/>
              <a:gd name="T17" fmla="*/ 627786500 h 405"/>
              <a:gd name="T18" fmla="*/ 1068783517 w 768"/>
              <a:gd name="T19" fmla="*/ 618485717 h 405"/>
              <a:gd name="T20" fmla="*/ 1051309787 w 768"/>
              <a:gd name="T21" fmla="*/ 592134951 h 405"/>
              <a:gd name="T22" fmla="*/ 1016363386 w 768"/>
              <a:gd name="T23" fmla="*/ 581283675 h 405"/>
              <a:gd name="T24" fmla="*/ 921716751 w 768"/>
              <a:gd name="T25" fmla="*/ 585934066 h 405"/>
              <a:gd name="T26" fmla="*/ 843086555 w 768"/>
              <a:gd name="T27" fmla="*/ 596784254 h 405"/>
              <a:gd name="T28" fmla="*/ 789210192 w 768"/>
              <a:gd name="T29" fmla="*/ 576633284 h 405"/>
              <a:gd name="T30" fmla="*/ 729509958 w 768"/>
              <a:gd name="T31" fmla="*/ 587484560 h 405"/>
              <a:gd name="T32" fmla="*/ 694563557 w 768"/>
              <a:gd name="T33" fmla="*/ 576633284 h 405"/>
              <a:gd name="T34" fmla="*/ 640687194 w 768"/>
              <a:gd name="T35" fmla="*/ 567332501 h 405"/>
              <a:gd name="T36" fmla="*/ 607197025 w 768"/>
              <a:gd name="T37" fmla="*/ 517729778 h 405"/>
              <a:gd name="T38" fmla="*/ 553320662 w 768"/>
              <a:gd name="T39" fmla="*/ 536331344 h 405"/>
              <a:gd name="T40" fmla="*/ 532935526 w 768"/>
              <a:gd name="T41" fmla="*/ 534780850 h 405"/>
              <a:gd name="T42" fmla="*/ 483427860 w 768"/>
              <a:gd name="T43" fmla="*/ 511529982 h 405"/>
              <a:gd name="T44" fmla="*/ 465955189 w 768"/>
              <a:gd name="T45" fmla="*/ 480527736 h 405"/>
              <a:gd name="T46" fmla="*/ 409166361 w 768"/>
              <a:gd name="T47" fmla="*/ 480527736 h 405"/>
              <a:gd name="T48" fmla="*/ 375676193 w 768"/>
              <a:gd name="T49" fmla="*/ 447976086 h 405"/>
              <a:gd name="T50" fmla="*/ 391692631 w 768"/>
              <a:gd name="T51" fmla="*/ 113156619 h 405"/>
              <a:gd name="T52" fmla="*/ 0 w 768"/>
              <a:gd name="T53" fmla="*/ 83704867 h 4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68" h="405">
                <a:moveTo>
                  <a:pt x="0" y="54"/>
                </a:moveTo>
                <a:lnTo>
                  <a:pt x="6" y="0"/>
                </a:lnTo>
                <a:lnTo>
                  <a:pt x="87" y="10"/>
                </a:lnTo>
                <a:lnTo>
                  <a:pt x="417" y="27"/>
                </a:lnTo>
                <a:lnTo>
                  <a:pt x="752" y="31"/>
                </a:lnTo>
                <a:lnTo>
                  <a:pt x="752" y="114"/>
                </a:lnTo>
                <a:lnTo>
                  <a:pt x="764" y="190"/>
                </a:lnTo>
                <a:lnTo>
                  <a:pt x="768" y="364"/>
                </a:lnTo>
                <a:lnTo>
                  <a:pt x="758" y="405"/>
                </a:lnTo>
                <a:cubicBezTo>
                  <a:pt x="751" y="403"/>
                  <a:pt x="740" y="400"/>
                  <a:pt x="734" y="399"/>
                </a:cubicBezTo>
                <a:cubicBezTo>
                  <a:pt x="726" y="395"/>
                  <a:pt x="730" y="383"/>
                  <a:pt x="722" y="382"/>
                </a:cubicBezTo>
                <a:cubicBezTo>
                  <a:pt x="715" y="381"/>
                  <a:pt x="705" y="375"/>
                  <a:pt x="698" y="375"/>
                </a:cubicBezTo>
                <a:cubicBezTo>
                  <a:pt x="674" y="376"/>
                  <a:pt x="653" y="375"/>
                  <a:pt x="633" y="378"/>
                </a:cubicBezTo>
                <a:cubicBezTo>
                  <a:pt x="618" y="389"/>
                  <a:pt x="596" y="386"/>
                  <a:pt x="579" y="385"/>
                </a:cubicBezTo>
                <a:cubicBezTo>
                  <a:pt x="568" y="376"/>
                  <a:pt x="555" y="373"/>
                  <a:pt x="542" y="372"/>
                </a:cubicBezTo>
                <a:cubicBezTo>
                  <a:pt x="529" y="371"/>
                  <a:pt x="511" y="380"/>
                  <a:pt x="501" y="379"/>
                </a:cubicBezTo>
                <a:cubicBezTo>
                  <a:pt x="492" y="378"/>
                  <a:pt x="485" y="374"/>
                  <a:pt x="477" y="372"/>
                </a:cubicBezTo>
                <a:cubicBezTo>
                  <a:pt x="465" y="366"/>
                  <a:pt x="451" y="374"/>
                  <a:pt x="440" y="366"/>
                </a:cubicBezTo>
                <a:cubicBezTo>
                  <a:pt x="429" y="360"/>
                  <a:pt x="427" y="337"/>
                  <a:pt x="417" y="334"/>
                </a:cubicBezTo>
                <a:cubicBezTo>
                  <a:pt x="402" y="337"/>
                  <a:pt x="392" y="345"/>
                  <a:pt x="380" y="346"/>
                </a:cubicBezTo>
                <a:cubicBezTo>
                  <a:pt x="374" y="349"/>
                  <a:pt x="373" y="346"/>
                  <a:pt x="366" y="345"/>
                </a:cubicBezTo>
                <a:cubicBezTo>
                  <a:pt x="357" y="334"/>
                  <a:pt x="348" y="332"/>
                  <a:pt x="332" y="330"/>
                </a:cubicBezTo>
                <a:cubicBezTo>
                  <a:pt x="323" y="324"/>
                  <a:pt x="329" y="313"/>
                  <a:pt x="320" y="310"/>
                </a:cubicBezTo>
                <a:cubicBezTo>
                  <a:pt x="312" y="307"/>
                  <a:pt x="291" y="313"/>
                  <a:pt x="281" y="310"/>
                </a:cubicBezTo>
                <a:cubicBezTo>
                  <a:pt x="269" y="308"/>
                  <a:pt x="267" y="295"/>
                  <a:pt x="258" y="289"/>
                </a:cubicBezTo>
                <a:lnTo>
                  <a:pt x="269" y="73"/>
                </a:lnTo>
                <a:lnTo>
                  <a:pt x="0" y="54"/>
                </a:lnTo>
                <a:close/>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01" name="Freeform 27"/>
          <p:cNvSpPr>
            <a:spLocks/>
          </p:cNvSpPr>
          <p:nvPr/>
        </p:nvSpPr>
        <p:spPr bwMode="gray">
          <a:xfrm>
            <a:off x="2978520" y="2806487"/>
            <a:ext cx="613498" cy="380720"/>
          </a:xfrm>
          <a:custGeom>
            <a:avLst/>
            <a:gdLst>
              <a:gd name="T0" fmla="*/ 97669217 w 539"/>
              <a:gd name="T1" fmla="*/ 506855056 h 363"/>
              <a:gd name="T2" fmla="*/ 88922182 w 539"/>
              <a:gd name="T3" fmla="*/ 424954743 h 363"/>
              <a:gd name="T4" fmla="*/ 90380375 w 539"/>
              <a:gd name="T5" fmla="*/ 390958407 h 363"/>
              <a:gd name="T6" fmla="*/ 77260882 w 539"/>
              <a:gd name="T7" fmla="*/ 367778642 h 363"/>
              <a:gd name="T8" fmla="*/ 64140330 w 539"/>
              <a:gd name="T9" fmla="*/ 332236771 h 363"/>
              <a:gd name="T10" fmla="*/ 40816670 w 539"/>
              <a:gd name="T11" fmla="*/ 268880705 h 363"/>
              <a:gd name="T12" fmla="*/ 32070695 w 539"/>
              <a:gd name="T13" fmla="*/ 228703316 h 363"/>
              <a:gd name="T14" fmla="*/ 11662360 w 539"/>
              <a:gd name="T15" fmla="*/ 183889321 h 363"/>
              <a:gd name="T16" fmla="*/ 1458192 w 539"/>
              <a:gd name="T17" fmla="*/ 140620862 h 363"/>
              <a:gd name="T18" fmla="*/ 18951202 w 539"/>
              <a:gd name="T19" fmla="*/ 66447137 h 363"/>
              <a:gd name="T20" fmla="*/ 5830650 w 539"/>
              <a:gd name="T21" fmla="*/ 52539495 h 363"/>
              <a:gd name="T22" fmla="*/ 11662360 w 539"/>
              <a:gd name="T23" fmla="*/ 9272123 h 363"/>
              <a:gd name="T24" fmla="*/ 639950407 w 539"/>
              <a:gd name="T25" fmla="*/ 0 h 363"/>
              <a:gd name="T26" fmla="*/ 650154574 w 539"/>
              <a:gd name="T27" fmla="*/ 23179765 h 363"/>
              <a:gd name="T28" fmla="*/ 645781057 w 539"/>
              <a:gd name="T29" fmla="*/ 83445848 h 363"/>
              <a:gd name="T30" fmla="*/ 654528092 w 539"/>
              <a:gd name="T31" fmla="*/ 105080078 h 363"/>
              <a:gd name="T32" fmla="*/ 674936427 w 539"/>
              <a:gd name="T33" fmla="*/ 137530879 h 363"/>
              <a:gd name="T34" fmla="*/ 707007122 w 539"/>
              <a:gd name="T35" fmla="*/ 151438520 h 363"/>
              <a:gd name="T36" fmla="*/ 727415457 w 539"/>
              <a:gd name="T37" fmla="*/ 186980391 h 363"/>
              <a:gd name="T38" fmla="*/ 749281984 w 539"/>
              <a:gd name="T39" fmla="*/ 207069086 h 363"/>
              <a:gd name="T40" fmla="*/ 768232127 w 539"/>
              <a:gd name="T41" fmla="*/ 230247763 h 363"/>
              <a:gd name="T42" fmla="*/ 763858609 w 539"/>
              <a:gd name="T43" fmla="*/ 288969399 h 363"/>
              <a:gd name="T44" fmla="*/ 750739117 w 539"/>
              <a:gd name="T45" fmla="*/ 332236771 h 363"/>
              <a:gd name="T46" fmla="*/ 680767077 w 539"/>
              <a:gd name="T47" fmla="*/ 355416536 h 363"/>
              <a:gd name="T48" fmla="*/ 661816934 w 539"/>
              <a:gd name="T49" fmla="*/ 363143124 h 363"/>
              <a:gd name="T50" fmla="*/ 674936427 w 539"/>
              <a:gd name="T51" fmla="*/ 397139460 h 363"/>
              <a:gd name="T52" fmla="*/ 688055919 w 539"/>
              <a:gd name="T53" fmla="*/ 420319225 h 363"/>
              <a:gd name="T54" fmla="*/ 679309944 w 539"/>
              <a:gd name="T55" fmla="*/ 452770026 h 363"/>
              <a:gd name="T56" fmla="*/ 648697442 w 539"/>
              <a:gd name="T57" fmla="*/ 502219538 h 363"/>
              <a:gd name="T58" fmla="*/ 641408599 w 539"/>
              <a:gd name="T59" fmla="*/ 522308233 h 363"/>
              <a:gd name="T60" fmla="*/ 615168554 w 539"/>
              <a:gd name="T61" fmla="*/ 531579269 h 363"/>
              <a:gd name="T62" fmla="*/ 588929569 w 539"/>
              <a:gd name="T63" fmla="*/ 502219538 h 363"/>
              <a:gd name="T64" fmla="*/ 313414927 w 539"/>
              <a:gd name="T65" fmla="*/ 511490574 h 363"/>
              <a:gd name="T66" fmla="*/ 173471907 w 539"/>
              <a:gd name="T67" fmla="*/ 511490574 h 363"/>
              <a:gd name="T68" fmla="*/ 97669217 w 539"/>
              <a:gd name="T69" fmla="*/ 506855056 h 3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9" h="363">
                <a:moveTo>
                  <a:pt x="67" y="328"/>
                </a:moveTo>
                <a:cubicBezTo>
                  <a:pt x="58" y="319"/>
                  <a:pt x="63" y="290"/>
                  <a:pt x="61" y="275"/>
                </a:cubicBezTo>
                <a:cubicBezTo>
                  <a:pt x="60" y="263"/>
                  <a:pt x="63" y="259"/>
                  <a:pt x="62" y="253"/>
                </a:cubicBezTo>
                <a:cubicBezTo>
                  <a:pt x="61" y="247"/>
                  <a:pt x="56" y="244"/>
                  <a:pt x="53" y="238"/>
                </a:cubicBezTo>
                <a:cubicBezTo>
                  <a:pt x="51" y="230"/>
                  <a:pt x="48" y="222"/>
                  <a:pt x="44" y="215"/>
                </a:cubicBezTo>
                <a:cubicBezTo>
                  <a:pt x="42" y="193"/>
                  <a:pt x="36" y="191"/>
                  <a:pt x="28" y="174"/>
                </a:cubicBezTo>
                <a:cubicBezTo>
                  <a:pt x="25" y="167"/>
                  <a:pt x="26" y="155"/>
                  <a:pt x="22" y="148"/>
                </a:cubicBezTo>
                <a:cubicBezTo>
                  <a:pt x="19" y="139"/>
                  <a:pt x="11" y="130"/>
                  <a:pt x="8" y="119"/>
                </a:cubicBezTo>
                <a:cubicBezTo>
                  <a:pt x="6" y="112"/>
                  <a:pt x="0" y="104"/>
                  <a:pt x="1" y="91"/>
                </a:cubicBezTo>
                <a:cubicBezTo>
                  <a:pt x="2" y="78"/>
                  <a:pt x="13" y="52"/>
                  <a:pt x="13" y="43"/>
                </a:cubicBezTo>
                <a:cubicBezTo>
                  <a:pt x="13" y="34"/>
                  <a:pt x="5" y="40"/>
                  <a:pt x="4" y="34"/>
                </a:cubicBezTo>
                <a:lnTo>
                  <a:pt x="8" y="6"/>
                </a:lnTo>
                <a:lnTo>
                  <a:pt x="439" y="0"/>
                </a:lnTo>
                <a:cubicBezTo>
                  <a:pt x="440" y="8"/>
                  <a:pt x="440" y="10"/>
                  <a:pt x="446" y="15"/>
                </a:cubicBezTo>
                <a:cubicBezTo>
                  <a:pt x="451" y="27"/>
                  <a:pt x="451" y="43"/>
                  <a:pt x="443" y="54"/>
                </a:cubicBezTo>
                <a:cubicBezTo>
                  <a:pt x="443" y="63"/>
                  <a:pt x="446" y="62"/>
                  <a:pt x="449" y="68"/>
                </a:cubicBezTo>
                <a:cubicBezTo>
                  <a:pt x="455" y="83"/>
                  <a:pt x="445" y="84"/>
                  <a:pt x="463" y="89"/>
                </a:cubicBezTo>
                <a:cubicBezTo>
                  <a:pt x="470" y="93"/>
                  <a:pt x="477" y="96"/>
                  <a:pt x="485" y="98"/>
                </a:cubicBezTo>
                <a:cubicBezTo>
                  <a:pt x="492" y="103"/>
                  <a:pt x="490" y="116"/>
                  <a:pt x="499" y="121"/>
                </a:cubicBezTo>
                <a:cubicBezTo>
                  <a:pt x="502" y="126"/>
                  <a:pt x="511" y="129"/>
                  <a:pt x="514" y="134"/>
                </a:cubicBezTo>
                <a:cubicBezTo>
                  <a:pt x="515" y="141"/>
                  <a:pt x="521" y="146"/>
                  <a:pt x="527" y="149"/>
                </a:cubicBezTo>
                <a:cubicBezTo>
                  <a:pt x="536" y="161"/>
                  <a:pt x="539" y="182"/>
                  <a:pt x="524" y="187"/>
                </a:cubicBezTo>
                <a:cubicBezTo>
                  <a:pt x="522" y="197"/>
                  <a:pt x="523" y="210"/>
                  <a:pt x="515" y="215"/>
                </a:cubicBezTo>
                <a:cubicBezTo>
                  <a:pt x="508" y="227"/>
                  <a:pt x="480" y="229"/>
                  <a:pt x="467" y="230"/>
                </a:cubicBezTo>
                <a:cubicBezTo>
                  <a:pt x="463" y="232"/>
                  <a:pt x="458" y="233"/>
                  <a:pt x="454" y="235"/>
                </a:cubicBezTo>
                <a:cubicBezTo>
                  <a:pt x="455" y="244"/>
                  <a:pt x="456" y="251"/>
                  <a:pt x="463" y="257"/>
                </a:cubicBezTo>
                <a:cubicBezTo>
                  <a:pt x="465" y="263"/>
                  <a:pt x="472" y="266"/>
                  <a:pt x="472" y="272"/>
                </a:cubicBezTo>
                <a:cubicBezTo>
                  <a:pt x="472" y="278"/>
                  <a:pt x="470" y="284"/>
                  <a:pt x="466" y="293"/>
                </a:cubicBezTo>
                <a:cubicBezTo>
                  <a:pt x="462" y="302"/>
                  <a:pt x="449" y="318"/>
                  <a:pt x="445" y="325"/>
                </a:cubicBezTo>
                <a:cubicBezTo>
                  <a:pt x="443" y="329"/>
                  <a:pt x="442" y="334"/>
                  <a:pt x="440" y="338"/>
                </a:cubicBezTo>
                <a:cubicBezTo>
                  <a:pt x="438" y="363"/>
                  <a:pt x="435" y="352"/>
                  <a:pt x="422" y="344"/>
                </a:cubicBezTo>
                <a:cubicBezTo>
                  <a:pt x="420" y="333"/>
                  <a:pt x="415" y="327"/>
                  <a:pt x="404" y="325"/>
                </a:cubicBezTo>
                <a:cubicBezTo>
                  <a:pt x="372" y="322"/>
                  <a:pt x="262" y="330"/>
                  <a:pt x="215" y="331"/>
                </a:cubicBezTo>
                <a:cubicBezTo>
                  <a:pt x="168" y="332"/>
                  <a:pt x="144" y="331"/>
                  <a:pt x="119" y="331"/>
                </a:cubicBezTo>
                <a:cubicBezTo>
                  <a:pt x="92" y="326"/>
                  <a:pt x="109" y="328"/>
                  <a:pt x="67" y="328"/>
                </a:cubicBezTo>
                <a:close/>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02" name="Freeform 28"/>
          <p:cNvSpPr>
            <a:spLocks/>
          </p:cNvSpPr>
          <p:nvPr/>
        </p:nvSpPr>
        <p:spPr bwMode="gray">
          <a:xfrm>
            <a:off x="3054709" y="3146207"/>
            <a:ext cx="668675" cy="534181"/>
          </a:xfrm>
          <a:custGeom>
            <a:avLst/>
            <a:gdLst>
              <a:gd name="T0" fmla="*/ 149400966 w 586"/>
              <a:gd name="T1" fmla="*/ 716137404 h 510"/>
              <a:gd name="T2" fmla="*/ 146471931 w 586"/>
              <a:gd name="T3" fmla="*/ 625076220 h 510"/>
              <a:gd name="T4" fmla="*/ 145006883 w 586"/>
              <a:gd name="T5" fmla="*/ 253117418 h 510"/>
              <a:gd name="T6" fmla="*/ 115712284 w 586"/>
              <a:gd name="T7" fmla="*/ 240770784 h 510"/>
              <a:gd name="T8" fmla="*/ 102530033 w 586"/>
              <a:gd name="T9" fmla="*/ 211446032 h 510"/>
              <a:gd name="T10" fmla="*/ 83488650 w 586"/>
              <a:gd name="T11" fmla="*/ 202185242 h 510"/>
              <a:gd name="T12" fmla="*/ 93741866 w 586"/>
              <a:gd name="T13" fmla="*/ 174403956 h 510"/>
              <a:gd name="T14" fmla="*/ 109854214 w 586"/>
              <a:gd name="T15" fmla="*/ 148166135 h 510"/>
              <a:gd name="T16" fmla="*/ 67377365 w 586"/>
              <a:gd name="T17" fmla="*/ 129645639 h 510"/>
              <a:gd name="T18" fmla="*/ 41011801 w 586"/>
              <a:gd name="T19" fmla="*/ 95690493 h 510"/>
              <a:gd name="T20" fmla="*/ 23435467 w 586"/>
              <a:gd name="T21" fmla="*/ 77169998 h 510"/>
              <a:gd name="T22" fmla="*/ 5859132 w 586"/>
              <a:gd name="T23" fmla="*/ 26237821 h 510"/>
              <a:gd name="T24" fmla="*/ 4394084 w 586"/>
              <a:gd name="T25" fmla="*/ 4630395 h 510"/>
              <a:gd name="T26" fmla="*/ 136218716 w 586"/>
              <a:gd name="T27" fmla="*/ 12347721 h 510"/>
              <a:gd name="T28" fmla="*/ 426232481 w 586"/>
              <a:gd name="T29" fmla="*/ 3086930 h 510"/>
              <a:gd name="T30" fmla="*/ 498003930 w 586"/>
              <a:gd name="T31" fmla="*/ 3086930 h 510"/>
              <a:gd name="T32" fmla="*/ 518509299 w 586"/>
              <a:gd name="T33" fmla="*/ 13890100 h 510"/>
              <a:gd name="T34" fmla="*/ 528762515 w 586"/>
              <a:gd name="T35" fmla="*/ 32411681 h 510"/>
              <a:gd name="T36" fmla="*/ 531692612 w 586"/>
              <a:gd name="T37" fmla="*/ 104951284 h 510"/>
              <a:gd name="T38" fmla="*/ 550733995 w 586"/>
              <a:gd name="T39" fmla="*/ 143535739 h 510"/>
              <a:gd name="T40" fmla="*/ 571239364 w 586"/>
              <a:gd name="T41" fmla="*/ 162057321 h 510"/>
              <a:gd name="T42" fmla="*/ 597604928 w 586"/>
              <a:gd name="T43" fmla="*/ 189838607 h 510"/>
              <a:gd name="T44" fmla="*/ 634222645 w 586"/>
              <a:gd name="T45" fmla="*/ 231509993 h 510"/>
              <a:gd name="T46" fmla="*/ 641545764 w 586"/>
              <a:gd name="T47" fmla="*/ 259291279 h 510"/>
              <a:gd name="T48" fmla="*/ 654728015 w 586"/>
              <a:gd name="T49" fmla="*/ 287072565 h 510"/>
              <a:gd name="T50" fmla="*/ 676699495 w 586"/>
              <a:gd name="T51" fmla="*/ 276268309 h 510"/>
              <a:gd name="T52" fmla="*/ 708923129 w 586"/>
              <a:gd name="T53" fmla="*/ 285529100 h 510"/>
              <a:gd name="T54" fmla="*/ 694275829 w 586"/>
              <a:gd name="T55" fmla="*/ 364242563 h 510"/>
              <a:gd name="T56" fmla="*/ 689881746 w 586"/>
              <a:gd name="T57" fmla="*/ 398196623 h 510"/>
              <a:gd name="T58" fmla="*/ 742611811 w 586"/>
              <a:gd name="T59" fmla="*/ 449128800 h 510"/>
              <a:gd name="T60" fmla="*/ 786552647 w 586"/>
              <a:gd name="T61" fmla="*/ 475366621 h 510"/>
              <a:gd name="T62" fmla="*/ 804130043 w 586"/>
              <a:gd name="T63" fmla="*/ 503147907 h 510"/>
              <a:gd name="T64" fmla="*/ 818776280 w 586"/>
              <a:gd name="T65" fmla="*/ 588035230 h 510"/>
              <a:gd name="T66" fmla="*/ 848070879 w 586"/>
              <a:gd name="T67" fmla="*/ 614273051 h 510"/>
              <a:gd name="T68" fmla="*/ 830494545 w 586"/>
              <a:gd name="T69" fmla="*/ 680638793 h 510"/>
              <a:gd name="T70" fmla="*/ 809988113 w 586"/>
              <a:gd name="T71" fmla="*/ 706876613 h 510"/>
              <a:gd name="T72" fmla="*/ 801199946 w 586"/>
              <a:gd name="T73" fmla="*/ 731570969 h 510"/>
              <a:gd name="T74" fmla="*/ 782158563 w 586"/>
              <a:gd name="T75" fmla="*/ 780959681 h 510"/>
              <a:gd name="T76" fmla="*/ 707458080 w 586"/>
              <a:gd name="T77" fmla="*/ 782503146 h 510"/>
              <a:gd name="T78" fmla="*/ 730893546 w 586"/>
              <a:gd name="T79" fmla="*/ 743918690 h 510"/>
              <a:gd name="T80" fmla="*/ 730893546 w 586"/>
              <a:gd name="T81" fmla="*/ 699159288 h 510"/>
              <a:gd name="T82" fmla="*/ 713317212 w 586"/>
              <a:gd name="T83" fmla="*/ 694529979 h 510"/>
              <a:gd name="T84" fmla="*/ 395473896 w 586"/>
              <a:gd name="T85" fmla="*/ 711507009 h 510"/>
              <a:gd name="T86" fmla="*/ 149400966 w 586"/>
              <a:gd name="T87" fmla="*/ 716137404 h 5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6" h="510">
                <a:moveTo>
                  <a:pt x="102" y="464"/>
                </a:moveTo>
                <a:lnTo>
                  <a:pt x="100" y="405"/>
                </a:lnTo>
                <a:lnTo>
                  <a:pt x="99" y="164"/>
                </a:lnTo>
                <a:cubicBezTo>
                  <a:pt x="80" y="161"/>
                  <a:pt x="85" y="166"/>
                  <a:pt x="79" y="156"/>
                </a:cubicBezTo>
                <a:cubicBezTo>
                  <a:pt x="78" y="148"/>
                  <a:pt x="78" y="139"/>
                  <a:pt x="70" y="137"/>
                </a:cubicBezTo>
                <a:cubicBezTo>
                  <a:pt x="65" y="135"/>
                  <a:pt x="61" y="134"/>
                  <a:pt x="57" y="131"/>
                </a:cubicBezTo>
                <a:cubicBezTo>
                  <a:pt x="58" y="116"/>
                  <a:pt x="58" y="125"/>
                  <a:pt x="64" y="113"/>
                </a:cubicBezTo>
                <a:cubicBezTo>
                  <a:pt x="65" y="107"/>
                  <a:pt x="72" y="101"/>
                  <a:pt x="75" y="96"/>
                </a:cubicBezTo>
                <a:cubicBezTo>
                  <a:pt x="71" y="83"/>
                  <a:pt x="59" y="85"/>
                  <a:pt x="46" y="84"/>
                </a:cubicBezTo>
                <a:cubicBezTo>
                  <a:pt x="37" y="78"/>
                  <a:pt x="33" y="68"/>
                  <a:pt x="28" y="62"/>
                </a:cubicBezTo>
                <a:cubicBezTo>
                  <a:pt x="23" y="56"/>
                  <a:pt x="20" y="57"/>
                  <a:pt x="16" y="50"/>
                </a:cubicBezTo>
                <a:cubicBezTo>
                  <a:pt x="11" y="41"/>
                  <a:pt x="6" y="25"/>
                  <a:pt x="4" y="17"/>
                </a:cubicBezTo>
                <a:cubicBezTo>
                  <a:pt x="3" y="10"/>
                  <a:pt x="0" y="9"/>
                  <a:pt x="3" y="3"/>
                </a:cubicBezTo>
                <a:cubicBezTo>
                  <a:pt x="34" y="5"/>
                  <a:pt x="62" y="7"/>
                  <a:pt x="93" y="8"/>
                </a:cubicBezTo>
                <a:cubicBezTo>
                  <a:pt x="146" y="8"/>
                  <a:pt x="250" y="3"/>
                  <a:pt x="291" y="2"/>
                </a:cubicBezTo>
                <a:cubicBezTo>
                  <a:pt x="300" y="1"/>
                  <a:pt x="332" y="0"/>
                  <a:pt x="340" y="2"/>
                </a:cubicBezTo>
                <a:cubicBezTo>
                  <a:pt x="345" y="5"/>
                  <a:pt x="348" y="8"/>
                  <a:pt x="354" y="9"/>
                </a:cubicBezTo>
                <a:cubicBezTo>
                  <a:pt x="355" y="15"/>
                  <a:pt x="356" y="17"/>
                  <a:pt x="361" y="21"/>
                </a:cubicBezTo>
                <a:cubicBezTo>
                  <a:pt x="363" y="26"/>
                  <a:pt x="359" y="56"/>
                  <a:pt x="363" y="68"/>
                </a:cubicBezTo>
                <a:cubicBezTo>
                  <a:pt x="365" y="80"/>
                  <a:pt x="371" y="87"/>
                  <a:pt x="376" y="93"/>
                </a:cubicBezTo>
                <a:cubicBezTo>
                  <a:pt x="379" y="97"/>
                  <a:pt x="388" y="100"/>
                  <a:pt x="390" y="105"/>
                </a:cubicBezTo>
                <a:cubicBezTo>
                  <a:pt x="391" y="113"/>
                  <a:pt x="400" y="121"/>
                  <a:pt x="408" y="123"/>
                </a:cubicBezTo>
                <a:cubicBezTo>
                  <a:pt x="415" y="130"/>
                  <a:pt x="428" y="142"/>
                  <a:pt x="433" y="150"/>
                </a:cubicBezTo>
                <a:cubicBezTo>
                  <a:pt x="434" y="156"/>
                  <a:pt x="435" y="162"/>
                  <a:pt x="438" y="168"/>
                </a:cubicBezTo>
                <a:cubicBezTo>
                  <a:pt x="439" y="175"/>
                  <a:pt x="443" y="180"/>
                  <a:pt x="447" y="186"/>
                </a:cubicBezTo>
                <a:cubicBezTo>
                  <a:pt x="456" y="185"/>
                  <a:pt x="454" y="181"/>
                  <a:pt x="462" y="179"/>
                </a:cubicBezTo>
                <a:cubicBezTo>
                  <a:pt x="473" y="180"/>
                  <a:pt x="476" y="179"/>
                  <a:pt x="484" y="185"/>
                </a:cubicBezTo>
                <a:cubicBezTo>
                  <a:pt x="489" y="207"/>
                  <a:pt x="484" y="219"/>
                  <a:pt x="474" y="236"/>
                </a:cubicBezTo>
                <a:cubicBezTo>
                  <a:pt x="473" y="248"/>
                  <a:pt x="466" y="249"/>
                  <a:pt x="471" y="258"/>
                </a:cubicBezTo>
                <a:cubicBezTo>
                  <a:pt x="476" y="267"/>
                  <a:pt x="499" y="284"/>
                  <a:pt x="507" y="291"/>
                </a:cubicBezTo>
                <a:cubicBezTo>
                  <a:pt x="518" y="299"/>
                  <a:pt x="530" y="302"/>
                  <a:pt x="537" y="308"/>
                </a:cubicBezTo>
                <a:cubicBezTo>
                  <a:pt x="541" y="314"/>
                  <a:pt x="545" y="320"/>
                  <a:pt x="549" y="326"/>
                </a:cubicBezTo>
                <a:cubicBezTo>
                  <a:pt x="552" y="343"/>
                  <a:pt x="544" y="370"/>
                  <a:pt x="559" y="381"/>
                </a:cubicBezTo>
                <a:cubicBezTo>
                  <a:pt x="561" y="385"/>
                  <a:pt x="575" y="396"/>
                  <a:pt x="579" y="398"/>
                </a:cubicBezTo>
                <a:cubicBezTo>
                  <a:pt x="586" y="413"/>
                  <a:pt x="585" y="438"/>
                  <a:pt x="567" y="441"/>
                </a:cubicBezTo>
                <a:cubicBezTo>
                  <a:pt x="559" y="446"/>
                  <a:pt x="558" y="450"/>
                  <a:pt x="553" y="458"/>
                </a:cubicBezTo>
                <a:cubicBezTo>
                  <a:pt x="552" y="464"/>
                  <a:pt x="551" y="469"/>
                  <a:pt x="547" y="474"/>
                </a:cubicBezTo>
                <a:cubicBezTo>
                  <a:pt x="544" y="487"/>
                  <a:pt x="545" y="498"/>
                  <a:pt x="534" y="506"/>
                </a:cubicBezTo>
                <a:cubicBezTo>
                  <a:pt x="524" y="510"/>
                  <a:pt x="488" y="509"/>
                  <a:pt x="483" y="507"/>
                </a:cubicBezTo>
                <a:cubicBezTo>
                  <a:pt x="477" y="503"/>
                  <a:pt x="496" y="491"/>
                  <a:pt x="499" y="482"/>
                </a:cubicBezTo>
                <a:cubicBezTo>
                  <a:pt x="512" y="476"/>
                  <a:pt x="510" y="461"/>
                  <a:pt x="499" y="453"/>
                </a:cubicBezTo>
                <a:cubicBezTo>
                  <a:pt x="496" y="451"/>
                  <a:pt x="491" y="451"/>
                  <a:pt x="487" y="450"/>
                </a:cubicBezTo>
                <a:cubicBezTo>
                  <a:pt x="415" y="455"/>
                  <a:pt x="355" y="460"/>
                  <a:pt x="270" y="461"/>
                </a:cubicBezTo>
                <a:cubicBezTo>
                  <a:pt x="263" y="462"/>
                  <a:pt x="99" y="457"/>
                  <a:pt x="102" y="464"/>
                </a:cubicBezTo>
                <a:close/>
              </a:path>
            </a:pathLst>
          </a:custGeom>
          <a:solidFill>
            <a:srgbClr val="FFFFFF"/>
          </a:solidFill>
          <a:ln w="6350">
            <a:solidFill>
              <a:schemeClr val="accent6">
                <a:lumMod val="60000"/>
                <a:lumOff val="40000"/>
              </a:schemeClr>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03" name="Freeform 33"/>
          <p:cNvSpPr>
            <a:spLocks/>
          </p:cNvSpPr>
          <p:nvPr/>
        </p:nvSpPr>
        <p:spPr bwMode="gray">
          <a:xfrm>
            <a:off x="3203160" y="4022452"/>
            <a:ext cx="587223" cy="468582"/>
          </a:xfrm>
          <a:custGeom>
            <a:avLst/>
            <a:gdLst>
              <a:gd name="T0" fmla="*/ 244244325 w 517"/>
              <a:gd name="T1" fmla="*/ 611299831 h 447"/>
              <a:gd name="T2" fmla="*/ 197721345 w 517"/>
              <a:gd name="T3" fmla="*/ 595863351 h 447"/>
              <a:gd name="T4" fmla="*/ 158467679 w 517"/>
              <a:gd name="T5" fmla="*/ 581969431 h 447"/>
              <a:gd name="T6" fmla="*/ 62514627 w 517"/>
              <a:gd name="T7" fmla="*/ 581969431 h 447"/>
              <a:gd name="T8" fmla="*/ 71238016 w 517"/>
              <a:gd name="T9" fmla="*/ 555727415 h 447"/>
              <a:gd name="T10" fmla="*/ 84322572 w 517"/>
              <a:gd name="T11" fmla="*/ 517135128 h 447"/>
              <a:gd name="T12" fmla="*/ 79960348 w 517"/>
              <a:gd name="T13" fmla="*/ 475455545 h 447"/>
              <a:gd name="T14" fmla="*/ 101768293 w 517"/>
              <a:gd name="T15" fmla="*/ 405989210 h 447"/>
              <a:gd name="T16" fmla="*/ 93044903 w 517"/>
              <a:gd name="T17" fmla="*/ 322630043 h 447"/>
              <a:gd name="T18" fmla="*/ 78507331 w 517"/>
              <a:gd name="T19" fmla="*/ 285582491 h 447"/>
              <a:gd name="T20" fmla="*/ 66876850 w 517"/>
              <a:gd name="T21" fmla="*/ 239271964 h 447"/>
              <a:gd name="T22" fmla="*/ 36345517 w 517"/>
              <a:gd name="T23" fmla="*/ 202223325 h 447"/>
              <a:gd name="T24" fmla="*/ 39253666 w 517"/>
              <a:gd name="T25" fmla="*/ 169805629 h 447"/>
              <a:gd name="T26" fmla="*/ 127937403 w 517"/>
              <a:gd name="T27" fmla="*/ 21612159 h 447"/>
              <a:gd name="T28" fmla="*/ 423065875 w 517"/>
              <a:gd name="T29" fmla="*/ 23155807 h 447"/>
              <a:gd name="T30" fmla="*/ 433242281 w 517"/>
              <a:gd name="T31" fmla="*/ 72553631 h 447"/>
              <a:gd name="T32" fmla="*/ 453596151 w 517"/>
              <a:gd name="T33" fmla="*/ 118864158 h 447"/>
              <a:gd name="T34" fmla="*/ 437603447 w 517"/>
              <a:gd name="T35" fmla="*/ 183698461 h 447"/>
              <a:gd name="T36" fmla="*/ 428881115 w 517"/>
              <a:gd name="T37" fmla="*/ 203766973 h 447"/>
              <a:gd name="T38" fmla="*/ 415796560 w 517"/>
              <a:gd name="T39" fmla="*/ 231552637 h 447"/>
              <a:gd name="T40" fmla="*/ 392534541 w 517"/>
              <a:gd name="T41" fmla="*/ 267057628 h 447"/>
              <a:gd name="T42" fmla="*/ 398349781 w 517"/>
              <a:gd name="T43" fmla="*/ 361222331 h 447"/>
              <a:gd name="T44" fmla="*/ 636778866 w 517"/>
              <a:gd name="T45" fmla="*/ 356591387 h 447"/>
              <a:gd name="T46" fmla="*/ 645502255 w 517"/>
              <a:gd name="T47" fmla="*/ 435319609 h 447"/>
              <a:gd name="T48" fmla="*/ 654224587 w 517"/>
              <a:gd name="T49" fmla="*/ 463106361 h 447"/>
              <a:gd name="T50" fmla="*/ 632417700 w 517"/>
              <a:gd name="T51" fmla="*/ 521766072 h 447"/>
              <a:gd name="T52" fmla="*/ 651317496 w 517"/>
              <a:gd name="T53" fmla="*/ 537202552 h 447"/>
              <a:gd name="T54" fmla="*/ 671671366 w 517"/>
              <a:gd name="T55" fmla="*/ 512504184 h 447"/>
              <a:gd name="T56" fmla="*/ 703655717 w 517"/>
              <a:gd name="T57" fmla="*/ 527940664 h 447"/>
              <a:gd name="T58" fmla="*/ 681847772 w 517"/>
              <a:gd name="T59" fmla="*/ 569620247 h 447"/>
              <a:gd name="T60" fmla="*/ 660039828 w 517"/>
              <a:gd name="T61" fmla="*/ 588145110 h 447"/>
              <a:gd name="T62" fmla="*/ 676032532 w 517"/>
              <a:gd name="T63" fmla="*/ 611299831 h 447"/>
              <a:gd name="T64" fmla="*/ 716739214 w 517"/>
              <a:gd name="T65" fmla="*/ 628281046 h 447"/>
              <a:gd name="T66" fmla="*/ 747270548 w 517"/>
              <a:gd name="T67" fmla="*/ 652979414 h 447"/>
              <a:gd name="T68" fmla="*/ 716739214 w 517"/>
              <a:gd name="T69" fmla="*/ 685397109 h 447"/>
              <a:gd name="T70" fmla="*/ 699293493 w 517"/>
              <a:gd name="T71" fmla="*/ 679222517 h 447"/>
              <a:gd name="T72" fmla="*/ 677486606 w 517"/>
              <a:gd name="T73" fmla="*/ 651435766 h 447"/>
              <a:gd name="T74" fmla="*/ 642594107 w 517"/>
              <a:gd name="T75" fmla="*/ 634455638 h 447"/>
              <a:gd name="T76" fmla="*/ 625148385 w 517"/>
              <a:gd name="T77" fmla="*/ 620561719 h 447"/>
              <a:gd name="T78" fmla="*/ 598979275 w 517"/>
              <a:gd name="T79" fmla="*/ 671504277 h 447"/>
              <a:gd name="T80" fmla="*/ 584440645 w 517"/>
              <a:gd name="T81" fmla="*/ 683853461 h 447"/>
              <a:gd name="T82" fmla="*/ 564086775 w 517"/>
              <a:gd name="T83" fmla="*/ 648348470 h 447"/>
              <a:gd name="T84" fmla="*/ 540825814 w 517"/>
              <a:gd name="T85" fmla="*/ 660697654 h 447"/>
              <a:gd name="T86" fmla="*/ 505934372 w 517"/>
              <a:gd name="T87" fmla="*/ 680766165 h 447"/>
              <a:gd name="T88" fmla="*/ 481218278 w 517"/>
              <a:gd name="T89" fmla="*/ 679222517 h 447"/>
              <a:gd name="T90" fmla="*/ 437603447 w 517"/>
              <a:gd name="T91" fmla="*/ 665328598 h 447"/>
              <a:gd name="T92" fmla="*/ 444872762 w 517"/>
              <a:gd name="T93" fmla="*/ 634455638 h 447"/>
              <a:gd name="T94" fmla="*/ 392534541 w 517"/>
              <a:gd name="T95" fmla="*/ 606668887 h 447"/>
              <a:gd name="T96" fmla="*/ 383812209 w 517"/>
              <a:gd name="T97" fmla="*/ 588145110 h 447"/>
              <a:gd name="T98" fmla="*/ 346012618 w 517"/>
              <a:gd name="T99" fmla="*/ 581969431 h 447"/>
              <a:gd name="T100" fmla="*/ 319843508 w 517"/>
              <a:gd name="T101" fmla="*/ 574251191 h 447"/>
              <a:gd name="T102" fmla="*/ 305304878 w 517"/>
              <a:gd name="T103" fmla="*/ 586601462 h 447"/>
              <a:gd name="T104" fmla="*/ 327112822 w 517"/>
              <a:gd name="T105" fmla="*/ 597406999 h 447"/>
              <a:gd name="T106" fmla="*/ 367819505 w 517"/>
              <a:gd name="T107" fmla="*/ 609756183 h 447"/>
              <a:gd name="T108" fmla="*/ 340197378 w 517"/>
              <a:gd name="T109" fmla="*/ 615930775 h 447"/>
              <a:gd name="T110" fmla="*/ 244244325 w 517"/>
              <a:gd name="T111" fmla="*/ 611299831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7" h="447">
                <a:moveTo>
                  <a:pt x="168" y="396"/>
                </a:moveTo>
                <a:cubicBezTo>
                  <a:pt x="152" y="394"/>
                  <a:pt x="146" y="389"/>
                  <a:pt x="136" y="386"/>
                </a:cubicBezTo>
                <a:cubicBezTo>
                  <a:pt x="127" y="379"/>
                  <a:pt x="121" y="378"/>
                  <a:pt x="109" y="377"/>
                </a:cubicBezTo>
                <a:cubicBezTo>
                  <a:pt x="85" y="378"/>
                  <a:pt x="66" y="383"/>
                  <a:pt x="43" y="377"/>
                </a:cubicBezTo>
                <a:cubicBezTo>
                  <a:pt x="41" y="377"/>
                  <a:pt x="36" y="370"/>
                  <a:pt x="49" y="360"/>
                </a:cubicBezTo>
                <a:cubicBezTo>
                  <a:pt x="51" y="354"/>
                  <a:pt x="56" y="341"/>
                  <a:pt x="58" y="335"/>
                </a:cubicBezTo>
                <a:cubicBezTo>
                  <a:pt x="60" y="326"/>
                  <a:pt x="53" y="320"/>
                  <a:pt x="55" y="308"/>
                </a:cubicBezTo>
                <a:cubicBezTo>
                  <a:pt x="57" y="296"/>
                  <a:pt x="69" y="279"/>
                  <a:pt x="70" y="263"/>
                </a:cubicBezTo>
                <a:cubicBezTo>
                  <a:pt x="71" y="247"/>
                  <a:pt x="67" y="222"/>
                  <a:pt x="64" y="209"/>
                </a:cubicBezTo>
                <a:cubicBezTo>
                  <a:pt x="63" y="196"/>
                  <a:pt x="62" y="195"/>
                  <a:pt x="54" y="185"/>
                </a:cubicBezTo>
                <a:cubicBezTo>
                  <a:pt x="52" y="177"/>
                  <a:pt x="51" y="162"/>
                  <a:pt x="46" y="155"/>
                </a:cubicBezTo>
                <a:cubicBezTo>
                  <a:pt x="44" y="146"/>
                  <a:pt x="33" y="136"/>
                  <a:pt x="25" y="131"/>
                </a:cubicBezTo>
                <a:cubicBezTo>
                  <a:pt x="21" y="124"/>
                  <a:pt x="25" y="118"/>
                  <a:pt x="27" y="110"/>
                </a:cubicBezTo>
                <a:cubicBezTo>
                  <a:pt x="28" y="0"/>
                  <a:pt x="0" y="11"/>
                  <a:pt x="88" y="14"/>
                </a:cubicBezTo>
                <a:cubicBezTo>
                  <a:pt x="167" y="13"/>
                  <a:pt x="219" y="14"/>
                  <a:pt x="291" y="15"/>
                </a:cubicBezTo>
                <a:cubicBezTo>
                  <a:pt x="294" y="16"/>
                  <a:pt x="296" y="42"/>
                  <a:pt x="298" y="47"/>
                </a:cubicBezTo>
                <a:cubicBezTo>
                  <a:pt x="299" y="55"/>
                  <a:pt x="307" y="71"/>
                  <a:pt x="312" y="77"/>
                </a:cubicBezTo>
                <a:cubicBezTo>
                  <a:pt x="317" y="104"/>
                  <a:pt x="323" y="106"/>
                  <a:pt x="301" y="119"/>
                </a:cubicBezTo>
                <a:cubicBezTo>
                  <a:pt x="298" y="123"/>
                  <a:pt x="297" y="127"/>
                  <a:pt x="295" y="132"/>
                </a:cubicBezTo>
                <a:cubicBezTo>
                  <a:pt x="293" y="137"/>
                  <a:pt x="291" y="142"/>
                  <a:pt x="286" y="150"/>
                </a:cubicBezTo>
                <a:cubicBezTo>
                  <a:pt x="284" y="162"/>
                  <a:pt x="280" y="165"/>
                  <a:pt x="270" y="173"/>
                </a:cubicBezTo>
                <a:cubicBezTo>
                  <a:pt x="266" y="186"/>
                  <a:pt x="246" y="224"/>
                  <a:pt x="274" y="234"/>
                </a:cubicBezTo>
                <a:lnTo>
                  <a:pt x="438" y="231"/>
                </a:lnTo>
                <a:cubicBezTo>
                  <a:pt x="437" y="245"/>
                  <a:pt x="424" y="278"/>
                  <a:pt x="444" y="282"/>
                </a:cubicBezTo>
                <a:cubicBezTo>
                  <a:pt x="445" y="288"/>
                  <a:pt x="447" y="294"/>
                  <a:pt x="450" y="300"/>
                </a:cubicBezTo>
                <a:cubicBezTo>
                  <a:pt x="448" y="337"/>
                  <a:pt x="453" y="324"/>
                  <a:pt x="435" y="338"/>
                </a:cubicBezTo>
                <a:cubicBezTo>
                  <a:pt x="436" y="347"/>
                  <a:pt x="439" y="347"/>
                  <a:pt x="448" y="348"/>
                </a:cubicBezTo>
                <a:cubicBezTo>
                  <a:pt x="463" y="346"/>
                  <a:pt x="455" y="342"/>
                  <a:pt x="462" y="332"/>
                </a:cubicBezTo>
                <a:cubicBezTo>
                  <a:pt x="472" y="333"/>
                  <a:pt x="478" y="334"/>
                  <a:pt x="484" y="342"/>
                </a:cubicBezTo>
                <a:cubicBezTo>
                  <a:pt x="481" y="355"/>
                  <a:pt x="483" y="367"/>
                  <a:pt x="469" y="369"/>
                </a:cubicBezTo>
                <a:cubicBezTo>
                  <a:pt x="462" y="374"/>
                  <a:pt x="463" y="379"/>
                  <a:pt x="454" y="381"/>
                </a:cubicBezTo>
                <a:cubicBezTo>
                  <a:pt x="453" y="388"/>
                  <a:pt x="458" y="395"/>
                  <a:pt x="465" y="396"/>
                </a:cubicBezTo>
                <a:cubicBezTo>
                  <a:pt x="468" y="410"/>
                  <a:pt x="480" y="406"/>
                  <a:pt x="493" y="407"/>
                </a:cubicBezTo>
                <a:cubicBezTo>
                  <a:pt x="499" y="412"/>
                  <a:pt x="506" y="421"/>
                  <a:pt x="514" y="423"/>
                </a:cubicBezTo>
                <a:cubicBezTo>
                  <a:pt x="517" y="438"/>
                  <a:pt x="507" y="442"/>
                  <a:pt x="493" y="444"/>
                </a:cubicBezTo>
                <a:cubicBezTo>
                  <a:pt x="487" y="447"/>
                  <a:pt x="485" y="445"/>
                  <a:pt x="481" y="440"/>
                </a:cubicBezTo>
                <a:cubicBezTo>
                  <a:pt x="479" y="430"/>
                  <a:pt x="477" y="424"/>
                  <a:pt x="466" y="422"/>
                </a:cubicBezTo>
                <a:cubicBezTo>
                  <a:pt x="458" y="418"/>
                  <a:pt x="450" y="416"/>
                  <a:pt x="442" y="411"/>
                </a:cubicBezTo>
                <a:cubicBezTo>
                  <a:pt x="437" y="408"/>
                  <a:pt x="436" y="404"/>
                  <a:pt x="430" y="402"/>
                </a:cubicBezTo>
                <a:cubicBezTo>
                  <a:pt x="403" y="407"/>
                  <a:pt x="431" y="423"/>
                  <a:pt x="412" y="435"/>
                </a:cubicBezTo>
                <a:cubicBezTo>
                  <a:pt x="411" y="442"/>
                  <a:pt x="408" y="440"/>
                  <a:pt x="402" y="443"/>
                </a:cubicBezTo>
                <a:cubicBezTo>
                  <a:pt x="390" y="439"/>
                  <a:pt x="402" y="426"/>
                  <a:pt x="388" y="420"/>
                </a:cubicBezTo>
                <a:cubicBezTo>
                  <a:pt x="379" y="423"/>
                  <a:pt x="381" y="425"/>
                  <a:pt x="372" y="428"/>
                </a:cubicBezTo>
                <a:cubicBezTo>
                  <a:pt x="360" y="437"/>
                  <a:pt x="367" y="440"/>
                  <a:pt x="348" y="441"/>
                </a:cubicBezTo>
                <a:cubicBezTo>
                  <a:pt x="341" y="444"/>
                  <a:pt x="338" y="441"/>
                  <a:pt x="331" y="440"/>
                </a:cubicBezTo>
                <a:cubicBezTo>
                  <a:pt x="322" y="435"/>
                  <a:pt x="311" y="433"/>
                  <a:pt x="301" y="431"/>
                </a:cubicBezTo>
                <a:cubicBezTo>
                  <a:pt x="287" y="420"/>
                  <a:pt x="293" y="419"/>
                  <a:pt x="306" y="411"/>
                </a:cubicBezTo>
                <a:cubicBezTo>
                  <a:pt x="301" y="396"/>
                  <a:pt x="284" y="395"/>
                  <a:pt x="270" y="393"/>
                </a:cubicBezTo>
                <a:cubicBezTo>
                  <a:pt x="264" y="389"/>
                  <a:pt x="261" y="388"/>
                  <a:pt x="264" y="381"/>
                </a:cubicBezTo>
                <a:cubicBezTo>
                  <a:pt x="253" y="379"/>
                  <a:pt x="252" y="378"/>
                  <a:pt x="238" y="377"/>
                </a:cubicBezTo>
                <a:cubicBezTo>
                  <a:pt x="236" y="366"/>
                  <a:pt x="229" y="370"/>
                  <a:pt x="220" y="372"/>
                </a:cubicBezTo>
                <a:cubicBezTo>
                  <a:pt x="214" y="375"/>
                  <a:pt x="211" y="373"/>
                  <a:pt x="210" y="380"/>
                </a:cubicBezTo>
                <a:cubicBezTo>
                  <a:pt x="215" y="385"/>
                  <a:pt x="218" y="386"/>
                  <a:pt x="225" y="387"/>
                </a:cubicBezTo>
                <a:cubicBezTo>
                  <a:pt x="235" y="392"/>
                  <a:pt x="244" y="388"/>
                  <a:pt x="253" y="395"/>
                </a:cubicBezTo>
                <a:cubicBezTo>
                  <a:pt x="247" y="403"/>
                  <a:pt x="243" y="401"/>
                  <a:pt x="234" y="399"/>
                </a:cubicBezTo>
                <a:cubicBezTo>
                  <a:pt x="214" y="387"/>
                  <a:pt x="191" y="396"/>
                  <a:pt x="168" y="396"/>
                </a:cubicBezTo>
                <a:close/>
              </a:path>
            </a:pathLst>
          </a:custGeom>
          <a:solidFill>
            <a:srgbClr val="FFFFFF"/>
          </a:solidFill>
          <a:ln w="6350">
            <a:solidFill>
              <a:schemeClr val="accent6">
                <a:lumMod val="60000"/>
                <a:lumOff val="40000"/>
              </a:schemeClr>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04" name="Freeform 34"/>
          <p:cNvSpPr>
            <a:spLocks/>
          </p:cNvSpPr>
          <p:nvPr/>
        </p:nvSpPr>
        <p:spPr bwMode="gray">
          <a:xfrm>
            <a:off x="3500059" y="3786992"/>
            <a:ext cx="349443" cy="566983"/>
          </a:xfrm>
          <a:custGeom>
            <a:avLst/>
            <a:gdLst>
              <a:gd name="T0" fmla="*/ 2147483647 w 307"/>
              <a:gd name="T1" fmla="*/ 2147483647 h 540"/>
              <a:gd name="T2" fmla="*/ 2147483647 w 307"/>
              <a:gd name="T3" fmla="*/ 2147483647 h 540"/>
              <a:gd name="T4" fmla="*/ 2147483647 w 307"/>
              <a:gd name="T5" fmla="*/ 2147483647 h 540"/>
              <a:gd name="T6" fmla="*/ 2147483647 w 307"/>
              <a:gd name="T7" fmla="*/ 2147483647 h 540"/>
              <a:gd name="T8" fmla="*/ 2147483647 w 307"/>
              <a:gd name="T9" fmla="*/ 2147483647 h 540"/>
              <a:gd name="T10" fmla="*/ 2147483647 w 307"/>
              <a:gd name="T11" fmla="*/ 2147483647 h 540"/>
              <a:gd name="T12" fmla="*/ 2147483647 w 307"/>
              <a:gd name="T13" fmla="*/ 2147483647 h 540"/>
              <a:gd name="T14" fmla="*/ 2147483647 w 307"/>
              <a:gd name="T15" fmla="*/ 2147483647 h 540"/>
              <a:gd name="T16" fmla="*/ 0 w 307"/>
              <a:gd name="T17" fmla="*/ 2147483647 h 540"/>
              <a:gd name="T18" fmla="*/ 2147483647 w 307"/>
              <a:gd name="T19" fmla="*/ 2147483647 h 540"/>
              <a:gd name="T20" fmla="*/ 2147483647 w 307"/>
              <a:gd name="T21" fmla="*/ 2147483647 h 540"/>
              <a:gd name="T22" fmla="*/ 2147483647 w 307"/>
              <a:gd name="T23" fmla="*/ 2147483647 h 540"/>
              <a:gd name="T24" fmla="*/ 2147483647 w 307"/>
              <a:gd name="T25" fmla="*/ 2147483647 h 540"/>
              <a:gd name="T26" fmla="*/ 2147483647 w 307"/>
              <a:gd name="T27" fmla="*/ 2147483647 h 540"/>
              <a:gd name="T28" fmla="*/ 2147483647 w 307"/>
              <a:gd name="T29" fmla="*/ 2147483647 h 540"/>
              <a:gd name="T30" fmla="*/ 2147483647 w 307"/>
              <a:gd name="T31" fmla="*/ 2147483647 h 540"/>
              <a:gd name="T32" fmla="*/ 2147483647 w 307"/>
              <a:gd name="T33" fmla="*/ 2147483647 h 540"/>
              <a:gd name="T34" fmla="*/ 2147483647 w 307"/>
              <a:gd name="T35" fmla="*/ 2147483647 h 540"/>
              <a:gd name="T36" fmla="*/ 2147483647 w 307"/>
              <a:gd name="T37" fmla="*/ 2147483647 h 540"/>
              <a:gd name="T38" fmla="*/ 2147483647 w 307"/>
              <a:gd name="T39" fmla="*/ 2147483647 h 540"/>
              <a:gd name="T40" fmla="*/ 2147483647 w 307"/>
              <a:gd name="T41" fmla="*/ 2147483647 h 540"/>
              <a:gd name="T42" fmla="*/ 2147483647 w 307"/>
              <a:gd name="T43" fmla="*/ 2147483647 h 540"/>
              <a:gd name="T44" fmla="*/ 2147483647 w 307"/>
              <a:gd name="T45" fmla="*/ 2147483647 h 540"/>
              <a:gd name="T46" fmla="*/ 2147483647 w 307"/>
              <a:gd name="T47" fmla="*/ 2147483647 h 540"/>
              <a:gd name="T48" fmla="*/ 2147483647 w 307"/>
              <a:gd name="T49" fmla="*/ 2147483647 h 540"/>
              <a:gd name="T50" fmla="*/ 2147483647 w 307"/>
              <a:gd name="T51" fmla="*/ 2147483647 h 5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7"/>
              <a:gd name="T79" fmla="*/ 0 h 540"/>
              <a:gd name="T80" fmla="*/ 307 w 307"/>
              <a:gd name="T81" fmla="*/ 540 h 5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7" h="540">
                <a:moveTo>
                  <a:pt x="306" y="515"/>
                </a:moveTo>
                <a:cubicBezTo>
                  <a:pt x="293" y="514"/>
                  <a:pt x="282" y="516"/>
                  <a:pt x="271" y="514"/>
                </a:cubicBezTo>
                <a:cubicBezTo>
                  <a:pt x="247" y="515"/>
                  <a:pt x="249" y="518"/>
                  <a:pt x="232" y="521"/>
                </a:cubicBezTo>
                <a:cubicBezTo>
                  <a:pt x="219" y="525"/>
                  <a:pt x="203" y="540"/>
                  <a:pt x="195" y="539"/>
                </a:cubicBezTo>
                <a:cubicBezTo>
                  <a:pt x="184" y="537"/>
                  <a:pt x="188" y="523"/>
                  <a:pt x="184" y="514"/>
                </a:cubicBezTo>
                <a:cubicBezTo>
                  <a:pt x="180" y="505"/>
                  <a:pt x="174" y="496"/>
                  <a:pt x="171" y="487"/>
                </a:cubicBezTo>
                <a:cubicBezTo>
                  <a:pt x="171" y="478"/>
                  <a:pt x="189" y="451"/>
                  <a:pt x="174" y="454"/>
                </a:cubicBezTo>
                <a:cubicBezTo>
                  <a:pt x="124" y="451"/>
                  <a:pt x="63" y="459"/>
                  <a:pt x="13" y="458"/>
                </a:cubicBezTo>
                <a:cubicBezTo>
                  <a:pt x="2" y="453"/>
                  <a:pt x="2" y="442"/>
                  <a:pt x="0" y="431"/>
                </a:cubicBezTo>
                <a:cubicBezTo>
                  <a:pt x="0" y="422"/>
                  <a:pt x="4" y="412"/>
                  <a:pt x="10" y="398"/>
                </a:cubicBezTo>
                <a:cubicBezTo>
                  <a:pt x="14" y="390"/>
                  <a:pt x="18" y="388"/>
                  <a:pt x="22" y="380"/>
                </a:cubicBezTo>
                <a:cubicBezTo>
                  <a:pt x="26" y="372"/>
                  <a:pt x="30" y="359"/>
                  <a:pt x="36" y="350"/>
                </a:cubicBezTo>
                <a:cubicBezTo>
                  <a:pt x="42" y="341"/>
                  <a:pt x="55" y="337"/>
                  <a:pt x="57" y="328"/>
                </a:cubicBezTo>
                <a:cubicBezTo>
                  <a:pt x="59" y="319"/>
                  <a:pt x="49" y="302"/>
                  <a:pt x="46" y="293"/>
                </a:cubicBezTo>
                <a:cubicBezTo>
                  <a:pt x="42" y="288"/>
                  <a:pt x="41" y="281"/>
                  <a:pt x="37" y="275"/>
                </a:cubicBezTo>
                <a:cubicBezTo>
                  <a:pt x="35" y="264"/>
                  <a:pt x="35" y="253"/>
                  <a:pt x="33" y="242"/>
                </a:cubicBezTo>
                <a:cubicBezTo>
                  <a:pt x="37" y="216"/>
                  <a:pt x="34" y="188"/>
                  <a:pt x="30" y="161"/>
                </a:cubicBezTo>
                <a:cubicBezTo>
                  <a:pt x="31" y="139"/>
                  <a:pt x="42" y="115"/>
                  <a:pt x="61" y="101"/>
                </a:cubicBezTo>
                <a:cubicBezTo>
                  <a:pt x="75" y="75"/>
                  <a:pt x="81" y="23"/>
                  <a:pt x="120" y="7"/>
                </a:cubicBezTo>
                <a:lnTo>
                  <a:pt x="201" y="5"/>
                </a:lnTo>
                <a:cubicBezTo>
                  <a:pt x="230" y="4"/>
                  <a:pt x="281" y="0"/>
                  <a:pt x="297" y="2"/>
                </a:cubicBezTo>
                <a:cubicBezTo>
                  <a:pt x="302" y="3"/>
                  <a:pt x="300" y="19"/>
                  <a:pt x="300" y="19"/>
                </a:cubicBezTo>
                <a:cubicBezTo>
                  <a:pt x="300" y="70"/>
                  <a:pt x="295" y="243"/>
                  <a:pt x="295" y="307"/>
                </a:cubicBezTo>
                <a:cubicBezTo>
                  <a:pt x="295" y="371"/>
                  <a:pt x="296" y="379"/>
                  <a:pt x="297" y="404"/>
                </a:cubicBezTo>
                <a:cubicBezTo>
                  <a:pt x="298" y="428"/>
                  <a:pt x="301" y="441"/>
                  <a:pt x="303" y="460"/>
                </a:cubicBezTo>
                <a:cubicBezTo>
                  <a:pt x="305" y="479"/>
                  <a:pt x="306" y="508"/>
                  <a:pt x="307" y="517"/>
                </a:cubicBezTo>
              </a:path>
            </a:pathLst>
          </a:custGeom>
          <a:solidFill>
            <a:srgbClr val="FFFFFF"/>
          </a:solidFill>
          <a:ln w="6350">
            <a:solidFill>
              <a:schemeClr val="accent6">
                <a:lumMod val="60000"/>
                <a:lumOff val="40000"/>
              </a:schemeClr>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05" name="Freeform 35"/>
          <p:cNvSpPr>
            <a:spLocks/>
          </p:cNvSpPr>
          <p:nvPr/>
        </p:nvSpPr>
        <p:spPr bwMode="gray">
          <a:xfrm>
            <a:off x="3835046" y="3764732"/>
            <a:ext cx="380976" cy="571668"/>
          </a:xfrm>
          <a:custGeom>
            <a:avLst/>
            <a:gdLst>
              <a:gd name="T0" fmla="*/ 14545023 w 335"/>
              <a:gd name="T1" fmla="*/ 749438137 h 543"/>
              <a:gd name="T2" fmla="*/ 4363401 w 335"/>
              <a:gd name="T3" fmla="*/ 665301465 h 543"/>
              <a:gd name="T4" fmla="*/ 0 w 335"/>
              <a:gd name="T5" fmla="*/ 543770839 h 543"/>
              <a:gd name="T6" fmla="*/ 4363401 w 335"/>
              <a:gd name="T7" fmla="*/ 430031029 h 543"/>
              <a:gd name="T8" fmla="*/ 10181622 w 335"/>
              <a:gd name="T9" fmla="*/ 32720120 h 543"/>
              <a:gd name="T10" fmla="*/ 344726672 w 335"/>
              <a:gd name="T11" fmla="*/ 0 h 543"/>
              <a:gd name="T12" fmla="*/ 424725885 w 335"/>
              <a:gd name="T13" fmla="*/ 342778467 h 543"/>
              <a:gd name="T14" fmla="*/ 431998925 w 335"/>
              <a:gd name="T15" fmla="*/ 370823660 h 543"/>
              <a:gd name="T16" fmla="*/ 458180390 w 335"/>
              <a:gd name="T17" fmla="*/ 417566377 h 543"/>
              <a:gd name="T18" fmla="*/ 459635210 w 335"/>
              <a:gd name="T19" fmla="*/ 453402387 h 543"/>
              <a:gd name="T20" fmla="*/ 472726471 w 335"/>
              <a:gd name="T21" fmla="*/ 462751149 h 543"/>
              <a:gd name="T22" fmla="*/ 450908408 w 335"/>
              <a:gd name="T23" fmla="*/ 506376884 h 543"/>
              <a:gd name="T24" fmla="*/ 463998610 w 335"/>
              <a:gd name="T25" fmla="*/ 590513555 h 543"/>
              <a:gd name="T26" fmla="*/ 477089872 w 335"/>
              <a:gd name="T27" fmla="*/ 665301465 h 543"/>
              <a:gd name="T28" fmla="*/ 471271651 w 335"/>
              <a:gd name="T29" fmla="*/ 682441044 h 543"/>
              <a:gd name="T30" fmla="*/ 383999398 w 335"/>
              <a:gd name="T31" fmla="*/ 688672824 h 543"/>
              <a:gd name="T32" fmla="*/ 219635454 w 335"/>
              <a:gd name="T33" fmla="*/ 701137475 h 543"/>
              <a:gd name="T34" fmla="*/ 122181578 w 335"/>
              <a:gd name="T35" fmla="*/ 716718017 h 543"/>
              <a:gd name="T36" fmla="*/ 132363200 w 335"/>
              <a:gd name="T37" fmla="*/ 747880192 h 543"/>
              <a:gd name="T38" fmla="*/ 157090903 w 335"/>
              <a:gd name="T39" fmla="*/ 768135661 h 543"/>
              <a:gd name="T40" fmla="*/ 154181264 w 335"/>
              <a:gd name="T41" fmla="*/ 799296744 h 543"/>
              <a:gd name="T42" fmla="*/ 122181578 w 335"/>
              <a:gd name="T43" fmla="*/ 846039461 h 543"/>
              <a:gd name="T44" fmla="*/ 93090474 w 335"/>
              <a:gd name="T45" fmla="*/ 813319341 h 543"/>
              <a:gd name="T46" fmla="*/ 75635812 w 335"/>
              <a:gd name="T47" fmla="*/ 772809496 h 543"/>
              <a:gd name="T48" fmla="*/ 58181149 w 335"/>
              <a:gd name="T49" fmla="*/ 822668102 h 543"/>
              <a:gd name="T50" fmla="*/ 39272726 w 335"/>
              <a:gd name="T51" fmla="*/ 836690699 h 543"/>
              <a:gd name="T52" fmla="*/ 21818063 w 335"/>
              <a:gd name="T53" fmla="*/ 832016864 h 543"/>
              <a:gd name="T54" fmla="*/ 14545023 w 335"/>
              <a:gd name="T55" fmla="*/ 749438137 h 5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5" h="543">
                <a:moveTo>
                  <a:pt x="10" y="481"/>
                </a:moveTo>
                <a:lnTo>
                  <a:pt x="3" y="427"/>
                </a:lnTo>
                <a:lnTo>
                  <a:pt x="0" y="349"/>
                </a:lnTo>
                <a:lnTo>
                  <a:pt x="3" y="276"/>
                </a:lnTo>
                <a:lnTo>
                  <a:pt x="7" y="21"/>
                </a:lnTo>
                <a:lnTo>
                  <a:pt x="237" y="0"/>
                </a:lnTo>
                <a:lnTo>
                  <a:pt x="292" y="220"/>
                </a:lnTo>
                <a:cubicBezTo>
                  <a:pt x="293" y="226"/>
                  <a:pt x="294" y="232"/>
                  <a:pt x="297" y="238"/>
                </a:cubicBezTo>
                <a:cubicBezTo>
                  <a:pt x="301" y="246"/>
                  <a:pt x="312" y="259"/>
                  <a:pt x="315" y="268"/>
                </a:cubicBezTo>
                <a:cubicBezTo>
                  <a:pt x="315" y="276"/>
                  <a:pt x="313" y="284"/>
                  <a:pt x="316" y="291"/>
                </a:cubicBezTo>
                <a:cubicBezTo>
                  <a:pt x="318" y="296"/>
                  <a:pt x="326" y="291"/>
                  <a:pt x="325" y="297"/>
                </a:cubicBezTo>
                <a:cubicBezTo>
                  <a:pt x="323" y="308"/>
                  <a:pt x="315" y="315"/>
                  <a:pt x="310" y="325"/>
                </a:cubicBezTo>
                <a:cubicBezTo>
                  <a:pt x="310" y="331"/>
                  <a:pt x="309" y="371"/>
                  <a:pt x="319" y="379"/>
                </a:cubicBezTo>
                <a:cubicBezTo>
                  <a:pt x="326" y="395"/>
                  <a:pt x="317" y="412"/>
                  <a:pt x="328" y="427"/>
                </a:cubicBezTo>
                <a:cubicBezTo>
                  <a:pt x="329" y="438"/>
                  <a:pt x="335" y="436"/>
                  <a:pt x="324" y="438"/>
                </a:cubicBezTo>
                <a:cubicBezTo>
                  <a:pt x="313" y="440"/>
                  <a:pt x="293" y="440"/>
                  <a:pt x="264" y="442"/>
                </a:cubicBezTo>
                <a:cubicBezTo>
                  <a:pt x="221" y="445"/>
                  <a:pt x="250" y="448"/>
                  <a:pt x="151" y="450"/>
                </a:cubicBezTo>
                <a:cubicBezTo>
                  <a:pt x="128" y="467"/>
                  <a:pt x="124" y="457"/>
                  <a:pt x="84" y="460"/>
                </a:cubicBezTo>
                <a:cubicBezTo>
                  <a:pt x="78" y="470"/>
                  <a:pt x="86" y="471"/>
                  <a:pt x="91" y="480"/>
                </a:cubicBezTo>
                <a:cubicBezTo>
                  <a:pt x="92" y="487"/>
                  <a:pt x="106" y="488"/>
                  <a:pt x="108" y="493"/>
                </a:cubicBezTo>
                <a:cubicBezTo>
                  <a:pt x="110" y="498"/>
                  <a:pt x="110" y="505"/>
                  <a:pt x="106" y="513"/>
                </a:cubicBezTo>
                <a:cubicBezTo>
                  <a:pt x="119" y="530"/>
                  <a:pt x="97" y="536"/>
                  <a:pt x="84" y="543"/>
                </a:cubicBezTo>
                <a:cubicBezTo>
                  <a:pt x="72" y="539"/>
                  <a:pt x="71" y="531"/>
                  <a:pt x="64" y="522"/>
                </a:cubicBezTo>
                <a:cubicBezTo>
                  <a:pt x="63" y="507"/>
                  <a:pt x="64" y="503"/>
                  <a:pt x="52" y="496"/>
                </a:cubicBezTo>
                <a:cubicBezTo>
                  <a:pt x="39" y="502"/>
                  <a:pt x="47" y="517"/>
                  <a:pt x="40" y="528"/>
                </a:cubicBezTo>
                <a:cubicBezTo>
                  <a:pt x="38" y="539"/>
                  <a:pt x="39" y="538"/>
                  <a:pt x="27" y="537"/>
                </a:cubicBezTo>
                <a:cubicBezTo>
                  <a:pt x="23" y="536"/>
                  <a:pt x="19" y="535"/>
                  <a:pt x="15" y="534"/>
                </a:cubicBezTo>
                <a:cubicBezTo>
                  <a:pt x="12" y="525"/>
                  <a:pt x="12" y="499"/>
                  <a:pt x="10" y="481"/>
                </a:cubicBezTo>
                <a:close/>
              </a:path>
            </a:pathLst>
          </a:custGeom>
          <a:solidFill>
            <a:srgbClr val="FFFFFF"/>
          </a:solidFill>
          <a:ln w="6350">
            <a:solidFill>
              <a:schemeClr val="accent6">
                <a:lumMod val="60000"/>
                <a:lumOff val="40000"/>
              </a:schemeClr>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06" name="Freeform 36"/>
          <p:cNvSpPr>
            <a:spLocks/>
          </p:cNvSpPr>
          <p:nvPr/>
        </p:nvSpPr>
        <p:spPr bwMode="gray">
          <a:xfrm>
            <a:off x="3928323" y="4212227"/>
            <a:ext cx="893317" cy="653671"/>
          </a:xfrm>
          <a:custGeom>
            <a:avLst/>
            <a:gdLst>
              <a:gd name="T0" fmla="*/ 869360377 w 785"/>
              <a:gd name="T1" fmla="*/ 57438536 h 622"/>
              <a:gd name="T2" fmla="*/ 898485375 w 785"/>
              <a:gd name="T3" fmla="*/ 152134471 h 622"/>
              <a:gd name="T4" fmla="*/ 978577266 w 785"/>
              <a:gd name="T5" fmla="*/ 301165159 h 622"/>
              <a:gd name="T6" fmla="*/ 1020807401 w 785"/>
              <a:gd name="T7" fmla="*/ 360155587 h 622"/>
              <a:gd name="T8" fmla="*/ 1051388172 w 785"/>
              <a:gd name="T9" fmla="*/ 473480767 h 622"/>
              <a:gd name="T10" fmla="*/ 1090705701 w 785"/>
              <a:gd name="T11" fmla="*/ 561966954 h 622"/>
              <a:gd name="T12" fmla="*/ 1121286473 w 785"/>
              <a:gd name="T13" fmla="*/ 602329227 h 622"/>
              <a:gd name="T14" fmla="*/ 1140216821 w 785"/>
              <a:gd name="T15" fmla="*/ 718759281 h 622"/>
              <a:gd name="T16" fmla="*/ 1118373867 w 785"/>
              <a:gd name="T17" fmla="*/ 860027238 h 622"/>
              <a:gd name="T18" fmla="*/ 1061581763 w 785"/>
              <a:gd name="T19" fmla="*/ 948513425 h 622"/>
              <a:gd name="T20" fmla="*/ 994595009 w 785"/>
              <a:gd name="T21" fmla="*/ 951618299 h 622"/>
              <a:gd name="T22" fmla="*/ 978577266 w 785"/>
              <a:gd name="T23" fmla="*/ 858474256 h 622"/>
              <a:gd name="T24" fmla="*/ 913047345 w 785"/>
              <a:gd name="T25" fmla="*/ 835188245 h 622"/>
              <a:gd name="T26" fmla="*/ 876642421 w 785"/>
              <a:gd name="T27" fmla="*/ 756016681 h 622"/>
              <a:gd name="T28" fmla="*/ 834411227 w 785"/>
              <a:gd name="T29" fmla="*/ 724967940 h 622"/>
              <a:gd name="T30" fmla="*/ 838780665 w 785"/>
              <a:gd name="T31" fmla="*/ 667529404 h 622"/>
              <a:gd name="T32" fmla="*/ 821306090 w 785"/>
              <a:gd name="T33" fmla="*/ 700130037 h 622"/>
              <a:gd name="T34" fmla="*/ 790725319 w 785"/>
              <a:gd name="T35" fmla="*/ 645796375 h 622"/>
              <a:gd name="T36" fmla="*/ 742669972 w 785"/>
              <a:gd name="T37" fmla="*/ 585252965 h 622"/>
              <a:gd name="T38" fmla="*/ 773250744 w 785"/>
              <a:gd name="T39" fmla="*/ 534024177 h 622"/>
              <a:gd name="T40" fmla="*/ 719370186 w 785"/>
              <a:gd name="T41" fmla="*/ 524709554 h 622"/>
              <a:gd name="T42" fmla="*/ 728108003 w 785"/>
              <a:gd name="T43" fmla="*/ 426908745 h 622"/>
              <a:gd name="T44" fmla="*/ 685877868 w 785"/>
              <a:gd name="T45" fmla="*/ 301165159 h 622"/>
              <a:gd name="T46" fmla="*/ 633454143 w 785"/>
              <a:gd name="T47" fmla="*/ 271669400 h 622"/>
              <a:gd name="T48" fmla="*/ 522781480 w 785"/>
              <a:gd name="T49" fmla="*/ 164553968 h 622"/>
              <a:gd name="T50" fmla="*/ 465989376 w 785"/>
              <a:gd name="T51" fmla="*/ 197154601 h 622"/>
              <a:gd name="T52" fmla="*/ 410653045 w 785"/>
              <a:gd name="T53" fmla="*/ 226649270 h 622"/>
              <a:gd name="T54" fmla="*/ 336386366 w 785"/>
              <a:gd name="T55" fmla="*/ 245278515 h 622"/>
              <a:gd name="T56" fmla="*/ 297067777 w 785"/>
              <a:gd name="T57" fmla="*/ 194049727 h 622"/>
              <a:gd name="T58" fmla="*/ 187851947 w 785"/>
              <a:gd name="T59" fmla="*/ 147477705 h 622"/>
              <a:gd name="T60" fmla="*/ 34949150 w 785"/>
              <a:gd name="T61" fmla="*/ 133506317 h 622"/>
              <a:gd name="T62" fmla="*/ 17474575 w 785"/>
              <a:gd name="T63" fmla="*/ 90039169 h 622"/>
              <a:gd name="T64" fmla="*/ 72810906 w 785"/>
              <a:gd name="T65" fmla="*/ 52781770 h 622"/>
              <a:gd name="T66" fmla="*/ 358229320 w 785"/>
              <a:gd name="T67" fmla="*/ 20181137 h 622"/>
              <a:gd name="T68" fmla="*/ 563555842 w 785"/>
              <a:gd name="T69" fmla="*/ 62095302 h 622"/>
              <a:gd name="T70" fmla="*/ 742669972 w 785"/>
              <a:gd name="T71" fmla="*/ 49676896 h 622"/>
              <a:gd name="T72" fmla="*/ 773250744 w 785"/>
              <a:gd name="T73" fmla="*/ 82276439 h 622"/>
              <a:gd name="T74" fmla="*/ 780531728 w 785"/>
              <a:gd name="T75" fmla="*/ 34152525 h 622"/>
              <a:gd name="T76" fmla="*/ 837323832 w 785"/>
              <a:gd name="T77" fmla="*/ 3104874 h 6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5" h="622">
                <a:moveTo>
                  <a:pt x="588" y="7"/>
                </a:moveTo>
                <a:cubicBezTo>
                  <a:pt x="591" y="13"/>
                  <a:pt x="594" y="27"/>
                  <a:pt x="597" y="37"/>
                </a:cubicBezTo>
                <a:cubicBezTo>
                  <a:pt x="600" y="47"/>
                  <a:pt x="602" y="58"/>
                  <a:pt x="605" y="68"/>
                </a:cubicBezTo>
                <a:cubicBezTo>
                  <a:pt x="607" y="79"/>
                  <a:pt x="610" y="89"/>
                  <a:pt x="617" y="98"/>
                </a:cubicBezTo>
                <a:cubicBezTo>
                  <a:pt x="623" y="112"/>
                  <a:pt x="630" y="136"/>
                  <a:pt x="639" y="152"/>
                </a:cubicBezTo>
                <a:cubicBezTo>
                  <a:pt x="646" y="161"/>
                  <a:pt x="665" y="185"/>
                  <a:pt x="672" y="194"/>
                </a:cubicBezTo>
                <a:cubicBezTo>
                  <a:pt x="680" y="197"/>
                  <a:pt x="679" y="202"/>
                  <a:pt x="683" y="209"/>
                </a:cubicBezTo>
                <a:cubicBezTo>
                  <a:pt x="688" y="215"/>
                  <a:pt x="697" y="220"/>
                  <a:pt x="701" y="232"/>
                </a:cubicBezTo>
                <a:cubicBezTo>
                  <a:pt x="703" y="249"/>
                  <a:pt x="701" y="266"/>
                  <a:pt x="708" y="280"/>
                </a:cubicBezTo>
                <a:cubicBezTo>
                  <a:pt x="711" y="292"/>
                  <a:pt x="718" y="299"/>
                  <a:pt x="722" y="305"/>
                </a:cubicBezTo>
                <a:cubicBezTo>
                  <a:pt x="727" y="314"/>
                  <a:pt x="733" y="324"/>
                  <a:pt x="738" y="334"/>
                </a:cubicBezTo>
                <a:cubicBezTo>
                  <a:pt x="740" y="345"/>
                  <a:pt x="742" y="353"/>
                  <a:pt x="749" y="362"/>
                </a:cubicBezTo>
                <a:cubicBezTo>
                  <a:pt x="750" y="368"/>
                  <a:pt x="759" y="377"/>
                  <a:pt x="759" y="377"/>
                </a:cubicBezTo>
                <a:cubicBezTo>
                  <a:pt x="762" y="385"/>
                  <a:pt x="767" y="380"/>
                  <a:pt x="770" y="388"/>
                </a:cubicBezTo>
                <a:cubicBezTo>
                  <a:pt x="771" y="400"/>
                  <a:pt x="772" y="404"/>
                  <a:pt x="779" y="413"/>
                </a:cubicBezTo>
                <a:cubicBezTo>
                  <a:pt x="780" y="430"/>
                  <a:pt x="782" y="446"/>
                  <a:pt x="783" y="463"/>
                </a:cubicBezTo>
                <a:cubicBezTo>
                  <a:pt x="782" y="480"/>
                  <a:pt x="785" y="521"/>
                  <a:pt x="783" y="536"/>
                </a:cubicBezTo>
                <a:cubicBezTo>
                  <a:pt x="781" y="551"/>
                  <a:pt x="769" y="546"/>
                  <a:pt x="768" y="554"/>
                </a:cubicBezTo>
                <a:cubicBezTo>
                  <a:pt x="760" y="567"/>
                  <a:pt x="767" y="575"/>
                  <a:pt x="774" y="584"/>
                </a:cubicBezTo>
                <a:cubicBezTo>
                  <a:pt x="771" y="588"/>
                  <a:pt x="736" y="610"/>
                  <a:pt x="729" y="611"/>
                </a:cubicBezTo>
                <a:cubicBezTo>
                  <a:pt x="725" y="617"/>
                  <a:pt x="718" y="616"/>
                  <a:pt x="711" y="617"/>
                </a:cubicBezTo>
                <a:cubicBezTo>
                  <a:pt x="690" y="616"/>
                  <a:pt x="695" y="622"/>
                  <a:pt x="683" y="613"/>
                </a:cubicBezTo>
                <a:cubicBezTo>
                  <a:pt x="677" y="608"/>
                  <a:pt x="691" y="606"/>
                  <a:pt x="689" y="596"/>
                </a:cubicBezTo>
                <a:cubicBezTo>
                  <a:pt x="687" y="586"/>
                  <a:pt x="678" y="562"/>
                  <a:pt x="672" y="553"/>
                </a:cubicBezTo>
                <a:cubicBezTo>
                  <a:pt x="667" y="541"/>
                  <a:pt x="657" y="541"/>
                  <a:pt x="650" y="539"/>
                </a:cubicBezTo>
                <a:cubicBezTo>
                  <a:pt x="642" y="538"/>
                  <a:pt x="634" y="540"/>
                  <a:pt x="627" y="538"/>
                </a:cubicBezTo>
                <a:cubicBezTo>
                  <a:pt x="623" y="537"/>
                  <a:pt x="615" y="520"/>
                  <a:pt x="611" y="517"/>
                </a:cubicBezTo>
                <a:cubicBezTo>
                  <a:pt x="606" y="511"/>
                  <a:pt x="607" y="493"/>
                  <a:pt x="602" y="487"/>
                </a:cubicBezTo>
                <a:cubicBezTo>
                  <a:pt x="597" y="481"/>
                  <a:pt x="586" y="487"/>
                  <a:pt x="581" y="484"/>
                </a:cubicBezTo>
                <a:cubicBezTo>
                  <a:pt x="576" y="481"/>
                  <a:pt x="573" y="472"/>
                  <a:pt x="573" y="467"/>
                </a:cubicBezTo>
                <a:cubicBezTo>
                  <a:pt x="573" y="466"/>
                  <a:pt x="580" y="456"/>
                  <a:pt x="581" y="454"/>
                </a:cubicBezTo>
                <a:cubicBezTo>
                  <a:pt x="583" y="444"/>
                  <a:pt x="585" y="435"/>
                  <a:pt x="576" y="430"/>
                </a:cubicBezTo>
                <a:cubicBezTo>
                  <a:pt x="574" y="431"/>
                  <a:pt x="571" y="457"/>
                  <a:pt x="569" y="460"/>
                </a:cubicBezTo>
                <a:cubicBezTo>
                  <a:pt x="569" y="460"/>
                  <a:pt x="564" y="452"/>
                  <a:pt x="564" y="451"/>
                </a:cubicBezTo>
                <a:cubicBezTo>
                  <a:pt x="560" y="445"/>
                  <a:pt x="555" y="440"/>
                  <a:pt x="552" y="433"/>
                </a:cubicBezTo>
                <a:cubicBezTo>
                  <a:pt x="551" y="426"/>
                  <a:pt x="549" y="420"/>
                  <a:pt x="543" y="416"/>
                </a:cubicBezTo>
                <a:cubicBezTo>
                  <a:pt x="535" y="406"/>
                  <a:pt x="528" y="399"/>
                  <a:pt x="518" y="391"/>
                </a:cubicBezTo>
                <a:cubicBezTo>
                  <a:pt x="516" y="386"/>
                  <a:pt x="513" y="382"/>
                  <a:pt x="510" y="377"/>
                </a:cubicBezTo>
                <a:cubicBezTo>
                  <a:pt x="512" y="367"/>
                  <a:pt x="514" y="363"/>
                  <a:pt x="524" y="359"/>
                </a:cubicBezTo>
                <a:cubicBezTo>
                  <a:pt x="525" y="351"/>
                  <a:pt x="530" y="352"/>
                  <a:pt x="531" y="344"/>
                </a:cubicBezTo>
                <a:cubicBezTo>
                  <a:pt x="528" y="325"/>
                  <a:pt x="506" y="346"/>
                  <a:pt x="500" y="355"/>
                </a:cubicBezTo>
                <a:cubicBezTo>
                  <a:pt x="498" y="348"/>
                  <a:pt x="495" y="344"/>
                  <a:pt x="494" y="338"/>
                </a:cubicBezTo>
                <a:cubicBezTo>
                  <a:pt x="494" y="323"/>
                  <a:pt x="494" y="308"/>
                  <a:pt x="495" y="293"/>
                </a:cubicBezTo>
                <a:cubicBezTo>
                  <a:pt x="495" y="287"/>
                  <a:pt x="500" y="275"/>
                  <a:pt x="500" y="275"/>
                </a:cubicBezTo>
                <a:cubicBezTo>
                  <a:pt x="500" y="265"/>
                  <a:pt x="503" y="235"/>
                  <a:pt x="495" y="220"/>
                </a:cubicBezTo>
                <a:cubicBezTo>
                  <a:pt x="492" y="203"/>
                  <a:pt x="488" y="198"/>
                  <a:pt x="471" y="194"/>
                </a:cubicBezTo>
                <a:cubicBezTo>
                  <a:pt x="465" y="189"/>
                  <a:pt x="465" y="197"/>
                  <a:pt x="459" y="194"/>
                </a:cubicBezTo>
                <a:cubicBezTo>
                  <a:pt x="453" y="191"/>
                  <a:pt x="445" y="186"/>
                  <a:pt x="435" y="175"/>
                </a:cubicBezTo>
                <a:cubicBezTo>
                  <a:pt x="426" y="167"/>
                  <a:pt x="413" y="142"/>
                  <a:pt x="399" y="131"/>
                </a:cubicBezTo>
                <a:cubicBezTo>
                  <a:pt x="389" y="124"/>
                  <a:pt x="372" y="110"/>
                  <a:pt x="359" y="106"/>
                </a:cubicBezTo>
                <a:cubicBezTo>
                  <a:pt x="346" y="107"/>
                  <a:pt x="336" y="103"/>
                  <a:pt x="323" y="106"/>
                </a:cubicBezTo>
                <a:cubicBezTo>
                  <a:pt x="318" y="109"/>
                  <a:pt x="325" y="124"/>
                  <a:pt x="320" y="127"/>
                </a:cubicBezTo>
                <a:cubicBezTo>
                  <a:pt x="316" y="133"/>
                  <a:pt x="306" y="123"/>
                  <a:pt x="300" y="127"/>
                </a:cubicBezTo>
                <a:cubicBezTo>
                  <a:pt x="296" y="133"/>
                  <a:pt x="286" y="140"/>
                  <a:pt x="282" y="146"/>
                </a:cubicBezTo>
                <a:cubicBezTo>
                  <a:pt x="280" y="159"/>
                  <a:pt x="270" y="159"/>
                  <a:pt x="261" y="166"/>
                </a:cubicBezTo>
                <a:cubicBezTo>
                  <a:pt x="246" y="165"/>
                  <a:pt x="243" y="165"/>
                  <a:pt x="231" y="158"/>
                </a:cubicBezTo>
                <a:cubicBezTo>
                  <a:pt x="227" y="152"/>
                  <a:pt x="221" y="148"/>
                  <a:pt x="216" y="142"/>
                </a:cubicBezTo>
                <a:cubicBezTo>
                  <a:pt x="215" y="135"/>
                  <a:pt x="210" y="129"/>
                  <a:pt x="204" y="125"/>
                </a:cubicBezTo>
                <a:cubicBezTo>
                  <a:pt x="195" y="113"/>
                  <a:pt x="176" y="104"/>
                  <a:pt x="161" y="103"/>
                </a:cubicBezTo>
                <a:cubicBezTo>
                  <a:pt x="149" y="101"/>
                  <a:pt x="140" y="99"/>
                  <a:pt x="129" y="95"/>
                </a:cubicBezTo>
                <a:cubicBezTo>
                  <a:pt x="96" y="96"/>
                  <a:pt x="72" y="99"/>
                  <a:pt x="41" y="103"/>
                </a:cubicBezTo>
                <a:cubicBezTo>
                  <a:pt x="15" y="100"/>
                  <a:pt x="22" y="105"/>
                  <a:pt x="24" y="86"/>
                </a:cubicBezTo>
                <a:cubicBezTo>
                  <a:pt x="24" y="79"/>
                  <a:pt x="26" y="70"/>
                  <a:pt x="21" y="65"/>
                </a:cubicBezTo>
                <a:cubicBezTo>
                  <a:pt x="18" y="62"/>
                  <a:pt x="12" y="58"/>
                  <a:pt x="12" y="58"/>
                </a:cubicBezTo>
                <a:cubicBezTo>
                  <a:pt x="8" y="52"/>
                  <a:pt x="4" y="47"/>
                  <a:pt x="0" y="41"/>
                </a:cubicBezTo>
                <a:cubicBezTo>
                  <a:pt x="8" y="25"/>
                  <a:pt x="39" y="34"/>
                  <a:pt x="50" y="34"/>
                </a:cubicBezTo>
                <a:cubicBezTo>
                  <a:pt x="62" y="32"/>
                  <a:pt x="36" y="28"/>
                  <a:pt x="71" y="26"/>
                </a:cubicBezTo>
                <a:lnTo>
                  <a:pt x="246" y="13"/>
                </a:lnTo>
                <a:cubicBezTo>
                  <a:pt x="247" y="23"/>
                  <a:pt x="264" y="42"/>
                  <a:pt x="275" y="44"/>
                </a:cubicBezTo>
                <a:cubicBezTo>
                  <a:pt x="314" y="43"/>
                  <a:pt x="349" y="41"/>
                  <a:pt x="387" y="40"/>
                </a:cubicBezTo>
                <a:cubicBezTo>
                  <a:pt x="407" y="38"/>
                  <a:pt x="426" y="35"/>
                  <a:pt x="446" y="34"/>
                </a:cubicBezTo>
                <a:cubicBezTo>
                  <a:pt x="468" y="29"/>
                  <a:pt x="484" y="31"/>
                  <a:pt x="510" y="32"/>
                </a:cubicBezTo>
                <a:cubicBezTo>
                  <a:pt x="515" y="34"/>
                  <a:pt x="519" y="37"/>
                  <a:pt x="524" y="40"/>
                </a:cubicBezTo>
                <a:cubicBezTo>
                  <a:pt x="525" y="47"/>
                  <a:pt x="526" y="49"/>
                  <a:pt x="531" y="53"/>
                </a:cubicBezTo>
                <a:cubicBezTo>
                  <a:pt x="535" y="48"/>
                  <a:pt x="536" y="44"/>
                  <a:pt x="537" y="38"/>
                </a:cubicBezTo>
                <a:cubicBezTo>
                  <a:pt x="538" y="33"/>
                  <a:pt x="536" y="22"/>
                  <a:pt x="536" y="22"/>
                </a:cubicBezTo>
                <a:cubicBezTo>
                  <a:pt x="535" y="12"/>
                  <a:pt x="531" y="13"/>
                  <a:pt x="533" y="2"/>
                </a:cubicBezTo>
                <a:cubicBezTo>
                  <a:pt x="543" y="2"/>
                  <a:pt x="564" y="0"/>
                  <a:pt x="575" y="2"/>
                </a:cubicBezTo>
                <a:cubicBezTo>
                  <a:pt x="579" y="4"/>
                  <a:pt x="588" y="2"/>
                  <a:pt x="588" y="7"/>
                </a:cubicBezTo>
                <a:close/>
              </a:path>
            </a:pathLst>
          </a:custGeom>
          <a:solidFill>
            <a:srgbClr val="FFFFFF"/>
          </a:solidFill>
          <a:ln w="6350">
            <a:solidFill>
              <a:schemeClr val="accent6">
                <a:lumMod val="60000"/>
                <a:lumOff val="40000"/>
              </a:schemeClr>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07" name="Freeform 37"/>
          <p:cNvSpPr>
            <a:spLocks/>
          </p:cNvSpPr>
          <p:nvPr/>
        </p:nvSpPr>
        <p:spPr bwMode="gray">
          <a:xfrm>
            <a:off x="4099105" y="3738962"/>
            <a:ext cx="542557" cy="525981"/>
          </a:xfrm>
          <a:custGeom>
            <a:avLst/>
            <a:gdLst>
              <a:gd name="T0" fmla="*/ 4414175 w 474"/>
              <a:gd name="T1" fmla="*/ 35701819 h 500"/>
              <a:gd name="T2" fmla="*/ 172172002 w 474"/>
              <a:gd name="T3" fmla="*/ 24836475 h 500"/>
              <a:gd name="T4" fmla="*/ 331100413 w 474"/>
              <a:gd name="T5" fmla="*/ 1552348 h 500"/>
              <a:gd name="T6" fmla="*/ 319328569 w 474"/>
              <a:gd name="T7" fmla="*/ 12417692 h 500"/>
              <a:gd name="T8" fmla="*/ 309027407 w 474"/>
              <a:gd name="T9" fmla="*/ 29492427 h 500"/>
              <a:gd name="T10" fmla="*/ 344345069 w 474"/>
              <a:gd name="T11" fmla="*/ 77613029 h 500"/>
              <a:gd name="T12" fmla="*/ 370832249 w 474"/>
              <a:gd name="T13" fmla="*/ 91583069 h 500"/>
              <a:gd name="T14" fmla="*/ 389962827 w 474"/>
              <a:gd name="T15" fmla="*/ 117970801 h 500"/>
              <a:gd name="T16" fmla="*/ 410565151 w 474"/>
              <a:gd name="T17" fmla="*/ 142807275 h 500"/>
              <a:gd name="T18" fmla="*/ 441467572 w 474"/>
              <a:gd name="T19" fmla="*/ 175404399 h 500"/>
              <a:gd name="T20" fmla="*/ 465012325 w 474"/>
              <a:gd name="T21" fmla="*/ 203345569 h 500"/>
              <a:gd name="T22" fmla="*/ 520931245 w 474"/>
              <a:gd name="T23" fmla="*/ 235942692 h 500"/>
              <a:gd name="T24" fmla="*/ 534175901 w 474"/>
              <a:gd name="T25" fmla="*/ 277853902 h 500"/>
              <a:gd name="T26" fmla="*/ 565078322 w 474"/>
              <a:gd name="T27" fmla="*/ 301136938 h 500"/>
              <a:gd name="T28" fmla="*/ 600395984 w 474"/>
              <a:gd name="T29" fmla="*/ 329078109 h 500"/>
              <a:gd name="T30" fmla="*/ 637184326 w 474"/>
              <a:gd name="T31" fmla="*/ 388064055 h 500"/>
              <a:gd name="T32" fmla="*/ 662200826 w 474"/>
              <a:gd name="T33" fmla="*/ 450153605 h 500"/>
              <a:gd name="T34" fmla="*/ 697518487 w 474"/>
              <a:gd name="T35" fmla="*/ 462571297 h 500"/>
              <a:gd name="T36" fmla="*/ 681331403 w 474"/>
              <a:gd name="T37" fmla="*/ 482750728 h 500"/>
              <a:gd name="T38" fmla="*/ 654843157 w 474"/>
              <a:gd name="T39" fmla="*/ 588303837 h 500"/>
              <a:gd name="T40" fmla="*/ 654843157 w 474"/>
              <a:gd name="T41" fmla="*/ 617797355 h 500"/>
              <a:gd name="T42" fmla="*/ 637184326 w 474"/>
              <a:gd name="T43" fmla="*/ 627110352 h 500"/>
              <a:gd name="T44" fmla="*/ 640127820 w 474"/>
              <a:gd name="T45" fmla="*/ 696961641 h 500"/>
              <a:gd name="T46" fmla="*/ 560663082 w 474"/>
              <a:gd name="T47" fmla="*/ 701618685 h 500"/>
              <a:gd name="T48" fmla="*/ 560663082 w 474"/>
              <a:gd name="T49" fmla="*/ 776127018 h 500"/>
              <a:gd name="T50" fmla="*/ 491500571 w 474"/>
              <a:gd name="T51" fmla="*/ 743529895 h 500"/>
              <a:gd name="T52" fmla="*/ 407621658 w 474"/>
              <a:gd name="T53" fmla="*/ 752842891 h 500"/>
              <a:gd name="T54" fmla="*/ 339929828 w 474"/>
              <a:gd name="T55" fmla="*/ 755947587 h 500"/>
              <a:gd name="T56" fmla="*/ 181001417 w 474"/>
              <a:gd name="T57" fmla="*/ 762156979 h 500"/>
              <a:gd name="T58" fmla="*/ 150098996 w 474"/>
              <a:gd name="T59" fmla="*/ 737320504 h 500"/>
              <a:gd name="T60" fmla="*/ 138326087 w 474"/>
              <a:gd name="T61" fmla="*/ 715588725 h 500"/>
              <a:gd name="T62" fmla="*/ 129496671 w 474"/>
              <a:gd name="T63" fmla="*/ 676783301 h 500"/>
              <a:gd name="T64" fmla="*/ 120667256 w 474"/>
              <a:gd name="T65" fmla="*/ 630215047 h 500"/>
              <a:gd name="T66" fmla="*/ 114781334 w 474"/>
              <a:gd name="T67" fmla="*/ 537079631 h 500"/>
              <a:gd name="T68" fmla="*/ 133911912 w 474"/>
              <a:gd name="T69" fmla="*/ 499825464 h 500"/>
              <a:gd name="T70" fmla="*/ 120667256 w 474"/>
              <a:gd name="T71" fmla="*/ 487407772 h 500"/>
              <a:gd name="T72" fmla="*/ 116253081 w 474"/>
              <a:gd name="T73" fmla="*/ 450153605 h 500"/>
              <a:gd name="T74" fmla="*/ 92708329 w 474"/>
              <a:gd name="T75" fmla="*/ 406690047 h 500"/>
              <a:gd name="T76" fmla="*/ 72106004 w 474"/>
              <a:gd name="T77" fmla="*/ 318211674 h 500"/>
              <a:gd name="T78" fmla="*/ 50032999 w 474"/>
              <a:gd name="T79" fmla="*/ 231285649 h 500"/>
              <a:gd name="T80" fmla="*/ 10301162 w 474"/>
              <a:gd name="T81" fmla="*/ 68298942 h 500"/>
              <a:gd name="T82" fmla="*/ 4414175 w 474"/>
              <a:gd name="T83" fmla="*/ 35701819 h 5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4" h="500">
                <a:moveTo>
                  <a:pt x="3" y="23"/>
                </a:moveTo>
                <a:lnTo>
                  <a:pt x="117" y="16"/>
                </a:lnTo>
                <a:cubicBezTo>
                  <a:pt x="149" y="12"/>
                  <a:pt x="208" y="2"/>
                  <a:pt x="225" y="1"/>
                </a:cubicBezTo>
                <a:cubicBezTo>
                  <a:pt x="242" y="0"/>
                  <a:pt x="219" y="5"/>
                  <a:pt x="217" y="8"/>
                </a:cubicBezTo>
                <a:cubicBezTo>
                  <a:pt x="216" y="14"/>
                  <a:pt x="216" y="16"/>
                  <a:pt x="210" y="19"/>
                </a:cubicBezTo>
                <a:cubicBezTo>
                  <a:pt x="197" y="36"/>
                  <a:pt x="220" y="49"/>
                  <a:pt x="234" y="50"/>
                </a:cubicBezTo>
                <a:cubicBezTo>
                  <a:pt x="239" y="54"/>
                  <a:pt x="246" y="58"/>
                  <a:pt x="252" y="59"/>
                </a:cubicBezTo>
                <a:cubicBezTo>
                  <a:pt x="259" y="63"/>
                  <a:pt x="261" y="71"/>
                  <a:pt x="265" y="76"/>
                </a:cubicBezTo>
                <a:cubicBezTo>
                  <a:pt x="269" y="81"/>
                  <a:pt x="275" y="85"/>
                  <a:pt x="279" y="92"/>
                </a:cubicBezTo>
                <a:cubicBezTo>
                  <a:pt x="281" y="104"/>
                  <a:pt x="288" y="111"/>
                  <a:pt x="300" y="113"/>
                </a:cubicBezTo>
                <a:cubicBezTo>
                  <a:pt x="312" y="119"/>
                  <a:pt x="307" y="124"/>
                  <a:pt x="316" y="131"/>
                </a:cubicBezTo>
                <a:cubicBezTo>
                  <a:pt x="324" y="145"/>
                  <a:pt x="339" y="149"/>
                  <a:pt x="354" y="152"/>
                </a:cubicBezTo>
                <a:cubicBezTo>
                  <a:pt x="361" y="164"/>
                  <a:pt x="349" y="171"/>
                  <a:pt x="363" y="179"/>
                </a:cubicBezTo>
                <a:cubicBezTo>
                  <a:pt x="367" y="184"/>
                  <a:pt x="378" y="193"/>
                  <a:pt x="384" y="194"/>
                </a:cubicBezTo>
                <a:cubicBezTo>
                  <a:pt x="391" y="199"/>
                  <a:pt x="400" y="203"/>
                  <a:pt x="408" y="212"/>
                </a:cubicBezTo>
                <a:cubicBezTo>
                  <a:pt x="413" y="236"/>
                  <a:pt x="409" y="243"/>
                  <a:pt x="433" y="250"/>
                </a:cubicBezTo>
                <a:cubicBezTo>
                  <a:pt x="448" y="259"/>
                  <a:pt x="435" y="287"/>
                  <a:pt x="450" y="290"/>
                </a:cubicBezTo>
                <a:cubicBezTo>
                  <a:pt x="459" y="297"/>
                  <a:pt x="461" y="296"/>
                  <a:pt x="474" y="298"/>
                </a:cubicBezTo>
                <a:cubicBezTo>
                  <a:pt x="469" y="305"/>
                  <a:pt x="472" y="309"/>
                  <a:pt x="463" y="311"/>
                </a:cubicBezTo>
                <a:cubicBezTo>
                  <a:pt x="458" y="325"/>
                  <a:pt x="450" y="364"/>
                  <a:pt x="445" y="379"/>
                </a:cubicBezTo>
                <a:cubicBezTo>
                  <a:pt x="442" y="393"/>
                  <a:pt x="447" y="394"/>
                  <a:pt x="445" y="398"/>
                </a:cubicBezTo>
                <a:cubicBezTo>
                  <a:pt x="443" y="402"/>
                  <a:pt x="435" y="396"/>
                  <a:pt x="433" y="404"/>
                </a:cubicBezTo>
                <a:cubicBezTo>
                  <a:pt x="431" y="412"/>
                  <a:pt x="444" y="441"/>
                  <a:pt x="435" y="449"/>
                </a:cubicBezTo>
                <a:cubicBezTo>
                  <a:pt x="426" y="457"/>
                  <a:pt x="390" y="444"/>
                  <a:pt x="381" y="452"/>
                </a:cubicBezTo>
                <a:cubicBezTo>
                  <a:pt x="382" y="468"/>
                  <a:pt x="391" y="486"/>
                  <a:pt x="381" y="500"/>
                </a:cubicBezTo>
                <a:cubicBezTo>
                  <a:pt x="362" y="486"/>
                  <a:pt x="364" y="483"/>
                  <a:pt x="334" y="479"/>
                </a:cubicBezTo>
                <a:cubicBezTo>
                  <a:pt x="318" y="480"/>
                  <a:pt x="293" y="484"/>
                  <a:pt x="277" y="485"/>
                </a:cubicBezTo>
                <a:cubicBezTo>
                  <a:pt x="259" y="492"/>
                  <a:pt x="254" y="486"/>
                  <a:pt x="231" y="487"/>
                </a:cubicBezTo>
                <a:cubicBezTo>
                  <a:pt x="194" y="490"/>
                  <a:pt x="160" y="490"/>
                  <a:pt x="123" y="491"/>
                </a:cubicBezTo>
                <a:cubicBezTo>
                  <a:pt x="111" y="489"/>
                  <a:pt x="111" y="482"/>
                  <a:pt x="102" y="475"/>
                </a:cubicBezTo>
                <a:cubicBezTo>
                  <a:pt x="99" y="470"/>
                  <a:pt x="97" y="466"/>
                  <a:pt x="94" y="461"/>
                </a:cubicBezTo>
                <a:cubicBezTo>
                  <a:pt x="93" y="452"/>
                  <a:pt x="92" y="444"/>
                  <a:pt x="88" y="436"/>
                </a:cubicBezTo>
                <a:cubicBezTo>
                  <a:pt x="86" y="426"/>
                  <a:pt x="89" y="415"/>
                  <a:pt x="82" y="406"/>
                </a:cubicBezTo>
                <a:cubicBezTo>
                  <a:pt x="80" y="385"/>
                  <a:pt x="74" y="367"/>
                  <a:pt x="78" y="346"/>
                </a:cubicBezTo>
                <a:cubicBezTo>
                  <a:pt x="79" y="338"/>
                  <a:pt x="88" y="330"/>
                  <a:pt x="91" y="322"/>
                </a:cubicBezTo>
                <a:cubicBezTo>
                  <a:pt x="85" y="318"/>
                  <a:pt x="86" y="321"/>
                  <a:pt x="82" y="314"/>
                </a:cubicBezTo>
                <a:cubicBezTo>
                  <a:pt x="78" y="309"/>
                  <a:pt x="82" y="299"/>
                  <a:pt x="79" y="290"/>
                </a:cubicBezTo>
                <a:cubicBezTo>
                  <a:pt x="76" y="281"/>
                  <a:pt x="68" y="276"/>
                  <a:pt x="63" y="262"/>
                </a:cubicBezTo>
                <a:cubicBezTo>
                  <a:pt x="59" y="249"/>
                  <a:pt x="53" y="218"/>
                  <a:pt x="49" y="205"/>
                </a:cubicBezTo>
                <a:cubicBezTo>
                  <a:pt x="44" y="188"/>
                  <a:pt x="41" y="176"/>
                  <a:pt x="34" y="149"/>
                </a:cubicBezTo>
                <a:cubicBezTo>
                  <a:pt x="27" y="122"/>
                  <a:pt x="12" y="65"/>
                  <a:pt x="7" y="44"/>
                </a:cubicBezTo>
                <a:cubicBezTo>
                  <a:pt x="6" y="39"/>
                  <a:pt x="0" y="26"/>
                  <a:pt x="3" y="23"/>
                </a:cubicBezTo>
                <a:close/>
              </a:path>
            </a:pathLst>
          </a:custGeom>
          <a:solidFill>
            <a:srgbClr val="FFFFFF"/>
          </a:solidFill>
          <a:ln w="6350" cap="flat" cmpd="sng">
            <a:solidFill>
              <a:schemeClr val="accent6">
                <a:lumMod val="60000"/>
                <a:lumOff val="40000"/>
              </a:schemeClr>
            </a:solidFill>
            <a:prstDash val="solid"/>
            <a:round/>
            <a:headEnd type="none" w="med" len="med"/>
            <a:tailEnd type="none" w="med" len="med"/>
          </a:ln>
        </p:spPr>
        <p:txBody>
          <a:bodyPr lIns="80414" tIns="40207" rIns="80414" bIns="40207">
            <a:noAutofit/>
          </a:bodyPr>
          <a:lstStyle/>
          <a:p>
            <a:pPr algn="ctr" defTabSz="447946"/>
            <a:endParaRPr lang="en-US" dirty="0">
              <a:solidFill>
                <a:srgbClr val="FFFFFF"/>
              </a:solidFill>
              <a:cs typeface="Arial" charset="0"/>
            </a:endParaRPr>
          </a:p>
        </p:txBody>
      </p:sp>
      <p:sp>
        <p:nvSpPr>
          <p:cNvPr id="108" name="Freeform 40"/>
          <p:cNvSpPr>
            <a:spLocks/>
          </p:cNvSpPr>
          <p:nvPr/>
        </p:nvSpPr>
        <p:spPr bwMode="gray">
          <a:xfrm>
            <a:off x="4088353" y="2896364"/>
            <a:ext cx="419217" cy="437449"/>
          </a:xfrm>
          <a:custGeom>
            <a:avLst/>
            <a:gdLst>
              <a:gd name="T0" fmla="*/ 350 w 369"/>
              <a:gd name="T1" fmla="*/ 1 h 417"/>
              <a:gd name="T2" fmla="*/ 354 w 369"/>
              <a:gd name="T3" fmla="*/ 28 h 417"/>
              <a:gd name="T4" fmla="*/ 360 w 369"/>
              <a:gd name="T5" fmla="*/ 60 h 417"/>
              <a:gd name="T6" fmla="*/ 362 w 369"/>
              <a:gd name="T7" fmla="*/ 88 h 417"/>
              <a:gd name="T8" fmla="*/ 362 w 369"/>
              <a:gd name="T9" fmla="*/ 228 h 417"/>
              <a:gd name="T10" fmla="*/ 342 w 369"/>
              <a:gd name="T11" fmla="*/ 285 h 417"/>
              <a:gd name="T12" fmla="*/ 315 w 369"/>
              <a:gd name="T13" fmla="*/ 304 h 417"/>
              <a:gd name="T14" fmla="*/ 296 w 369"/>
              <a:gd name="T15" fmla="*/ 310 h 417"/>
              <a:gd name="T16" fmla="*/ 294 w 369"/>
              <a:gd name="T17" fmla="*/ 331 h 417"/>
              <a:gd name="T18" fmla="*/ 287 w 369"/>
              <a:gd name="T19" fmla="*/ 363 h 417"/>
              <a:gd name="T20" fmla="*/ 272 w 369"/>
              <a:gd name="T21" fmla="*/ 343 h 417"/>
              <a:gd name="T22" fmla="*/ 264 w 369"/>
              <a:gd name="T23" fmla="*/ 381 h 417"/>
              <a:gd name="T24" fmla="*/ 260 w 369"/>
              <a:gd name="T25" fmla="*/ 411 h 417"/>
              <a:gd name="T26" fmla="*/ 242 w 369"/>
              <a:gd name="T27" fmla="*/ 415 h 417"/>
              <a:gd name="T28" fmla="*/ 212 w 369"/>
              <a:gd name="T29" fmla="*/ 403 h 417"/>
              <a:gd name="T30" fmla="*/ 206 w 369"/>
              <a:gd name="T31" fmla="*/ 385 h 417"/>
              <a:gd name="T32" fmla="*/ 188 w 369"/>
              <a:gd name="T33" fmla="*/ 390 h 417"/>
              <a:gd name="T34" fmla="*/ 180 w 369"/>
              <a:gd name="T35" fmla="*/ 400 h 417"/>
              <a:gd name="T36" fmla="*/ 161 w 369"/>
              <a:gd name="T37" fmla="*/ 399 h 417"/>
              <a:gd name="T38" fmla="*/ 135 w 369"/>
              <a:gd name="T39" fmla="*/ 400 h 417"/>
              <a:gd name="T40" fmla="*/ 114 w 369"/>
              <a:gd name="T41" fmla="*/ 393 h 417"/>
              <a:gd name="T42" fmla="*/ 93 w 369"/>
              <a:gd name="T43" fmla="*/ 393 h 417"/>
              <a:gd name="T44" fmla="*/ 78 w 369"/>
              <a:gd name="T45" fmla="*/ 373 h 417"/>
              <a:gd name="T46" fmla="*/ 54 w 369"/>
              <a:gd name="T47" fmla="*/ 366 h 417"/>
              <a:gd name="T48" fmla="*/ 35 w 369"/>
              <a:gd name="T49" fmla="*/ 355 h 417"/>
              <a:gd name="T50" fmla="*/ 27 w 369"/>
              <a:gd name="T51" fmla="*/ 312 h 417"/>
              <a:gd name="T52" fmla="*/ 21 w 369"/>
              <a:gd name="T53" fmla="*/ 232 h 417"/>
              <a:gd name="T54" fmla="*/ 14 w 369"/>
              <a:gd name="T55" fmla="*/ 181 h 417"/>
              <a:gd name="T56" fmla="*/ 9 w 369"/>
              <a:gd name="T57" fmla="*/ 127 h 417"/>
              <a:gd name="T58" fmla="*/ 0 w 369"/>
              <a:gd name="T59" fmla="*/ 90 h 417"/>
              <a:gd name="T60" fmla="*/ 0 w 369"/>
              <a:gd name="T61" fmla="*/ 73 h 417"/>
              <a:gd name="T62" fmla="*/ 116 w 369"/>
              <a:gd name="T63" fmla="*/ 66 h 417"/>
              <a:gd name="T64" fmla="*/ 152 w 369"/>
              <a:gd name="T65" fmla="*/ 73 h 417"/>
              <a:gd name="T66" fmla="*/ 162 w 369"/>
              <a:gd name="T67" fmla="*/ 76 h 417"/>
              <a:gd name="T68" fmla="*/ 194 w 369"/>
              <a:gd name="T69" fmla="*/ 88 h 417"/>
              <a:gd name="T70" fmla="*/ 212 w 369"/>
              <a:gd name="T71" fmla="*/ 81 h 417"/>
              <a:gd name="T72" fmla="*/ 257 w 369"/>
              <a:gd name="T73" fmla="*/ 69 h 417"/>
              <a:gd name="T74" fmla="*/ 269 w 369"/>
              <a:gd name="T75" fmla="*/ 57 h 417"/>
              <a:gd name="T76" fmla="*/ 305 w 369"/>
              <a:gd name="T77" fmla="*/ 27 h 417"/>
              <a:gd name="T78" fmla="*/ 348 w 369"/>
              <a:gd name="T79" fmla="*/ 0 h 417"/>
              <a:gd name="T80" fmla="*/ 350 w 369"/>
              <a:gd name="T81" fmla="*/ 1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9" h="417">
                <a:moveTo>
                  <a:pt x="350" y="1"/>
                </a:moveTo>
                <a:cubicBezTo>
                  <a:pt x="348" y="21"/>
                  <a:pt x="352" y="14"/>
                  <a:pt x="354" y="28"/>
                </a:cubicBezTo>
                <a:cubicBezTo>
                  <a:pt x="355" y="42"/>
                  <a:pt x="355" y="47"/>
                  <a:pt x="360" y="60"/>
                </a:cubicBezTo>
                <a:cubicBezTo>
                  <a:pt x="361" y="68"/>
                  <a:pt x="358" y="82"/>
                  <a:pt x="362" y="88"/>
                </a:cubicBezTo>
                <a:cubicBezTo>
                  <a:pt x="369" y="125"/>
                  <a:pt x="369" y="191"/>
                  <a:pt x="362" y="228"/>
                </a:cubicBezTo>
                <a:cubicBezTo>
                  <a:pt x="360" y="249"/>
                  <a:pt x="362" y="273"/>
                  <a:pt x="342" y="285"/>
                </a:cubicBezTo>
                <a:cubicBezTo>
                  <a:pt x="334" y="298"/>
                  <a:pt x="323" y="300"/>
                  <a:pt x="315" y="304"/>
                </a:cubicBezTo>
                <a:cubicBezTo>
                  <a:pt x="309" y="307"/>
                  <a:pt x="302" y="309"/>
                  <a:pt x="296" y="310"/>
                </a:cubicBezTo>
                <a:cubicBezTo>
                  <a:pt x="293" y="318"/>
                  <a:pt x="293" y="322"/>
                  <a:pt x="294" y="331"/>
                </a:cubicBezTo>
                <a:cubicBezTo>
                  <a:pt x="293" y="343"/>
                  <a:pt x="303" y="366"/>
                  <a:pt x="287" y="363"/>
                </a:cubicBezTo>
                <a:cubicBezTo>
                  <a:pt x="278" y="359"/>
                  <a:pt x="280" y="349"/>
                  <a:pt x="272" y="343"/>
                </a:cubicBezTo>
                <a:cubicBezTo>
                  <a:pt x="253" y="347"/>
                  <a:pt x="260" y="362"/>
                  <a:pt x="264" y="381"/>
                </a:cubicBezTo>
                <a:cubicBezTo>
                  <a:pt x="262" y="391"/>
                  <a:pt x="264" y="405"/>
                  <a:pt x="260" y="411"/>
                </a:cubicBezTo>
                <a:cubicBezTo>
                  <a:pt x="256" y="417"/>
                  <a:pt x="250" y="416"/>
                  <a:pt x="242" y="415"/>
                </a:cubicBezTo>
                <a:cubicBezTo>
                  <a:pt x="231" y="414"/>
                  <a:pt x="220" y="411"/>
                  <a:pt x="212" y="403"/>
                </a:cubicBezTo>
                <a:cubicBezTo>
                  <a:pt x="207" y="398"/>
                  <a:pt x="213" y="389"/>
                  <a:pt x="206" y="385"/>
                </a:cubicBezTo>
                <a:cubicBezTo>
                  <a:pt x="202" y="386"/>
                  <a:pt x="192" y="388"/>
                  <a:pt x="188" y="390"/>
                </a:cubicBezTo>
                <a:cubicBezTo>
                  <a:pt x="182" y="393"/>
                  <a:pt x="189" y="398"/>
                  <a:pt x="180" y="400"/>
                </a:cubicBezTo>
                <a:cubicBezTo>
                  <a:pt x="174" y="403"/>
                  <a:pt x="168" y="400"/>
                  <a:pt x="161" y="399"/>
                </a:cubicBezTo>
                <a:cubicBezTo>
                  <a:pt x="152" y="396"/>
                  <a:pt x="144" y="398"/>
                  <a:pt x="135" y="400"/>
                </a:cubicBezTo>
                <a:cubicBezTo>
                  <a:pt x="127" y="400"/>
                  <a:pt x="121" y="394"/>
                  <a:pt x="114" y="393"/>
                </a:cubicBezTo>
                <a:cubicBezTo>
                  <a:pt x="107" y="392"/>
                  <a:pt x="99" y="396"/>
                  <a:pt x="93" y="393"/>
                </a:cubicBezTo>
                <a:cubicBezTo>
                  <a:pt x="86" y="389"/>
                  <a:pt x="82" y="380"/>
                  <a:pt x="78" y="373"/>
                </a:cubicBezTo>
                <a:cubicBezTo>
                  <a:pt x="76" y="363"/>
                  <a:pt x="63" y="367"/>
                  <a:pt x="54" y="366"/>
                </a:cubicBezTo>
                <a:cubicBezTo>
                  <a:pt x="47" y="364"/>
                  <a:pt x="41" y="360"/>
                  <a:pt x="35" y="355"/>
                </a:cubicBezTo>
                <a:cubicBezTo>
                  <a:pt x="29" y="342"/>
                  <a:pt x="34" y="325"/>
                  <a:pt x="27" y="312"/>
                </a:cubicBezTo>
                <a:cubicBezTo>
                  <a:pt x="24" y="292"/>
                  <a:pt x="23" y="254"/>
                  <a:pt x="21" y="232"/>
                </a:cubicBezTo>
                <a:cubicBezTo>
                  <a:pt x="19" y="210"/>
                  <a:pt x="16" y="198"/>
                  <a:pt x="14" y="181"/>
                </a:cubicBezTo>
                <a:cubicBezTo>
                  <a:pt x="13" y="168"/>
                  <a:pt x="15" y="142"/>
                  <a:pt x="9" y="127"/>
                </a:cubicBezTo>
                <a:cubicBezTo>
                  <a:pt x="7" y="116"/>
                  <a:pt x="5" y="100"/>
                  <a:pt x="0" y="90"/>
                </a:cubicBezTo>
                <a:lnTo>
                  <a:pt x="0" y="73"/>
                </a:lnTo>
                <a:cubicBezTo>
                  <a:pt x="19" y="69"/>
                  <a:pt x="91" y="66"/>
                  <a:pt x="116" y="66"/>
                </a:cubicBezTo>
                <a:cubicBezTo>
                  <a:pt x="126" y="74"/>
                  <a:pt x="140" y="71"/>
                  <a:pt x="152" y="73"/>
                </a:cubicBezTo>
                <a:cubicBezTo>
                  <a:pt x="158" y="76"/>
                  <a:pt x="156" y="81"/>
                  <a:pt x="162" y="76"/>
                </a:cubicBezTo>
                <a:cubicBezTo>
                  <a:pt x="184" y="79"/>
                  <a:pt x="181" y="86"/>
                  <a:pt x="194" y="88"/>
                </a:cubicBezTo>
                <a:cubicBezTo>
                  <a:pt x="204" y="87"/>
                  <a:pt x="203" y="83"/>
                  <a:pt x="212" y="81"/>
                </a:cubicBezTo>
                <a:cubicBezTo>
                  <a:pt x="233" y="71"/>
                  <a:pt x="219" y="70"/>
                  <a:pt x="257" y="69"/>
                </a:cubicBezTo>
                <a:cubicBezTo>
                  <a:pt x="265" y="65"/>
                  <a:pt x="261" y="59"/>
                  <a:pt x="269" y="57"/>
                </a:cubicBezTo>
                <a:cubicBezTo>
                  <a:pt x="280" y="49"/>
                  <a:pt x="292" y="37"/>
                  <a:pt x="305" y="27"/>
                </a:cubicBezTo>
                <a:cubicBezTo>
                  <a:pt x="316" y="20"/>
                  <a:pt x="343" y="3"/>
                  <a:pt x="348" y="0"/>
                </a:cubicBezTo>
                <a:cubicBezTo>
                  <a:pt x="352" y="5"/>
                  <a:pt x="352" y="6"/>
                  <a:pt x="350" y="1"/>
                </a:cubicBezTo>
                <a:close/>
              </a:path>
            </a:pathLst>
          </a:custGeom>
          <a:solidFill>
            <a:schemeClr val="accent2"/>
          </a:solidFill>
          <a:ln w="6350">
            <a:solidFill>
              <a:schemeClr val="bg1"/>
            </a:solidFill>
            <a:round/>
            <a:headEnd/>
            <a:tailEnd/>
          </a:ln>
          <a:extLst/>
        </p:spPr>
        <p:txBody>
          <a:bodyPr lIns="80414" tIns="40207" rIns="80414" bIns="40207">
            <a:noAutofit/>
          </a:bodyPr>
          <a:lstStyle/>
          <a:p>
            <a:pPr algn="ctr" defTabSz="447946"/>
            <a:endParaRPr lang="en-CA" dirty="0">
              <a:solidFill>
                <a:srgbClr val="FFFFFF"/>
              </a:solidFill>
              <a:cs typeface="Arial" charset="0"/>
            </a:endParaRPr>
          </a:p>
        </p:txBody>
      </p:sp>
      <p:sp>
        <p:nvSpPr>
          <p:cNvPr id="109" name="Freeform 41"/>
          <p:cNvSpPr>
            <a:spLocks/>
          </p:cNvSpPr>
          <p:nvPr/>
        </p:nvSpPr>
        <p:spPr bwMode="gray">
          <a:xfrm>
            <a:off x="4484015" y="2815858"/>
            <a:ext cx="581968" cy="342064"/>
          </a:xfrm>
          <a:custGeom>
            <a:avLst/>
            <a:gdLst>
              <a:gd name="T0" fmla="*/ 59583461 w 512"/>
              <a:gd name="T1" fmla="*/ 505172817 h 325"/>
              <a:gd name="T2" fmla="*/ 0 w 512"/>
              <a:gd name="T3" fmla="*/ 118132915 h 325"/>
              <a:gd name="T4" fmla="*/ 82835001 w 512"/>
              <a:gd name="T5" fmla="*/ 51294182 h 325"/>
              <a:gd name="T6" fmla="*/ 90101174 w 512"/>
              <a:gd name="T7" fmla="*/ 99479890 h 325"/>
              <a:gd name="T8" fmla="*/ 174390256 w 512"/>
              <a:gd name="T9" fmla="*/ 83936430 h 325"/>
              <a:gd name="T10" fmla="*/ 604551688 w 512"/>
              <a:gd name="T11" fmla="*/ 0 h 325"/>
              <a:gd name="T12" fmla="*/ 635070459 w 512"/>
              <a:gd name="T13" fmla="*/ 18653025 h 325"/>
              <a:gd name="T14" fmla="*/ 643789654 w 512"/>
              <a:gd name="T15" fmla="*/ 20207262 h 325"/>
              <a:gd name="T16" fmla="*/ 649602804 w 512"/>
              <a:gd name="T17" fmla="*/ 34196485 h 325"/>
              <a:gd name="T18" fmla="*/ 661229103 w 512"/>
              <a:gd name="T19" fmla="*/ 57512221 h 325"/>
              <a:gd name="T20" fmla="*/ 687387747 w 512"/>
              <a:gd name="T21" fmla="*/ 74609918 h 325"/>
              <a:gd name="T22" fmla="*/ 700467069 w 512"/>
              <a:gd name="T23" fmla="*/ 85490667 h 325"/>
              <a:gd name="T24" fmla="*/ 675761448 w 512"/>
              <a:gd name="T25" fmla="*/ 150775163 h 325"/>
              <a:gd name="T26" fmla="*/ 678667494 w 512"/>
              <a:gd name="T27" fmla="*/ 167872860 h 325"/>
              <a:gd name="T28" fmla="*/ 675761448 w 512"/>
              <a:gd name="T29" fmla="*/ 206732056 h 325"/>
              <a:gd name="T30" fmla="*/ 680121575 w 512"/>
              <a:gd name="T31" fmla="*/ 237820067 h 325"/>
              <a:gd name="T32" fmla="*/ 687387747 w 512"/>
              <a:gd name="T33" fmla="*/ 234711593 h 325"/>
              <a:gd name="T34" fmla="*/ 696106943 w 512"/>
              <a:gd name="T35" fmla="*/ 248700817 h 325"/>
              <a:gd name="T36" fmla="*/ 714999414 w 512"/>
              <a:gd name="T37" fmla="*/ 261135803 h 325"/>
              <a:gd name="T38" fmla="*/ 744064104 w 512"/>
              <a:gd name="T39" fmla="*/ 286005775 h 325"/>
              <a:gd name="T40" fmla="*/ 714999414 w 512"/>
              <a:gd name="T41" fmla="*/ 321756497 h 325"/>
              <a:gd name="T42" fmla="*/ 701920092 w 512"/>
              <a:gd name="T43" fmla="*/ 355952982 h 325"/>
              <a:gd name="T44" fmla="*/ 648149781 w 512"/>
              <a:gd name="T45" fmla="*/ 373050679 h 325"/>
              <a:gd name="T46" fmla="*/ 627804286 w 512"/>
              <a:gd name="T47" fmla="*/ 393257941 h 325"/>
              <a:gd name="T48" fmla="*/ 621991137 w 512"/>
              <a:gd name="T49" fmla="*/ 397920652 h 325"/>
              <a:gd name="T50" fmla="*/ 59583461 w 512"/>
              <a:gd name="T51" fmla="*/ 505172817 h 3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12" h="325">
                <a:moveTo>
                  <a:pt x="41" y="325"/>
                </a:moveTo>
                <a:lnTo>
                  <a:pt x="0" y="76"/>
                </a:lnTo>
                <a:lnTo>
                  <a:pt x="57" y="33"/>
                </a:lnTo>
                <a:lnTo>
                  <a:pt x="62" y="64"/>
                </a:lnTo>
                <a:lnTo>
                  <a:pt x="120" y="54"/>
                </a:lnTo>
                <a:lnTo>
                  <a:pt x="416" y="0"/>
                </a:lnTo>
                <a:cubicBezTo>
                  <a:pt x="417" y="2"/>
                  <a:pt x="435" y="11"/>
                  <a:pt x="437" y="12"/>
                </a:cubicBezTo>
                <a:cubicBezTo>
                  <a:pt x="439" y="13"/>
                  <a:pt x="441" y="12"/>
                  <a:pt x="443" y="13"/>
                </a:cubicBezTo>
                <a:cubicBezTo>
                  <a:pt x="445" y="15"/>
                  <a:pt x="445" y="19"/>
                  <a:pt x="447" y="22"/>
                </a:cubicBezTo>
                <a:cubicBezTo>
                  <a:pt x="449" y="29"/>
                  <a:pt x="447" y="35"/>
                  <a:pt x="455" y="37"/>
                </a:cubicBezTo>
                <a:cubicBezTo>
                  <a:pt x="459" y="44"/>
                  <a:pt x="466" y="44"/>
                  <a:pt x="473" y="48"/>
                </a:cubicBezTo>
                <a:cubicBezTo>
                  <a:pt x="476" y="50"/>
                  <a:pt x="482" y="55"/>
                  <a:pt x="482" y="55"/>
                </a:cubicBezTo>
                <a:cubicBezTo>
                  <a:pt x="471" y="82"/>
                  <a:pt x="486" y="80"/>
                  <a:pt x="465" y="97"/>
                </a:cubicBezTo>
                <a:cubicBezTo>
                  <a:pt x="464" y="104"/>
                  <a:pt x="459" y="105"/>
                  <a:pt x="467" y="108"/>
                </a:cubicBezTo>
                <a:cubicBezTo>
                  <a:pt x="472" y="115"/>
                  <a:pt x="469" y="125"/>
                  <a:pt x="465" y="133"/>
                </a:cubicBezTo>
                <a:cubicBezTo>
                  <a:pt x="464" y="146"/>
                  <a:pt x="466" y="143"/>
                  <a:pt x="468" y="153"/>
                </a:cubicBezTo>
                <a:cubicBezTo>
                  <a:pt x="470" y="152"/>
                  <a:pt x="471" y="150"/>
                  <a:pt x="473" y="151"/>
                </a:cubicBezTo>
                <a:cubicBezTo>
                  <a:pt x="476" y="152"/>
                  <a:pt x="476" y="157"/>
                  <a:pt x="479" y="160"/>
                </a:cubicBezTo>
                <a:cubicBezTo>
                  <a:pt x="483" y="164"/>
                  <a:pt x="488" y="165"/>
                  <a:pt x="492" y="168"/>
                </a:cubicBezTo>
                <a:cubicBezTo>
                  <a:pt x="497" y="172"/>
                  <a:pt x="512" y="178"/>
                  <a:pt x="512" y="184"/>
                </a:cubicBezTo>
                <a:cubicBezTo>
                  <a:pt x="508" y="190"/>
                  <a:pt x="498" y="203"/>
                  <a:pt x="492" y="207"/>
                </a:cubicBezTo>
                <a:cubicBezTo>
                  <a:pt x="485" y="213"/>
                  <a:pt x="491" y="224"/>
                  <a:pt x="483" y="229"/>
                </a:cubicBezTo>
                <a:cubicBezTo>
                  <a:pt x="475" y="234"/>
                  <a:pt x="454" y="236"/>
                  <a:pt x="446" y="240"/>
                </a:cubicBezTo>
                <a:cubicBezTo>
                  <a:pt x="442" y="245"/>
                  <a:pt x="437" y="252"/>
                  <a:pt x="432" y="253"/>
                </a:cubicBezTo>
                <a:cubicBezTo>
                  <a:pt x="431" y="254"/>
                  <a:pt x="428" y="256"/>
                  <a:pt x="428" y="256"/>
                </a:cubicBezTo>
                <a:lnTo>
                  <a:pt x="41" y="325"/>
                </a:lnTo>
                <a:close/>
              </a:path>
            </a:pathLst>
          </a:custGeom>
          <a:solidFill>
            <a:schemeClr val="accent2"/>
          </a:solidFill>
          <a:ln w="6350" cap="flat" cmpd="sng">
            <a:solidFill>
              <a:schemeClr val="bg1"/>
            </a:solidFill>
            <a:prstDash val="solid"/>
            <a:round/>
            <a:headEnd type="none" w="med" len="med"/>
            <a:tailEnd type="none" w="med" len="med"/>
          </a:ln>
        </p:spPr>
        <p:txBody>
          <a:bodyPr lIns="80414" tIns="40207" rIns="80414" bIns="40207">
            <a:noAutofit/>
          </a:bodyPr>
          <a:lstStyle/>
          <a:p>
            <a:pPr algn="ctr" defTabSz="447946"/>
            <a:endParaRPr lang="en-US" dirty="0">
              <a:solidFill>
                <a:srgbClr val="FFFFFF"/>
              </a:solidFill>
              <a:cs typeface="Arial" charset="0"/>
            </a:endParaRPr>
          </a:p>
        </p:txBody>
      </p:sp>
      <p:sp>
        <p:nvSpPr>
          <p:cNvPr id="111" name="Freeform 43"/>
          <p:cNvSpPr>
            <a:spLocks/>
          </p:cNvSpPr>
          <p:nvPr/>
        </p:nvSpPr>
        <p:spPr bwMode="gray">
          <a:xfrm>
            <a:off x="5009498" y="2874431"/>
            <a:ext cx="132683" cy="289348"/>
          </a:xfrm>
          <a:custGeom>
            <a:avLst/>
            <a:gdLst>
              <a:gd name="T0" fmla="*/ 91573964 w 117"/>
              <a:gd name="T1" fmla="*/ 420887538 h 275"/>
              <a:gd name="T2" fmla="*/ 87213248 w 117"/>
              <a:gd name="T3" fmla="*/ 386720206 h 275"/>
              <a:gd name="T4" fmla="*/ 62502881 w 117"/>
              <a:gd name="T5" fmla="*/ 382061124 h 275"/>
              <a:gd name="T6" fmla="*/ 31977874 w 117"/>
              <a:gd name="T7" fmla="*/ 368082785 h 275"/>
              <a:gd name="T8" fmla="*/ 10175354 w 117"/>
              <a:gd name="T9" fmla="*/ 346340037 h 275"/>
              <a:gd name="T10" fmla="*/ 4360715 w 117"/>
              <a:gd name="T11" fmla="*/ 327702616 h 275"/>
              <a:gd name="T12" fmla="*/ 30525006 w 117"/>
              <a:gd name="T13" fmla="*/ 276450528 h 275"/>
              <a:gd name="T14" fmla="*/ 40699305 w 117"/>
              <a:gd name="T15" fmla="*/ 242282105 h 275"/>
              <a:gd name="T16" fmla="*/ 53781450 w 117"/>
              <a:gd name="T17" fmla="*/ 232963940 h 275"/>
              <a:gd name="T18" fmla="*/ 71224311 w 117"/>
              <a:gd name="T19" fmla="*/ 205008355 h 275"/>
              <a:gd name="T20" fmla="*/ 49420735 w 117"/>
              <a:gd name="T21" fmla="*/ 183264515 h 275"/>
              <a:gd name="T22" fmla="*/ 14536069 w 117"/>
              <a:gd name="T23" fmla="*/ 153756266 h 275"/>
              <a:gd name="T24" fmla="*/ 5814639 w 117"/>
              <a:gd name="T25" fmla="*/ 132012427 h 275"/>
              <a:gd name="T26" fmla="*/ 10175354 w 117"/>
              <a:gd name="T27" fmla="*/ 97845095 h 275"/>
              <a:gd name="T28" fmla="*/ 5814639 w 117"/>
              <a:gd name="T29" fmla="*/ 69889509 h 275"/>
              <a:gd name="T30" fmla="*/ 21803576 w 117"/>
              <a:gd name="T31" fmla="*/ 52804752 h 275"/>
              <a:gd name="T32" fmla="*/ 34885722 w 117"/>
              <a:gd name="T33" fmla="*/ 0 h 275"/>
              <a:gd name="T34" fmla="*/ 66863596 w 117"/>
              <a:gd name="T35" fmla="*/ 9318165 h 275"/>
              <a:gd name="T36" fmla="*/ 109016824 w 117"/>
              <a:gd name="T37" fmla="*/ 27955586 h 275"/>
              <a:gd name="T38" fmla="*/ 140995755 w 117"/>
              <a:gd name="T39" fmla="*/ 41933924 h 275"/>
              <a:gd name="T40" fmla="*/ 148263261 w 117"/>
              <a:gd name="T41" fmla="*/ 43486588 h 275"/>
              <a:gd name="T42" fmla="*/ 139541831 w 117"/>
              <a:gd name="T43" fmla="*/ 85420511 h 275"/>
              <a:gd name="T44" fmla="*/ 132274324 w 117"/>
              <a:gd name="T45" fmla="*/ 108715923 h 275"/>
              <a:gd name="T46" fmla="*/ 127913609 w 117"/>
              <a:gd name="T47" fmla="*/ 122694262 h 275"/>
              <a:gd name="T48" fmla="*/ 139541831 w 117"/>
              <a:gd name="T49" fmla="*/ 136672600 h 275"/>
              <a:gd name="T50" fmla="*/ 158438616 w 117"/>
              <a:gd name="T51" fmla="*/ 144438101 h 275"/>
              <a:gd name="T52" fmla="*/ 162799331 w 117"/>
              <a:gd name="T53" fmla="*/ 209667437 h 275"/>
              <a:gd name="T54" fmla="*/ 165706122 w 117"/>
              <a:gd name="T55" fmla="*/ 246941187 h 275"/>
              <a:gd name="T56" fmla="*/ 152623977 w 117"/>
              <a:gd name="T57" fmla="*/ 299747031 h 275"/>
              <a:gd name="T58" fmla="*/ 139541831 w 117"/>
              <a:gd name="T59" fmla="*/ 346340037 h 275"/>
              <a:gd name="T60" fmla="*/ 119192179 w 117"/>
              <a:gd name="T61" fmla="*/ 378954705 h 275"/>
              <a:gd name="T62" fmla="*/ 110470748 w 117"/>
              <a:gd name="T63" fmla="*/ 406910290 h 275"/>
              <a:gd name="T64" fmla="*/ 106110033 w 117"/>
              <a:gd name="T65" fmla="*/ 425547711 h 275"/>
              <a:gd name="T66" fmla="*/ 91573964 w 117"/>
              <a:gd name="T67" fmla="*/ 420887538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7" h="275">
                <a:moveTo>
                  <a:pt x="63" y="271"/>
                </a:moveTo>
                <a:cubicBezTo>
                  <a:pt x="60" y="269"/>
                  <a:pt x="63" y="253"/>
                  <a:pt x="60" y="249"/>
                </a:cubicBezTo>
                <a:cubicBezTo>
                  <a:pt x="57" y="245"/>
                  <a:pt x="47" y="247"/>
                  <a:pt x="43" y="246"/>
                </a:cubicBezTo>
                <a:cubicBezTo>
                  <a:pt x="37" y="244"/>
                  <a:pt x="28" y="241"/>
                  <a:pt x="22" y="237"/>
                </a:cubicBezTo>
                <a:cubicBezTo>
                  <a:pt x="21" y="230"/>
                  <a:pt x="13" y="227"/>
                  <a:pt x="7" y="223"/>
                </a:cubicBezTo>
                <a:cubicBezTo>
                  <a:pt x="3" y="218"/>
                  <a:pt x="3" y="219"/>
                  <a:pt x="3" y="211"/>
                </a:cubicBezTo>
                <a:cubicBezTo>
                  <a:pt x="3" y="179"/>
                  <a:pt x="0" y="185"/>
                  <a:pt x="21" y="178"/>
                </a:cubicBezTo>
                <a:cubicBezTo>
                  <a:pt x="30" y="172"/>
                  <a:pt x="24" y="164"/>
                  <a:pt x="28" y="156"/>
                </a:cubicBezTo>
                <a:cubicBezTo>
                  <a:pt x="30" y="153"/>
                  <a:pt x="34" y="152"/>
                  <a:pt x="37" y="150"/>
                </a:cubicBezTo>
                <a:cubicBezTo>
                  <a:pt x="40" y="144"/>
                  <a:pt x="44" y="137"/>
                  <a:pt x="49" y="132"/>
                </a:cubicBezTo>
                <a:cubicBezTo>
                  <a:pt x="47" y="122"/>
                  <a:pt x="43" y="123"/>
                  <a:pt x="34" y="118"/>
                </a:cubicBezTo>
                <a:cubicBezTo>
                  <a:pt x="29" y="111"/>
                  <a:pt x="17" y="103"/>
                  <a:pt x="10" y="99"/>
                </a:cubicBezTo>
                <a:cubicBezTo>
                  <a:pt x="9" y="93"/>
                  <a:pt x="6" y="90"/>
                  <a:pt x="4" y="85"/>
                </a:cubicBezTo>
                <a:cubicBezTo>
                  <a:pt x="3" y="79"/>
                  <a:pt x="7" y="70"/>
                  <a:pt x="7" y="63"/>
                </a:cubicBezTo>
                <a:cubicBezTo>
                  <a:pt x="7" y="56"/>
                  <a:pt x="3" y="50"/>
                  <a:pt x="4" y="45"/>
                </a:cubicBezTo>
                <a:cubicBezTo>
                  <a:pt x="8" y="39"/>
                  <a:pt x="12" y="42"/>
                  <a:pt x="15" y="34"/>
                </a:cubicBezTo>
                <a:cubicBezTo>
                  <a:pt x="17" y="23"/>
                  <a:pt x="12" y="6"/>
                  <a:pt x="24" y="0"/>
                </a:cubicBezTo>
                <a:cubicBezTo>
                  <a:pt x="32" y="1"/>
                  <a:pt x="38" y="4"/>
                  <a:pt x="46" y="6"/>
                </a:cubicBezTo>
                <a:cubicBezTo>
                  <a:pt x="54" y="9"/>
                  <a:pt x="67" y="15"/>
                  <a:pt x="75" y="18"/>
                </a:cubicBezTo>
                <a:cubicBezTo>
                  <a:pt x="81" y="21"/>
                  <a:pt x="93" y="25"/>
                  <a:pt x="97" y="27"/>
                </a:cubicBezTo>
                <a:cubicBezTo>
                  <a:pt x="98" y="28"/>
                  <a:pt x="100" y="28"/>
                  <a:pt x="102" y="28"/>
                </a:cubicBezTo>
                <a:cubicBezTo>
                  <a:pt x="104" y="38"/>
                  <a:pt x="104" y="49"/>
                  <a:pt x="96" y="55"/>
                </a:cubicBezTo>
                <a:cubicBezTo>
                  <a:pt x="95" y="63"/>
                  <a:pt x="92" y="66"/>
                  <a:pt x="91" y="70"/>
                </a:cubicBezTo>
                <a:cubicBezTo>
                  <a:pt x="90" y="74"/>
                  <a:pt x="87" y="76"/>
                  <a:pt x="88" y="79"/>
                </a:cubicBezTo>
                <a:cubicBezTo>
                  <a:pt x="77" y="87"/>
                  <a:pt x="80" y="87"/>
                  <a:pt x="96" y="88"/>
                </a:cubicBezTo>
                <a:cubicBezTo>
                  <a:pt x="99" y="93"/>
                  <a:pt x="106" y="88"/>
                  <a:pt x="109" y="93"/>
                </a:cubicBezTo>
                <a:cubicBezTo>
                  <a:pt x="110" y="113"/>
                  <a:pt x="102" y="122"/>
                  <a:pt x="112" y="135"/>
                </a:cubicBezTo>
                <a:cubicBezTo>
                  <a:pt x="113" y="141"/>
                  <a:pt x="112" y="154"/>
                  <a:pt x="114" y="159"/>
                </a:cubicBezTo>
                <a:cubicBezTo>
                  <a:pt x="116" y="171"/>
                  <a:pt x="117" y="186"/>
                  <a:pt x="105" y="193"/>
                </a:cubicBezTo>
                <a:cubicBezTo>
                  <a:pt x="98" y="202"/>
                  <a:pt x="106" y="216"/>
                  <a:pt x="96" y="223"/>
                </a:cubicBezTo>
                <a:cubicBezTo>
                  <a:pt x="94" y="228"/>
                  <a:pt x="85" y="240"/>
                  <a:pt x="82" y="244"/>
                </a:cubicBezTo>
                <a:cubicBezTo>
                  <a:pt x="81" y="250"/>
                  <a:pt x="79" y="256"/>
                  <a:pt x="76" y="262"/>
                </a:cubicBezTo>
                <a:cubicBezTo>
                  <a:pt x="74" y="267"/>
                  <a:pt x="75" y="273"/>
                  <a:pt x="73" y="274"/>
                </a:cubicBezTo>
                <a:cubicBezTo>
                  <a:pt x="71" y="275"/>
                  <a:pt x="65" y="272"/>
                  <a:pt x="63" y="271"/>
                </a:cubicBezTo>
                <a:close/>
              </a:path>
            </a:pathLst>
          </a:custGeom>
          <a:solidFill>
            <a:schemeClr val="accent2"/>
          </a:solidFill>
          <a:ln w="6350" cap="flat" cmpd="sng">
            <a:solidFill>
              <a:schemeClr val="bg1"/>
            </a:solidFill>
            <a:prstDash val="solid"/>
            <a:round/>
            <a:headEnd type="none" w="med" len="med"/>
            <a:tailEnd type="none" w="med" len="med"/>
          </a:ln>
        </p:spPr>
        <p:txBody>
          <a:bodyPr lIns="80414" tIns="40207" rIns="80414" bIns="40207">
            <a:noAutofit/>
          </a:bodyPr>
          <a:lstStyle/>
          <a:p>
            <a:pPr algn="ctr" defTabSz="447946"/>
            <a:endParaRPr lang="en-US" dirty="0">
              <a:solidFill>
                <a:srgbClr val="FFFFFF"/>
              </a:solidFill>
              <a:cs typeface="Arial" charset="0"/>
            </a:endParaRPr>
          </a:p>
        </p:txBody>
      </p:sp>
      <p:sp>
        <p:nvSpPr>
          <p:cNvPr id="112" name="Freeform 45"/>
          <p:cNvSpPr>
            <a:spLocks/>
          </p:cNvSpPr>
          <p:nvPr/>
        </p:nvSpPr>
        <p:spPr bwMode="gray">
          <a:xfrm>
            <a:off x="4347389" y="2997435"/>
            <a:ext cx="451913" cy="466237"/>
          </a:xfrm>
          <a:custGeom>
            <a:avLst/>
            <a:gdLst>
              <a:gd name="T0" fmla="*/ 98822805 w 398"/>
              <a:gd name="T1" fmla="*/ 399980212 h 444"/>
              <a:gd name="T2" fmla="*/ 116262869 w 398"/>
              <a:gd name="T3" fmla="*/ 325564605 h 444"/>
              <a:gd name="T4" fmla="*/ 151140884 w 398"/>
              <a:gd name="T5" fmla="*/ 310062307 h 444"/>
              <a:gd name="T6" fmla="*/ 165673743 w 398"/>
              <a:gd name="T7" fmla="*/ 293008254 h 444"/>
              <a:gd name="T8" fmla="*/ 187473559 w 398"/>
              <a:gd name="T9" fmla="*/ 260451902 h 444"/>
              <a:gd name="T10" fmla="*/ 194739460 w 398"/>
              <a:gd name="T11" fmla="*/ 235646700 h 444"/>
              <a:gd name="T12" fmla="*/ 203458964 w 398"/>
              <a:gd name="T13" fmla="*/ 165883089 h 444"/>
              <a:gd name="T14" fmla="*/ 200552815 w 398"/>
              <a:gd name="T15" fmla="*/ 26354779 h 444"/>
              <a:gd name="T16" fmla="*/ 235431887 w 398"/>
              <a:gd name="T17" fmla="*/ 237197365 h 444"/>
              <a:gd name="T18" fmla="*/ 353147302 w 398"/>
              <a:gd name="T19" fmla="*/ 218593736 h 444"/>
              <a:gd name="T20" fmla="*/ 369133764 w 398"/>
              <a:gd name="T21" fmla="*/ 241848272 h 444"/>
              <a:gd name="T22" fmla="*/ 382213020 w 398"/>
              <a:gd name="T23" fmla="*/ 296109584 h 444"/>
              <a:gd name="T24" fmla="*/ 395292275 w 398"/>
              <a:gd name="T25" fmla="*/ 277505955 h 444"/>
              <a:gd name="T26" fmla="*/ 412732340 w 398"/>
              <a:gd name="T27" fmla="*/ 263552144 h 444"/>
              <a:gd name="T28" fmla="*/ 434531099 w 398"/>
              <a:gd name="T29" fmla="*/ 240297607 h 444"/>
              <a:gd name="T30" fmla="*/ 447610355 w 398"/>
              <a:gd name="T31" fmla="*/ 213942828 h 444"/>
              <a:gd name="T32" fmla="*/ 473769923 w 398"/>
              <a:gd name="T33" fmla="*/ 223244643 h 444"/>
              <a:gd name="T34" fmla="*/ 526088003 w 398"/>
              <a:gd name="T35" fmla="*/ 198439441 h 444"/>
              <a:gd name="T36" fmla="*/ 565326827 w 398"/>
              <a:gd name="T37" fmla="*/ 207741255 h 444"/>
              <a:gd name="T38" fmla="*/ 578406083 w 398"/>
              <a:gd name="T39" fmla="*/ 226344885 h 444"/>
              <a:gd name="T40" fmla="*/ 540620862 w 398"/>
              <a:gd name="T41" fmla="*/ 254250329 h 444"/>
              <a:gd name="T42" fmla="*/ 514461293 w 398"/>
              <a:gd name="T43" fmla="*/ 251150087 h 444"/>
              <a:gd name="T44" fmla="*/ 499928435 w 398"/>
              <a:gd name="T45" fmla="*/ 319364121 h 444"/>
              <a:gd name="T46" fmla="*/ 470862717 w 398"/>
              <a:gd name="T47" fmla="*/ 337967751 h 444"/>
              <a:gd name="T48" fmla="*/ 453423710 w 398"/>
              <a:gd name="T49" fmla="*/ 361222288 h 444"/>
              <a:gd name="T50" fmla="*/ 440344454 w 398"/>
              <a:gd name="T51" fmla="*/ 372074768 h 444"/>
              <a:gd name="T52" fmla="*/ 431624951 w 398"/>
              <a:gd name="T53" fmla="*/ 398429547 h 444"/>
              <a:gd name="T54" fmla="*/ 401105630 w 398"/>
              <a:gd name="T55" fmla="*/ 427885656 h 444"/>
              <a:gd name="T56" fmla="*/ 382213020 w 398"/>
              <a:gd name="T57" fmla="*/ 418583842 h 444"/>
              <a:gd name="T58" fmla="*/ 353147302 w 398"/>
              <a:gd name="T59" fmla="*/ 472844065 h 444"/>
              <a:gd name="T60" fmla="*/ 335708295 w 398"/>
              <a:gd name="T61" fmla="*/ 528656042 h 444"/>
              <a:gd name="T62" fmla="*/ 322629039 w 398"/>
              <a:gd name="T63" fmla="*/ 561212394 h 444"/>
              <a:gd name="T64" fmla="*/ 260137853 w 398"/>
              <a:gd name="T65" fmla="*/ 627875762 h 444"/>
              <a:gd name="T66" fmla="*/ 247057540 w 398"/>
              <a:gd name="T67" fmla="*/ 654230541 h 444"/>
              <a:gd name="T68" fmla="*/ 225258781 w 398"/>
              <a:gd name="T69" fmla="*/ 658881449 h 444"/>
              <a:gd name="T70" fmla="*/ 217991823 w 398"/>
              <a:gd name="T71" fmla="*/ 660432114 h 444"/>
              <a:gd name="T72" fmla="*/ 183113808 w 398"/>
              <a:gd name="T73" fmla="*/ 668183263 h 444"/>
              <a:gd name="T74" fmla="*/ 156954239 w 398"/>
              <a:gd name="T75" fmla="*/ 688337558 h 444"/>
              <a:gd name="T76" fmla="*/ 135155480 w 398"/>
              <a:gd name="T77" fmla="*/ 682135985 h 444"/>
              <a:gd name="T78" fmla="*/ 122075167 w 398"/>
              <a:gd name="T79" fmla="*/ 674384836 h 444"/>
              <a:gd name="T80" fmla="*/ 108995911 w 398"/>
              <a:gd name="T81" fmla="*/ 654230541 h 444"/>
              <a:gd name="T82" fmla="*/ 90103301 w 398"/>
              <a:gd name="T83" fmla="*/ 640277819 h 444"/>
              <a:gd name="T84" fmla="*/ 74116839 w 398"/>
              <a:gd name="T85" fmla="*/ 623224855 h 444"/>
              <a:gd name="T86" fmla="*/ 50864477 w 398"/>
              <a:gd name="T87" fmla="*/ 603070560 h 444"/>
              <a:gd name="T88" fmla="*/ 30519320 w 398"/>
              <a:gd name="T89" fmla="*/ 576715781 h 444"/>
              <a:gd name="T90" fmla="*/ 17439008 w 398"/>
              <a:gd name="T91" fmla="*/ 548809248 h 444"/>
              <a:gd name="T92" fmla="*/ 50864477 w 398"/>
              <a:gd name="T93" fmla="*/ 486796787 h 444"/>
              <a:gd name="T94" fmla="*/ 55224229 w 398"/>
              <a:gd name="T95" fmla="*/ 446489286 h 444"/>
              <a:gd name="T96" fmla="*/ 47958328 w 398"/>
              <a:gd name="T97" fmla="*/ 421684083 h 444"/>
              <a:gd name="T98" fmla="*/ 63944790 w 398"/>
              <a:gd name="T99" fmla="*/ 379825917 h 444"/>
              <a:gd name="T100" fmla="*/ 85743549 w 398"/>
              <a:gd name="T101" fmla="*/ 413932934 h 444"/>
              <a:gd name="T102" fmla="*/ 94463053 w 398"/>
              <a:gd name="T103" fmla="*/ 412382269 h 444"/>
              <a:gd name="T104" fmla="*/ 98822805 w 398"/>
              <a:gd name="T105" fmla="*/ 399980212 h 4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8" h="444">
                <a:moveTo>
                  <a:pt x="68" y="258"/>
                </a:moveTo>
                <a:cubicBezTo>
                  <a:pt x="71" y="209"/>
                  <a:pt x="59" y="223"/>
                  <a:pt x="80" y="210"/>
                </a:cubicBezTo>
                <a:cubicBezTo>
                  <a:pt x="86" y="201"/>
                  <a:pt x="94" y="202"/>
                  <a:pt x="104" y="200"/>
                </a:cubicBezTo>
                <a:cubicBezTo>
                  <a:pt x="109" y="196"/>
                  <a:pt x="109" y="193"/>
                  <a:pt x="114" y="189"/>
                </a:cubicBezTo>
                <a:cubicBezTo>
                  <a:pt x="118" y="181"/>
                  <a:pt x="124" y="176"/>
                  <a:pt x="129" y="168"/>
                </a:cubicBezTo>
                <a:cubicBezTo>
                  <a:pt x="131" y="162"/>
                  <a:pt x="131" y="157"/>
                  <a:pt x="134" y="152"/>
                </a:cubicBezTo>
                <a:cubicBezTo>
                  <a:pt x="137" y="137"/>
                  <a:pt x="133" y="120"/>
                  <a:pt x="140" y="107"/>
                </a:cubicBezTo>
                <a:cubicBezTo>
                  <a:pt x="140" y="106"/>
                  <a:pt x="128" y="0"/>
                  <a:pt x="138" y="17"/>
                </a:cubicBezTo>
                <a:lnTo>
                  <a:pt x="162" y="153"/>
                </a:lnTo>
                <a:lnTo>
                  <a:pt x="243" y="141"/>
                </a:lnTo>
                <a:cubicBezTo>
                  <a:pt x="252" y="144"/>
                  <a:pt x="250" y="148"/>
                  <a:pt x="254" y="156"/>
                </a:cubicBezTo>
                <a:cubicBezTo>
                  <a:pt x="257" y="170"/>
                  <a:pt x="245" y="194"/>
                  <a:pt x="263" y="191"/>
                </a:cubicBezTo>
                <a:cubicBezTo>
                  <a:pt x="264" y="184"/>
                  <a:pt x="266" y="183"/>
                  <a:pt x="272" y="179"/>
                </a:cubicBezTo>
                <a:cubicBezTo>
                  <a:pt x="276" y="173"/>
                  <a:pt x="277" y="171"/>
                  <a:pt x="284" y="170"/>
                </a:cubicBezTo>
                <a:cubicBezTo>
                  <a:pt x="288" y="164"/>
                  <a:pt x="293" y="159"/>
                  <a:pt x="299" y="155"/>
                </a:cubicBezTo>
                <a:cubicBezTo>
                  <a:pt x="300" y="148"/>
                  <a:pt x="302" y="142"/>
                  <a:pt x="308" y="138"/>
                </a:cubicBezTo>
                <a:cubicBezTo>
                  <a:pt x="314" y="142"/>
                  <a:pt x="319" y="143"/>
                  <a:pt x="326" y="144"/>
                </a:cubicBezTo>
                <a:cubicBezTo>
                  <a:pt x="347" y="142"/>
                  <a:pt x="337" y="130"/>
                  <a:pt x="362" y="128"/>
                </a:cubicBezTo>
                <a:cubicBezTo>
                  <a:pt x="381" y="129"/>
                  <a:pt x="376" y="129"/>
                  <a:pt x="389" y="134"/>
                </a:cubicBezTo>
                <a:cubicBezTo>
                  <a:pt x="393" y="140"/>
                  <a:pt x="396" y="139"/>
                  <a:pt x="398" y="146"/>
                </a:cubicBezTo>
                <a:cubicBezTo>
                  <a:pt x="395" y="185"/>
                  <a:pt x="397" y="168"/>
                  <a:pt x="372" y="164"/>
                </a:cubicBezTo>
                <a:cubicBezTo>
                  <a:pt x="365" y="161"/>
                  <a:pt x="362" y="161"/>
                  <a:pt x="354" y="162"/>
                </a:cubicBezTo>
                <a:cubicBezTo>
                  <a:pt x="334" y="172"/>
                  <a:pt x="349" y="168"/>
                  <a:pt x="344" y="206"/>
                </a:cubicBezTo>
                <a:cubicBezTo>
                  <a:pt x="344" y="208"/>
                  <a:pt x="327" y="216"/>
                  <a:pt x="324" y="218"/>
                </a:cubicBezTo>
                <a:cubicBezTo>
                  <a:pt x="321" y="234"/>
                  <a:pt x="328" y="228"/>
                  <a:pt x="312" y="233"/>
                </a:cubicBezTo>
                <a:cubicBezTo>
                  <a:pt x="305" y="230"/>
                  <a:pt x="306" y="235"/>
                  <a:pt x="303" y="240"/>
                </a:cubicBezTo>
                <a:cubicBezTo>
                  <a:pt x="302" y="246"/>
                  <a:pt x="300" y="251"/>
                  <a:pt x="297" y="257"/>
                </a:cubicBezTo>
                <a:cubicBezTo>
                  <a:pt x="296" y="277"/>
                  <a:pt x="296" y="275"/>
                  <a:pt x="276" y="276"/>
                </a:cubicBezTo>
                <a:cubicBezTo>
                  <a:pt x="272" y="273"/>
                  <a:pt x="268" y="272"/>
                  <a:pt x="263" y="270"/>
                </a:cubicBezTo>
                <a:cubicBezTo>
                  <a:pt x="246" y="276"/>
                  <a:pt x="261" y="298"/>
                  <a:pt x="243" y="305"/>
                </a:cubicBezTo>
                <a:cubicBezTo>
                  <a:pt x="235" y="315"/>
                  <a:pt x="238" y="330"/>
                  <a:pt x="231" y="341"/>
                </a:cubicBezTo>
                <a:cubicBezTo>
                  <a:pt x="230" y="349"/>
                  <a:pt x="225" y="354"/>
                  <a:pt x="222" y="362"/>
                </a:cubicBezTo>
                <a:cubicBezTo>
                  <a:pt x="220" y="401"/>
                  <a:pt x="216" y="403"/>
                  <a:pt x="179" y="405"/>
                </a:cubicBezTo>
                <a:cubicBezTo>
                  <a:pt x="177" y="411"/>
                  <a:pt x="177" y="420"/>
                  <a:pt x="170" y="422"/>
                </a:cubicBezTo>
                <a:cubicBezTo>
                  <a:pt x="165" y="423"/>
                  <a:pt x="160" y="424"/>
                  <a:pt x="155" y="425"/>
                </a:cubicBezTo>
                <a:cubicBezTo>
                  <a:pt x="153" y="425"/>
                  <a:pt x="150" y="426"/>
                  <a:pt x="150" y="426"/>
                </a:cubicBezTo>
                <a:cubicBezTo>
                  <a:pt x="143" y="430"/>
                  <a:pt x="134" y="430"/>
                  <a:pt x="126" y="431"/>
                </a:cubicBezTo>
                <a:cubicBezTo>
                  <a:pt x="120" y="435"/>
                  <a:pt x="114" y="440"/>
                  <a:pt x="108" y="444"/>
                </a:cubicBezTo>
                <a:cubicBezTo>
                  <a:pt x="103" y="443"/>
                  <a:pt x="98" y="441"/>
                  <a:pt x="93" y="440"/>
                </a:cubicBezTo>
                <a:cubicBezTo>
                  <a:pt x="90" y="438"/>
                  <a:pt x="86" y="438"/>
                  <a:pt x="84" y="435"/>
                </a:cubicBezTo>
                <a:cubicBezTo>
                  <a:pt x="79" y="429"/>
                  <a:pt x="83" y="427"/>
                  <a:pt x="75" y="422"/>
                </a:cubicBezTo>
                <a:cubicBezTo>
                  <a:pt x="71" y="415"/>
                  <a:pt x="70" y="414"/>
                  <a:pt x="62" y="413"/>
                </a:cubicBezTo>
                <a:cubicBezTo>
                  <a:pt x="55" y="409"/>
                  <a:pt x="59" y="405"/>
                  <a:pt x="51" y="402"/>
                </a:cubicBezTo>
                <a:cubicBezTo>
                  <a:pt x="46" y="397"/>
                  <a:pt x="41" y="393"/>
                  <a:pt x="35" y="389"/>
                </a:cubicBezTo>
                <a:cubicBezTo>
                  <a:pt x="31" y="382"/>
                  <a:pt x="28" y="376"/>
                  <a:pt x="21" y="372"/>
                </a:cubicBezTo>
                <a:cubicBezTo>
                  <a:pt x="17" y="367"/>
                  <a:pt x="16" y="360"/>
                  <a:pt x="12" y="354"/>
                </a:cubicBezTo>
                <a:cubicBezTo>
                  <a:pt x="11" y="318"/>
                  <a:pt x="0" y="320"/>
                  <a:pt x="35" y="314"/>
                </a:cubicBezTo>
                <a:cubicBezTo>
                  <a:pt x="31" y="305"/>
                  <a:pt x="33" y="296"/>
                  <a:pt x="38" y="288"/>
                </a:cubicBezTo>
                <a:cubicBezTo>
                  <a:pt x="36" y="282"/>
                  <a:pt x="36" y="277"/>
                  <a:pt x="33" y="272"/>
                </a:cubicBezTo>
                <a:cubicBezTo>
                  <a:pt x="35" y="261"/>
                  <a:pt x="32" y="247"/>
                  <a:pt x="44" y="245"/>
                </a:cubicBezTo>
                <a:cubicBezTo>
                  <a:pt x="60" y="247"/>
                  <a:pt x="45" y="264"/>
                  <a:pt x="59" y="267"/>
                </a:cubicBezTo>
                <a:cubicBezTo>
                  <a:pt x="61" y="267"/>
                  <a:pt x="63" y="267"/>
                  <a:pt x="65" y="266"/>
                </a:cubicBezTo>
                <a:cubicBezTo>
                  <a:pt x="67" y="264"/>
                  <a:pt x="70" y="256"/>
                  <a:pt x="68" y="258"/>
                </a:cubicBezTo>
                <a:close/>
              </a:path>
            </a:pathLst>
          </a:custGeom>
          <a:solidFill>
            <a:schemeClr val="accent2"/>
          </a:solidFill>
          <a:ln w="6350" cap="flat" cmpd="sng">
            <a:solidFill>
              <a:schemeClr val="bg1"/>
            </a:solidFill>
            <a:prstDash val="solid"/>
            <a:round/>
            <a:headEnd type="none" w="med" len="med"/>
            <a:tailEnd type="none" w="med" len="med"/>
          </a:ln>
        </p:spPr>
        <p:txBody>
          <a:bodyPr lIns="80414" tIns="40207" rIns="80414" bIns="40207">
            <a:noAutofit/>
          </a:bodyPr>
          <a:lstStyle/>
          <a:p>
            <a:pPr algn="ctr" defTabSz="447946"/>
            <a:endParaRPr lang="en-US" dirty="0">
              <a:solidFill>
                <a:srgbClr val="FFFFFF"/>
              </a:solidFill>
              <a:cs typeface="Arial" charset="0"/>
            </a:endParaRPr>
          </a:p>
        </p:txBody>
      </p:sp>
      <p:sp>
        <p:nvSpPr>
          <p:cNvPr id="113" name="Freeform 46"/>
          <p:cNvSpPr>
            <a:spLocks/>
          </p:cNvSpPr>
          <p:nvPr/>
        </p:nvSpPr>
        <p:spPr bwMode="gray">
          <a:xfrm>
            <a:off x="4622697" y="3082170"/>
            <a:ext cx="467006" cy="210677"/>
          </a:xfrm>
          <a:custGeom>
            <a:avLst/>
            <a:gdLst>
              <a:gd name="T0" fmla="*/ 0 w 409"/>
              <a:gd name="T1" fmla="*/ 58 h 201"/>
              <a:gd name="T2" fmla="*/ 315 w 409"/>
              <a:gd name="T3" fmla="*/ 0 h 201"/>
              <a:gd name="T4" fmla="*/ 354 w 409"/>
              <a:gd name="T5" fmla="*/ 142 h 201"/>
              <a:gd name="T6" fmla="*/ 408 w 409"/>
              <a:gd name="T7" fmla="*/ 127 h 201"/>
              <a:gd name="T8" fmla="*/ 405 w 409"/>
              <a:gd name="T9" fmla="*/ 144 h 201"/>
              <a:gd name="T10" fmla="*/ 390 w 409"/>
              <a:gd name="T11" fmla="*/ 178 h 201"/>
              <a:gd name="T12" fmla="*/ 376 w 409"/>
              <a:gd name="T13" fmla="*/ 183 h 201"/>
              <a:gd name="T14" fmla="*/ 352 w 409"/>
              <a:gd name="T15" fmla="*/ 196 h 201"/>
              <a:gd name="T16" fmla="*/ 343 w 409"/>
              <a:gd name="T17" fmla="*/ 183 h 201"/>
              <a:gd name="T18" fmla="*/ 321 w 409"/>
              <a:gd name="T19" fmla="*/ 166 h 201"/>
              <a:gd name="T20" fmla="*/ 306 w 409"/>
              <a:gd name="T21" fmla="*/ 165 h 201"/>
              <a:gd name="T22" fmla="*/ 300 w 409"/>
              <a:gd name="T23" fmla="*/ 150 h 201"/>
              <a:gd name="T24" fmla="*/ 292 w 409"/>
              <a:gd name="T25" fmla="*/ 120 h 201"/>
              <a:gd name="T26" fmla="*/ 282 w 409"/>
              <a:gd name="T27" fmla="*/ 106 h 201"/>
              <a:gd name="T28" fmla="*/ 288 w 409"/>
              <a:gd name="T29" fmla="*/ 97 h 201"/>
              <a:gd name="T30" fmla="*/ 291 w 409"/>
              <a:gd name="T31" fmla="*/ 85 h 201"/>
              <a:gd name="T32" fmla="*/ 298 w 409"/>
              <a:gd name="T33" fmla="*/ 49 h 201"/>
              <a:gd name="T34" fmla="*/ 303 w 409"/>
              <a:gd name="T35" fmla="*/ 36 h 201"/>
              <a:gd name="T36" fmla="*/ 291 w 409"/>
              <a:gd name="T37" fmla="*/ 30 h 201"/>
              <a:gd name="T38" fmla="*/ 279 w 409"/>
              <a:gd name="T39" fmla="*/ 57 h 201"/>
              <a:gd name="T40" fmla="*/ 273 w 409"/>
              <a:gd name="T41" fmla="*/ 99 h 201"/>
              <a:gd name="T42" fmla="*/ 282 w 409"/>
              <a:gd name="T43" fmla="*/ 139 h 201"/>
              <a:gd name="T44" fmla="*/ 291 w 409"/>
              <a:gd name="T45" fmla="*/ 159 h 201"/>
              <a:gd name="T46" fmla="*/ 304 w 409"/>
              <a:gd name="T47" fmla="*/ 175 h 201"/>
              <a:gd name="T48" fmla="*/ 306 w 409"/>
              <a:gd name="T49" fmla="*/ 198 h 201"/>
              <a:gd name="T50" fmla="*/ 283 w 409"/>
              <a:gd name="T51" fmla="*/ 195 h 201"/>
              <a:gd name="T52" fmla="*/ 250 w 409"/>
              <a:gd name="T53" fmla="*/ 189 h 201"/>
              <a:gd name="T54" fmla="*/ 241 w 409"/>
              <a:gd name="T55" fmla="*/ 166 h 201"/>
              <a:gd name="T56" fmla="*/ 226 w 409"/>
              <a:gd name="T57" fmla="*/ 178 h 201"/>
              <a:gd name="T58" fmla="*/ 217 w 409"/>
              <a:gd name="T59" fmla="*/ 166 h 201"/>
              <a:gd name="T60" fmla="*/ 228 w 409"/>
              <a:gd name="T61" fmla="*/ 147 h 201"/>
              <a:gd name="T62" fmla="*/ 234 w 409"/>
              <a:gd name="T63" fmla="*/ 132 h 201"/>
              <a:gd name="T64" fmla="*/ 220 w 409"/>
              <a:gd name="T65" fmla="*/ 108 h 201"/>
              <a:gd name="T66" fmla="*/ 208 w 409"/>
              <a:gd name="T67" fmla="*/ 100 h 201"/>
              <a:gd name="T68" fmla="*/ 187 w 409"/>
              <a:gd name="T69" fmla="*/ 96 h 201"/>
              <a:gd name="T70" fmla="*/ 190 w 409"/>
              <a:gd name="T71" fmla="*/ 82 h 201"/>
              <a:gd name="T72" fmla="*/ 168 w 409"/>
              <a:gd name="T73" fmla="*/ 78 h 201"/>
              <a:gd name="T74" fmla="*/ 160 w 409"/>
              <a:gd name="T75" fmla="*/ 91 h 201"/>
              <a:gd name="T76" fmla="*/ 151 w 409"/>
              <a:gd name="T77" fmla="*/ 64 h 201"/>
              <a:gd name="T78" fmla="*/ 124 w 409"/>
              <a:gd name="T79" fmla="*/ 48 h 201"/>
              <a:gd name="T80" fmla="*/ 87 w 409"/>
              <a:gd name="T81" fmla="*/ 61 h 201"/>
              <a:gd name="T82" fmla="*/ 66 w 409"/>
              <a:gd name="T83" fmla="*/ 61 h 201"/>
              <a:gd name="T84" fmla="*/ 51 w 409"/>
              <a:gd name="T85" fmla="*/ 79 h 201"/>
              <a:gd name="T86" fmla="*/ 28 w 409"/>
              <a:gd name="T87" fmla="*/ 99 h 201"/>
              <a:gd name="T88" fmla="*/ 15 w 409"/>
              <a:gd name="T89" fmla="*/ 108 h 201"/>
              <a:gd name="T90" fmla="*/ 12 w 409"/>
              <a:gd name="T91" fmla="*/ 88 h 201"/>
              <a:gd name="T92" fmla="*/ 10 w 409"/>
              <a:gd name="T93" fmla="*/ 70 h 201"/>
              <a:gd name="T94" fmla="*/ 0 w 409"/>
              <a:gd name="T95" fmla="*/ 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201">
                <a:moveTo>
                  <a:pt x="0" y="58"/>
                </a:moveTo>
                <a:lnTo>
                  <a:pt x="315" y="0"/>
                </a:lnTo>
                <a:lnTo>
                  <a:pt x="354" y="142"/>
                </a:lnTo>
                <a:lnTo>
                  <a:pt x="408" y="127"/>
                </a:lnTo>
                <a:cubicBezTo>
                  <a:pt x="409" y="134"/>
                  <a:pt x="409" y="138"/>
                  <a:pt x="405" y="144"/>
                </a:cubicBezTo>
                <a:cubicBezTo>
                  <a:pt x="403" y="157"/>
                  <a:pt x="405" y="175"/>
                  <a:pt x="390" y="178"/>
                </a:cubicBezTo>
                <a:cubicBezTo>
                  <a:pt x="385" y="184"/>
                  <a:pt x="382" y="180"/>
                  <a:pt x="376" y="183"/>
                </a:cubicBezTo>
                <a:cubicBezTo>
                  <a:pt x="365" y="189"/>
                  <a:pt x="364" y="194"/>
                  <a:pt x="352" y="196"/>
                </a:cubicBezTo>
                <a:cubicBezTo>
                  <a:pt x="347" y="192"/>
                  <a:pt x="347" y="188"/>
                  <a:pt x="343" y="183"/>
                </a:cubicBezTo>
                <a:cubicBezTo>
                  <a:pt x="338" y="178"/>
                  <a:pt x="327" y="169"/>
                  <a:pt x="321" y="166"/>
                </a:cubicBezTo>
                <a:cubicBezTo>
                  <a:pt x="316" y="165"/>
                  <a:pt x="311" y="167"/>
                  <a:pt x="306" y="165"/>
                </a:cubicBezTo>
                <a:cubicBezTo>
                  <a:pt x="305" y="165"/>
                  <a:pt x="301" y="152"/>
                  <a:pt x="300" y="150"/>
                </a:cubicBezTo>
                <a:cubicBezTo>
                  <a:pt x="302" y="139"/>
                  <a:pt x="309" y="123"/>
                  <a:pt x="292" y="120"/>
                </a:cubicBezTo>
                <a:cubicBezTo>
                  <a:pt x="284" y="109"/>
                  <a:pt x="287" y="114"/>
                  <a:pt x="282" y="106"/>
                </a:cubicBezTo>
                <a:cubicBezTo>
                  <a:pt x="285" y="88"/>
                  <a:pt x="280" y="111"/>
                  <a:pt x="288" y="97"/>
                </a:cubicBezTo>
                <a:cubicBezTo>
                  <a:pt x="290" y="93"/>
                  <a:pt x="289" y="89"/>
                  <a:pt x="291" y="85"/>
                </a:cubicBezTo>
                <a:cubicBezTo>
                  <a:pt x="288" y="76"/>
                  <a:pt x="290" y="55"/>
                  <a:pt x="298" y="49"/>
                </a:cubicBezTo>
                <a:cubicBezTo>
                  <a:pt x="300" y="45"/>
                  <a:pt x="301" y="40"/>
                  <a:pt x="303" y="36"/>
                </a:cubicBezTo>
                <a:cubicBezTo>
                  <a:pt x="300" y="29"/>
                  <a:pt x="299" y="27"/>
                  <a:pt x="291" y="30"/>
                </a:cubicBezTo>
                <a:cubicBezTo>
                  <a:pt x="287" y="39"/>
                  <a:pt x="285" y="54"/>
                  <a:pt x="279" y="57"/>
                </a:cubicBezTo>
                <a:cubicBezTo>
                  <a:pt x="271" y="68"/>
                  <a:pt x="274" y="86"/>
                  <a:pt x="273" y="99"/>
                </a:cubicBezTo>
                <a:cubicBezTo>
                  <a:pt x="274" y="119"/>
                  <a:pt x="275" y="124"/>
                  <a:pt x="282" y="139"/>
                </a:cubicBezTo>
                <a:cubicBezTo>
                  <a:pt x="283" y="147"/>
                  <a:pt x="284" y="155"/>
                  <a:pt x="291" y="159"/>
                </a:cubicBezTo>
                <a:cubicBezTo>
                  <a:pt x="295" y="165"/>
                  <a:pt x="300" y="169"/>
                  <a:pt x="304" y="175"/>
                </a:cubicBezTo>
                <a:cubicBezTo>
                  <a:pt x="307" y="184"/>
                  <a:pt x="307" y="187"/>
                  <a:pt x="306" y="198"/>
                </a:cubicBezTo>
                <a:cubicBezTo>
                  <a:pt x="303" y="201"/>
                  <a:pt x="292" y="197"/>
                  <a:pt x="283" y="195"/>
                </a:cubicBezTo>
                <a:cubicBezTo>
                  <a:pt x="274" y="193"/>
                  <a:pt x="257" y="194"/>
                  <a:pt x="250" y="189"/>
                </a:cubicBezTo>
                <a:cubicBezTo>
                  <a:pt x="248" y="180"/>
                  <a:pt x="249" y="171"/>
                  <a:pt x="241" y="166"/>
                </a:cubicBezTo>
                <a:cubicBezTo>
                  <a:pt x="234" y="170"/>
                  <a:pt x="233" y="177"/>
                  <a:pt x="226" y="178"/>
                </a:cubicBezTo>
                <a:cubicBezTo>
                  <a:pt x="221" y="174"/>
                  <a:pt x="220" y="171"/>
                  <a:pt x="217" y="166"/>
                </a:cubicBezTo>
                <a:cubicBezTo>
                  <a:pt x="220" y="157"/>
                  <a:pt x="220" y="152"/>
                  <a:pt x="228" y="147"/>
                </a:cubicBezTo>
                <a:cubicBezTo>
                  <a:pt x="229" y="141"/>
                  <a:pt x="231" y="137"/>
                  <a:pt x="234" y="132"/>
                </a:cubicBezTo>
                <a:cubicBezTo>
                  <a:pt x="232" y="120"/>
                  <a:pt x="233" y="111"/>
                  <a:pt x="220" y="108"/>
                </a:cubicBezTo>
                <a:cubicBezTo>
                  <a:pt x="214" y="105"/>
                  <a:pt x="212" y="106"/>
                  <a:pt x="208" y="100"/>
                </a:cubicBezTo>
                <a:cubicBezTo>
                  <a:pt x="201" y="102"/>
                  <a:pt x="194" y="97"/>
                  <a:pt x="187" y="96"/>
                </a:cubicBezTo>
                <a:cubicBezTo>
                  <a:pt x="183" y="94"/>
                  <a:pt x="193" y="85"/>
                  <a:pt x="190" y="82"/>
                </a:cubicBezTo>
                <a:cubicBezTo>
                  <a:pt x="187" y="79"/>
                  <a:pt x="173" y="77"/>
                  <a:pt x="168" y="78"/>
                </a:cubicBezTo>
                <a:cubicBezTo>
                  <a:pt x="158" y="80"/>
                  <a:pt x="165" y="84"/>
                  <a:pt x="160" y="91"/>
                </a:cubicBezTo>
                <a:cubicBezTo>
                  <a:pt x="151" y="84"/>
                  <a:pt x="155" y="74"/>
                  <a:pt x="151" y="64"/>
                </a:cubicBezTo>
                <a:cubicBezTo>
                  <a:pt x="149" y="53"/>
                  <a:pt x="134" y="49"/>
                  <a:pt x="124" y="48"/>
                </a:cubicBezTo>
                <a:cubicBezTo>
                  <a:pt x="113" y="47"/>
                  <a:pt x="97" y="59"/>
                  <a:pt x="87" y="61"/>
                </a:cubicBezTo>
                <a:cubicBezTo>
                  <a:pt x="77" y="63"/>
                  <a:pt x="72" y="58"/>
                  <a:pt x="66" y="61"/>
                </a:cubicBezTo>
                <a:cubicBezTo>
                  <a:pt x="52" y="65"/>
                  <a:pt x="57" y="73"/>
                  <a:pt x="51" y="79"/>
                </a:cubicBezTo>
                <a:cubicBezTo>
                  <a:pt x="45" y="85"/>
                  <a:pt x="34" y="94"/>
                  <a:pt x="28" y="99"/>
                </a:cubicBezTo>
                <a:cubicBezTo>
                  <a:pt x="27" y="105"/>
                  <a:pt x="22" y="112"/>
                  <a:pt x="15" y="108"/>
                </a:cubicBezTo>
                <a:cubicBezTo>
                  <a:pt x="11" y="100"/>
                  <a:pt x="10" y="98"/>
                  <a:pt x="12" y="88"/>
                </a:cubicBezTo>
                <a:lnTo>
                  <a:pt x="10" y="70"/>
                </a:lnTo>
                <a:lnTo>
                  <a:pt x="0" y="58"/>
                </a:lnTo>
                <a:close/>
              </a:path>
            </a:pathLst>
          </a:custGeom>
          <a:solidFill>
            <a:schemeClr val="accent2"/>
          </a:solidFill>
          <a:ln w="6350" cap="flat" cmpd="sng">
            <a:solidFill>
              <a:schemeClr val="bg1"/>
            </a:solidFill>
            <a:prstDash val="solid"/>
            <a:round/>
            <a:headEnd type="none" w="med" len="med"/>
            <a:tailEnd type="none" w="med" len="med"/>
          </a:ln>
          <a:effectLst/>
          <a:extLst/>
        </p:spPr>
        <p:txBody>
          <a:bodyPr lIns="80414" tIns="40207" rIns="80414" bIns="40207">
            <a:noAutofit/>
          </a:bodyPr>
          <a:lstStyle/>
          <a:p>
            <a:pPr algn="ctr" defTabSz="447946">
              <a:defRPr/>
            </a:pPr>
            <a:endParaRPr lang="en-CA" dirty="0">
              <a:solidFill>
                <a:srgbClr val="FFFFFF"/>
              </a:solidFill>
              <a:cs typeface="Arial" charset="0"/>
            </a:endParaRPr>
          </a:p>
        </p:txBody>
      </p:sp>
      <p:sp>
        <p:nvSpPr>
          <p:cNvPr id="114" name="Freeform 47"/>
          <p:cNvSpPr>
            <a:spLocks/>
          </p:cNvSpPr>
          <p:nvPr/>
        </p:nvSpPr>
        <p:spPr bwMode="gray">
          <a:xfrm>
            <a:off x="4978928" y="3064614"/>
            <a:ext cx="106435" cy="165322"/>
          </a:xfrm>
          <a:custGeom>
            <a:avLst/>
            <a:gdLst>
              <a:gd name="T0" fmla="*/ 67862265 w 93"/>
              <a:gd name="T1" fmla="*/ 105079151 h 159"/>
              <a:gd name="T2" fmla="*/ 30647063 w 93"/>
              <a:gd name="T3" fmla="*/ 116024457 h 159"/>
              <a:gd name="T4" fmla="*/ 0 w 93"/>
              <a:gd name="T5" fmla="*/ 12405166 h 159"/>
              <a:gd name="T6" fmla="*/ 10945195 w 93"/>
              <a:gd name="T7" fmla="*/ 2189398 h 159"/>
              <a:gd name="T8" fmla="*/ 21891244 w 93"/>
              <a:gd name="T9" fmla="*/ 0 h 159"/>
              <a:gd name="T10" fmla="*/ 17512484 w 93"/>
              <a:gd name="T11" fmla="*/ 29918648 h 159"/>
              <a:gd name="T12" fmla="*/ 32836443 w 93"/>
              <a:gd name="T13" fmla="*/ 48160781 h 159"/>
              <a:gd name="T14" fmla="*/ 38674220 w 93"/>
              <a:gd name="T15" fmla="*/ 64944752 h 159"/>
              <a:gd name="T16" fmla="*/ 49619411 w 93"/>
              <a:gd name="T17" fmla="*/ 78808943 h 159"/>
              <a:gd name="T18" fmla="*/ 62753997 w 93"/>
              <a:gd name="T19" fmla="*/ 80998341 h 159"/>
              <a:gd name="T20" fmla="*/ 63484359 w 93"/>
              <a:gd name="T21" fmla="*/ 91214106 h 159"/>
              <a:gd name="T22" fmla="*/ 67862265 w 93"/>
              <a:gd name="T23" fmla="*/ 105079151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59"/>
              <a:gd name="T38" fmla="*/ 93 w 93"/>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59">
                <a:moveTo>
                  <a:pt x="93" y="144"/>
                </a:moveTo>
                <a:lnTo>
                  <a:pt x="42" y="159"/>
                </a:lnTo>
                <a:lnTo>
                  <a:pt x="0" y="17"/>
                </a:lnTo>
                <a:lnTo>
                  <a:pt x="15" y="3"/>
                </a:lnTo>
                <a:lnTo>
                  <a:pt x="30" y="0"/>
                </a:lnTo>
                <a:lnTo>
                  <a:pt x="24" y="41"/>
                </a:lnTo>
                <a:lnTo>
                  <a:pt x="45" y="66"/>
                </a:lnTo>
                <a:lnTo>
                  <a:pt x="53" y="89"/>
                </a:lnTo>
                <a:cubicBezTo>
                  <a:pt x="58" y="95"/>
                  <a:pt x="63" y="104"/>
                  <a:pt x="68" y="108"/>
                </a:cubicBezTo>
                <a:cubicBezTo>
                  <a:pt x="73" y="112"/>
                  <a:pt x="83" y="108"/>
                  <a:pt x="86" y="111"/>
                </a:cubicBezTo>
                <a:cubicBezTo>
                  <a:pt x="89" y="114"/>
                  <a:pt x="86" y="120"/>
                  <a:pt x="87" y="125"/>
                </a:cubicBezTo>
                <a:cubicBezTo>
                  <a:pt x="88" y="130"/>
                  <a:pt x="92" y="140"/>
                  <a:pt x="93" y="144"/>
                </a:cubicBezTo>
                <a:close/>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17" name="Freeform 38"/>
          <p:cNvSpPr>
            <a:spLocks/>
          </p:cNvSpPr>
          <p:nvPr/>
        </p:nvSpPr>
        <p:spPr bwMode="gray">
          <a:xfrm>
            <a:off x="3691857" y="3275066"/>
            <a:ext cx="733046" cy="340894"/>
          </a:xfrm>
          <a:custGeom>
            <a:avLst/>
            <a:gdLst>
              <a:gd name="T0" fmla="*/ 937294049 w 646"/>
              <a:gd name="T1" fmla="*/ 238706817 h 327"/>
              <a:gd name="T2" fmla="*/ 914079574 w 646"/>
              <a:gd name="T3" fmla="*/ 258598511 h 327"/>
              <a:gd name="T4" fmla="*/ 892315674 w 646"/>
              <a:gd name="T5" fmla="*/ 280021001 h 327"/>
              <a:gd name="T6" fmla="*/ 872002349 w 646"/>
              <a:gd name="T7" fmla="*/ 293792756 h 327"/>
              <a:gd name="T8" fmla="*/ 848787874 w 646"/>
              <a:gd name="T9" fmla="*/ 330516715 h 327"/>
              <a:gd name="T10" fmla="*/ 827023974 w 646"/>
              <a:gd name="T11" fmla="*/ 367240674 h 327"/>
              <a:gd name="T12" fmla="*/ 811064485 w 646"/>
              <a:gd name="T13" fmla="*/ 377951919 h 327"/>
              <a:gd name="T14" fmla="*/ 758831125 w 646"/>
              <a:gd name="T15" fmla="*/ 405495429 h 327"/>
              <a:gd name="T16" fmla="*/ 618091591 w 646"/>
              <a:gd name="T17" fmla="*/ 428447634 h 327"/>
              <a:gd name="T18" fmla="*/ 182815704 w 646"/>
              <a:gd name="T19" fmla="*/ 465171593 h 327"/>
              <a:gd name="T20" fmla="*/ 182815704 w 646"/>
              <a:gd name="T21" fmla="*/ 486594083 h 327"/>
              <a:gd name="T22" fmla="*/ 153797875 w 646"/>
              <a:gd name="T23" fmla="*/ 491184307 h 327"/>
              <a:gd name="T24" fmla="*/ 49331155 w 646"/>
              <a:gd name="T25" fmla="*/ 492715103 h 327"/>
              <a:gd name="T26" fmla="*/ 0 w 646"/>
              <a:gd name="T27" fmla="*/ 495775613 h 327"/>
              <a:gd name="T28" fmla="*/ 30469460 w 646"/>
              <a:gd name="T29" fmla="*/ 472822328 h 327"/>
              <a:gd name="T30" fmla="*/ 60938920 w 646"/>
              <a:gd name="T31" fmla="*/ 364180164 h 327"/>
              <a:gd name="T32" fmla="*/ 91408380 w 646"/>
              <a:gd name="T33" fmla="*/ 377951919 h 327"/>
              <a:gd name="T34" fmla="*/ 126229564 w 646"/>
              <a:gd name="T35" fmla="*/ 391723674 h 327"/>
              <a:gd name="T36" fmla="*/ 118975635 w 646"/>
              <a:gd name="T37" fmla="*/ 371831980 h 327"/>
              <a:gd name="T38" fmla="*/ 134935124 w 646"/>
              <a:gd name="T39" fmla="*/ 325926490 h 327"/>
              <a:gd name="T40" fmla="*/ 158150655 w 646"/>
              <a:gd name="T41" fmla="*/ 304504001 h 327"/>
              <a:gd name="T42" fmla="*/ 162503435 w 646"/>
              <a:gd name="T43" fmla="*/ 263189817 h 327"/>
              <a:gd name="T44" fmla="*/ 178462924 w 646"/>
              <a:gd name="T45" fmla="*/ 252478572 h 327"/>
              <a:gd name="T46" fmla="*/ 214735738 w 646"/>
              <a:gd name="T47" fmla="*/ 254008286 h 327"/>
              <a:gd name="T48" fmla="*/ 261165744 w 646"/>
              <a:gd name="T49" fmla="*/ 244827837 h 327"/>
              <a:gd name="T50" fmla="*/ 287282424 w 646"/>
              <a:gd name="T51" fmla="*/ 261659021 h 327"/>
              <a:gd name="T52" fmla="*/ 309046324 w 646"/>
              <a:gd name="T53" fmla="*/ 229525286 h 327"/>
              <a:gd name="T54" fmla="*/ 326456387 w 646"/>
              <a:gd name="T55" fmla="*/ 226464776 h 327"/>
              <a:gd name="T56" fmla="*/ 352573067 w 646"/>
              <a:gd name="T57" fmla="*/ 244827837 h 327"/>
              <a:gd name="T58" fmla="*/ 374336967 w 646"/>
              <a:gd name="T59" fmla="*/ 197391552 h 327"/>
              <a:gd name="T60" fmla="*/ 387395307 w 646"/>
              <a:gd name="T61" fmla="*/ 189740817 h 327"/>
              <a:gd name="T62" fmla="*/ 396100867 w 646"/>
              <a:gd name="T63" fmla="*/ 206573082 h 327"/>
              <a:gd name="T64" fmla="*/ 423668122 w 646"/>
              <a:gd name="T65" fmla="*/ 211163307 h 327"/>
              <a:gd name="T66" fmla="*/ 435275887 w 646"/>
              <a:gd name="T67" fmla="*/ 175970143 h 327"/>
              <a:gd name="T68" fmla="*/ 461392567 w 646"/>
              <a:gd name="T69" fmla="*/ 157607082 h 327"/>
              <a:gd name="T70" fmla="*/ 488959822 w 646"/>
              <a:gd name="T71" fmla="*/ 119353408 h 327"/>
              <a:gd name="T72" fmla="*/ 483156467 w 646"/>
              <a:gd name="T73" fmla="*/ 78039224 h 327"/>
              <a:gd name="T74" fmla="*/ 535389827 w 646"/>
              <a:gd name="T75" fmla="*/ 78039224 h 327"/>
              <a:gd name="T76" fmla="*/ 552799891 w 646"/>
              <a:gd name="T77" fmla="*/ 64267469 h 327"/>
              <a:gd name="T78" fmla="*/ 549898742 w 646"/>
              <a:gd name="T79" fmla="*/ 32133735 h 327"/>
              <a:gd name="T80" fmla="*/ 557152671 w 646"/>
              <a:gd name="T81" fmla="*/ 0 h 327"/>
              <a:gd name="T82" fmla="*/ 619542165 w 646"/>
              <a:gd name="T83" fmla="*/ 13771755 h 327"/>
              <a:gd name="T84" fmla="*/ 671775525 w 646"/>
              <a:gd name="T85" fmla="*/ 47435204 h 327"/>
              <a:gd name="T86" fmla="*/ 696441631 w 646"/>
              <a:gd name="T87" fmla="*/ 64267469 h 327"/>
              <a:gd name="T88" fmla="*/ 739969431 w 646"/>
              <a:gd name="T89" fmla="*/ 56616735 h 327"/>
              <a:gd name="T90" fmla="*/ 763183905 w 646"/>
              <a:gd name="T91" fmla="*/ 68857694 h 327"/>
              <a:gd name="T92" fmla="*/ 783496174 w 646"/>
              <a:gd name="T93" fmla="*/ 42844980 h 327"/>
              <a:gd name="T94" fmla="*/ 806711705 w 646"/>
              <a:gd name="T95" fmla="*/ 38254755 h 327"/>
              <a:gd name="T96" fmla="*/ 813965634 w 646"/>
              <a:gd name="T97" fmla="*/ 65797184 h 327"/>
              <a:gd name="T98" fmla="*/ 831376754 w 646"/>
              <a:gd name="T99" fmla="*/ 73447919 h 327"/>
              <a:gd name="T100" fmla="*/ 848787874 w 646"/>
              <a:gd name="T101" fmla="*/ 88749388 h 327"/>
              <a:gd name="T102" fmla="*/ 861846214 w 646"/>
              <a:gd name="T103" fmla="*/ 157607082 h 327"/>
              <a:gd name="T104" fmla="*/ 874904554 w 646"/>
              <a:gd name="T105" fmla="*/ 175970143 h 327"/>
              <a:gd name="T106" fmla="*/ 915530149 w 646"/>
              <a:gd name="T107" fmla="*/ 211163307 h 327"/>
              <a:gd name="T108" fmla="*/ 935843474 w 646"/>
              <a:gd name="T109" fmla="*/ 231056082 h 327"/>
              <a:gd name="T110" fmla="*/ 937294049 w 646"/>
              <a:gd name="T111" fmla="*/ 238706817 h 3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6" h="327">
                <a:moveTo>
                  <a:pt x="646" y="156"/>
                </a:moveTo>
                <a:cubicBezTo>
                  <a:pt x="642" y="162"/>
                  <a:pt x="636" y="165"/>
                  <a:pt x="630" y="169"/>
                </a:cubicBezTo>
                <a:cubicBezTo>
                  <a:pt x="626" y="176"/>
                  <a:pt x="622" y="179"/>
                  <a:pt x="615" y="183"/>
                </a:cubicBezTo>
                <a:cubicBezTo>
                  <a:pt x="611" y="188"/>
                  <a:pt x="607" y="189"/>
                  <a:pt x="601" y="192"/>
                </a:cubicBezTo>
                <a:cubicBezTo>
                  <a:pt x="595" y="197"/>
                  <a:pt x="590" y="208"/>
                  <a:pt x="585" y="216"/>
                </a:cubicBezTo>
                <a:cubicBezTo>
                  <a:pt x="580" y="224"/>
                  <a:pt x="579" y="233"/>
                  <a:pt x="570" y="240"/>
                </a:cubicBezTo>
                <a:cubicBezTo>
                  <a:pt x="567" y="246"/>
                  <a:pt x="565" y="246"/>
                  <a:pt x="559" y="247"/>
                </a:cubicBezTo>
                <a:cubicBezTo>
                  <a:pt x="552" y="251"/>
                  <a:pt x="545" y="260"/>
                  <a:pt x="523" y="265"/>
                </a:cubicBezTo>
                <a:cubicBezTo>
                  <a:pt x="505" y="274"/>
                  <a:pt x="446" y="279"/>
                  <a:pt x="426" y="280"/>
                </a:cubicBezTo>
                <a:cubicBezTo>
                  <a:pt x="361" y="287"/>
                  <a:pt x="182" y="297"/>
                  <a:pt x="126" y="304"/>
                </a:cubicBezTo>
                <a:cubicBezTo>
                  <a:pt x="125" y="307"/>
                  <a:pt x="129" y="315"/>
                  <a:pt x="126" y="318"/>
                </a:cubicBezTo>
                <a:cubicBezTo>
                  <a:pt x="123" y="321"/>
                  <a:pt x="121" y="320"/>
                  <a:pt x="106" y="321"/>
                </a:cubicBezTo>
                <a:cubicBezTo>
                  <a:pt x="91" y="322"/>
                  <a:pt x="52" y="322"/>
                  <a:pt x="34" y="322"/>
                </a:cubicBezTo>
                <a:cubicBezTo>
                  <a:pt x="23" y="327"/>
                  <a:pt x="11" y="325"/>
                  <a:pt x="0" y="324"/>
                </a:cubicBezTo>
                <a:cubicBezTo>
                  <a:pt x="8" y="320"/>
                  <a:pt x="13" y="314"/>
                  <a:pt x="21" y="309"/>
                </a:cubicBezTo>
                <a:cubicBezTo>
                  <a:pt x="27" y="280"/>
                  <a:pt x="12" y="248"/>
                  <a:pt x="42" y="238"/>
                </a:cubicBezTo>
                <a:cubicBezTo>
                  <a:pt x="50" y="242"/>
                  <a:pt x="54" y="246"/>
                  <a:pt x="63" y="247"/>
                </a:cubicBezTo>
                <a:cubicBezTo>
                  <a:pt x="72" y="262"/>
                  <a:pt x="59" y="259"/>
                  <a:pt x="87" y="256"/>
                </a:cubicBezTo>
                <a:cubicBezTo>
                  <a:pt x="85" y="252"/>
                  <a:pt x="84" y="247"/>
                  <a:pt x="82" y="243"/>
                </a:cubicBezTo>
                <a:cubicBezTo>
                  <a:pt x="81" y="231"/>
                  <a:pt x="79" y="216"/>
                  <a:pt x="93" y="213"/>
                </a:cubicBezTo>
                <a:cubicBezTo>
                  <a:pt x="102" y="206"/>
                  <a:pt x="104" y="211"/>
                  <a:pt x="109" y="199"/>
                </a:cubicBezTo>
                <a:cubicBezTo>
                  <a:pt x="114" y="194"/>
                  <a:pt x="106" y="177"/>
                  <a:pt x="112" y="172"/>
                </a:cubicBezTo>
                <a:cubicBezTo>
                  <a:pt x="114" y="167"/>
                  <a:pt x="117" y="166"/>
                  <a:pt x="123" y="165"/>
                </a:cubicBezTo>
                <a:cubicBezTo>
                  <a:pt x="129" y="164"/>
                  <a:pt x="139" y="167"/>
                  <a:pt x="148" y="166"/>
                </a:cubicBezTo>
                <a:cubicBezTo>
                  <a:pt x="163" y="157"/>
                  <a:pt x="151" y="159"/>
                  <a:pt x="180" y="160"/>
                </a:cubicBezTo>
                <a:cubicBezTo>
                  <a:pt x="186" y="164"/>
                  <a:pt x="192" y="167"/>
                  <a:pt x="198" y="171"/>
                </a:cubicBezTo>
                <a:cubicBezTo>
                  <a:pt x="215" y="167"/>
                  <a:pt x="200" y="158"/>
                  <a:pt x="213" y="150"/>
                </a:cubicBezTo>
                <a:cubicBezTo>
                  <a:pt x="217" y="147"/>
                  <a:pt x="220" y="148"/>
                  <a:pt x="225" y="148"/>
                </a:cubicBezTo>
                <a:cubicBezTo>
                  <a:pt x="230" y="150"/>
                  <a:pt x="238" y="163"/>
                  <a:pt x="243" y="160"/>
                </a:cubicBezTo>
                <a:cubicBezTo>
                  <a:pt x="245" y="151"/>
                  <a:pt x="250" y="134"/>
                  <a:pt x="258" y="129"/>
                </a:cubicBezTo>
                <a:cubicBezTo>
                  <a:pt x="258" y="127"/>
                  <a:pt x="258" y="114"/>
                  <a:pt x="267" y="124"/>
                </a:cubicBezTo>
                <a:cubicBezTo>
                  <a:pt x="269" y="125"/>
                  <a:pt x="268" y="134"/>
                  <a:pt x="273" y="135"/>
                </a:cubicBezTo>
                <a:cubicBezTo>
                  <a:pt x="281" y="134"/>
                  <a:pt x="285" y="143"/>
                  <a:pt x="292" y="138"/>
                </a:cubicBezTo>
                <a:cubicBezTo>
                  <a:pt x="297" y="134"/>
                  <a:pt x="299" y="121"/>
                  <a:pt x="300" y="115"/>
                </a:cubicBezTo>
                <a:cubicBezTo>
                  <a:pt x="302" y="107"/>
                  <a:pt x="314" y="103"/>
                  <a:pt x="318" y="103"/>
                </a:cubicBezTo>
                <a:cubicBezTo>
                  <a:pt x="320" y="55"/>
                  <a:pt x="321" y="100"/>
                  <a:pt x="337" y="78"/>
                </a:cubicBezTo>
                <a:cubicBezTo>
                  <a:pt x="340" y="70"/>
                  <a:pt x="328" y="55"/>
                  <a:pt x="333" y="51"/>
                </a:cubicBezTo>
                <a:cubicBezTo>
                  <a:pt x="338" y="47"/>
                  <a:pt x="361" y="52"/>
                  <a:pt x="369" y="51"/>
                </a:cubicBezTo>
                <a:cubicBezTo>
                  <a:pt x="371" y="51"/>
                  <a:pt x="376" y="43"/>
                  <a:pt x="381" y="42"/>
                </a:cubicBezTo>
                <a:cubicBezTo>
                  <a:pt x="392" y="37"/>
                  <a:pt x="384" y="28"/>
                  <a:pt x="379" y="21"/>
                </a:cubicBezTo>
                <a:cubicBezTo>
                  <a:pt x="381" y="14"/>
                  <a:pt x="382" y="7"/>
                  <a:pt x="384" y="0"/>
                </a:cubicBezTo>
                <a:cubicBezTo>
                  <a:pt x="404" y="3"/>
                  <a:pt x="398" y="7"/>
                  <a:pt x="427" y="9"/>
                </a:cubicBezTo>
                <a:cubicBezTo>
                  <a:pt x="439" y="32"/>
                  <a:pt x="427" y="29"/>
                  <a:pt x="463" y="31"/>
                </a:cubicBezTo>
                <a:cubicBezTo>
                  <a:pt x="467" y="37"/>
                  <a:pt x="473" y="39"/>
                  <a:pt x="480" y="42"/>
                </a:cubicBezTo>
                <a:cubicBezTo>
                  <a:pt x="489" y="37"/>
                  <a:pt x="499" y="38"/>
                  <a:pt x="510" y="37"/>
                </a:cubicBezTo>
                <a:cubicBezTo>
                  <a:pt x="514" y="39"/>
                  <a:pt x="522" y="43"/>
                  <a:pt x="526" y="45"/>
                </a:cubicBezTo>
                <a:cubicBezTo>
                  <a:pt x="539" y="42"/>
                  <a:pt x="530" y="32"/>
                  <a:pt x="540" y="28"/>
                </a:cubicBezTo>
                <a:cubicBezTo>
                  <a:pt x="544" y="29"/>
                  <a:pt x="552" y="23"/>
                  <a:pt x="556" y="25"/>
                </a:cubicBezTo>
                <a:cubicBezTo>
                  <a:pt x="563" y="28"/>
                  <a:pt x="551" y="41"/>
                  <a:pt x="561" y="43"/>
                </a:cubicBezTo>
                <a:cubicBezTo>
                  <a:pt x="570" y="50"/>
                  <a:pt x="559" y="42"/>
                  <a:pt x="573" y="48"/>
                </a:cubicBezTo>
                <a:cubicBezTo>
                  <a:pt x="578" y="50"/>
                  <a:pt x="581" y="55"/>
                  <a:pt x="585" y="58"/>
                </a:cubicBezTo>
                <a:cubicBezTo>
                  <a:pt x="586" y="81"/>
                  <a:pt x="583" y="88"/>
                  <a:pt x="594" y="103"/>
                </a:cubicBezTo>
                <a:cubicBezTo>
                  <a:pt x="595" y="110"/>
                  <a:pt x="595" y="113"/>
                  <a:pt x="603" y="115"/>
                </a:cubicBezTo>
                <a:cubicBezTo>
                  <a:pt x="610" y="127"/>
                  <a:pt x="620" y="130"/>
                  <a:pt x="631" y="138"/>
                </a:cubicBezTo>
                <a:cubicBezTo>
                  <a:pt x="635" y="146"/>
                  <a:pt x="634" y="149"/>
                  <a:pt x="645" y="151"/>
                </a:cubicBezTo>
                <a:cubicBezTo>
                  <a:pt x="645" y="153"/>
                  <a:pt x="646" y="156"/>
                  <a:pt x="646" y="156"/>
                </a:cubicBezTo>
                <a:close/>
              </a:path>
            </a:pathLst>
          </a:custGeom>
          <a:solidFill>
            <a:schemeClr val="accent2"/>
          </a:solidFill>
          <a:ln w="6350" cap="flat" cmpd="sng">
            <a:solidFill>
              <a:schemeClr val="bg1"/>
            </a:solidFill>
            <a:prstDash val="solid"/>
            <a:round/>
            <a:headEnd type="none" w="med" len="med"/>
            <a:tailEnd type="none" w="med" len="med"/>
          </a:ln>
        </p:spPr>
        <p:txBody>
          <a:bodyPr lIns="80414" tIns="40207" rIns="80414" bIns="40207">
            <a:noAutofit/>
          </a:bodyPr>
          <a:lstStyle/>
          <a:p>
            <a:pPr algn="ctr" defTabSz="447946"/>
            <a:endParaRPr lang="en-US" dirty="0">
              <a:solidFill>
                <a:srgbClr val="FFFFFF"/>
              </a:solidFill>
              <a:cs typeface="Arial" charset="0"/>
            </a:endParaRPr>
          </a:p>
        </p:txBody>
      </p:sp>
      <p:sp>
        <p:nvSpPr>
          <p:cNvPr id="118" name="Freeform 39"/>
          <p:cNvSpPr>
            <a:spLocks/>
          </p:cNvSpPr>
          <p:nvPr/>
        </p:nvSpPr>
        <p:spPr bwMode="gray">
          <a:xfrm>
            <a:off x="3816656" y="2972830"/>
            <a:ext cx="315289" cy="483811"/>
          </a:xfrm>
          <a:custGeom>
            <a:avLst/>
            <a:gdLst>
              <a:gd name="T0" fmla="*/ 79271787 w 276"/>
              <a:gd name="T1" fmla="*/ 41808941 h 461"/>
              <a:gd name="T2" fmla="*/ 124779172 w 276"/>
              <a:gd name="T3" fmla="*/ 23226948 h 461"/>
              <a:gd name="T4" fmla="*/ 224601445 w 276"/>
              <a:gd name="T5" fmla="*/ 9290997 h 461"/>
              <a:gd name="T6" fmla="*/ 312680735 w 276"/>
              <a:gd name="T7" fmla="*/ 1548681 h 461"/>
              <a:gd name="T8" fmla="*/ 356720380 w 276"/>
              <a:gd name="T9" fmla="*/ 38711579 h 461"/>
              <a:gd name="T10" fmla="*/ 366996688 w 276"/>
              <a:gd name="T11" fmla="*/ 116135827 h 461"/>
              <a:gd name="T12" fmla="*/ 374336451 w 276"/>
              <a:gd name="T13" fmla="*/ 196655259 h 461"/>
              <a:gd name="T14" fmla="*/ 383145018 w 276"/>
              <a:gd name="T15" fmla="*/ 264788509 h 461"/>
              <a:gd name="T16" fmla="*/ 387548238 w 276"/>
              <a:gd name="T17" fmla="*/ 339115395 h 461"/>
              <a:gd name="T18" fmla="*/ 391952522 w 276"/>
              <a:gd name="T19" fmla="*/ 391762925 h 461"/>
              <a:gd name="T20" fmla="*/ 397824546 w 276"/>
              <a:gd name="T21" fmla="*/ 442862863 h 461"/>
              <a:gd name="T22" fmla="*/ 400760026 w 276"/>
              <a:gd name="T23" fmla="*/ 483123123 h 461"/>
              <a:gd name="T24" fmla="*/ 400760026 w 276"/>
              <a:gd name="T25" fmla="*/ 503252709 h 461"/>
              <a:gd name="T26" fmla="*/ 371400971 w 276"/>
              <a:gd name="T27" fmla="*/ 521834703 h 461"/>
              <a:gd name="T28" fmla="*/ 343508593 w 276"/>
              <a:gd name="T29" fmla="*/ 524932064 h 461"/>
              <a:gd name="T30" fmla="*/ 318552759 w 276"/>
              <a:gd name="T31" fmla="*/ 577579595 h 461"/>
              <a:gd name="T32" fmla="*/ 300937752 w 276"/>
              <a:gd name="T33" fmla="*/ 605452585 h 461"/>
              <a:gd name="T34" fmla="*/ 287724901 w 276"/>
              <a:gd name="T35" fmla="*/ 613194901 h 461"/>
              <a:gd name="T36" fmla="*/ 270109894 w 276"/>
              <a:gd name="T37" fmla="*/ 641066803 h 461"/>
              <a:gd name="T38" fmla="*/ 259833587 w 276"/>
              <a:gd name="T39" fmla="*/ 659648796 h 461"/>
              <a:gd name="T40" fmla="*/ 237814296 w 276"/>
              <a:gd name="T41" fmla="*/ 651906480 h 461"/>
              <a:gd name="T42" fmla="*/ 217261682 w 276"/>
              <a:gd name="T43" fmla="*/ 636421849 h 461"/>
              <a:gd name="T44" fmla="*/ 204049895 w 276"/>
              <a:gd name="T45" fmla="*/ 668939793 h 461"/>
              <a:gd name="T46" fmla="*/ 184966084 w 276"/>
              <a:gd name="T47" fmla="*/ 692166741 h 461"/>
              <a:gd name="T48" fmla="*/ 162946793 w 276"/>
              <a:gd name="T49" fmla="*/ 678229701 h 461"/>
              <a:gd name="T50" fmla="*/ 142394179 w 276"/>
              <a:gd name="T51" fmla="*/ 684424425 h 461"/>
              <a:gd name="T52" fmla="*/ 120374888 w 276"/>
              <a:gd name="T53" fmla="*/ 706102692 h 461"/>
              <a:gd name="T54" fmla="*/ 93951314 w 276"/>
              <a:gd name="T55" fmla="*/ 692166741 h 461"/>
              <a:gd name="T56" fmla="*/ 63123456 w 276"/>
              <a:gd name="T57" fmla="*/ 696811695 h 461"/>
              <a:gd name="T58" fmla="*/ 4404284 w 276"/>
              <a:gd name="T59" fmla="*/ 703005330 h 461"/>
              <a:gd name="T60" fmla="*/ 13211787 w 276"/>
              <a:gd name="T61" fmla="*/ 665842431 h 461"/>
              <a:gd name="T62" fmla="*/ 30827858 w 276"/>
              <a:gd name="T63" fmla="*/ 608548858 h 461"/>
              <a:gd name="T64" fmla="*/ 52847149 w 276"/>
              <a:gd name="T65" fmla="*/ 580676957 h 461"/>
              <a:gd name="T66" fmla="*/ 67527739 w 276"/>
              <a:gd name="T67" fmla="*/ 558997601 h 461"/>
              <a:gd name="T68" fmla="*/ 48443929 w 276"/>
              <a:gd name="T69" fmla="*/ 478477081 h 461"/>
              <a:gd name="T70" fmla="*/ 45507385 w 276"/>
              <a:gd name="T71" fmla="*/ 390214244 h 461"/>
              <a:gd name="T72" fmla="*/ 41103101 w 276"/>
              <a:gd name="T73" fmla="*/ 354600027 h 461"/>
              <a:gd name="T74" fmla="*/ 41103101 w 276"/>
              <a:gd name="T75" fmla="*/ 270982144 h 461"/>
              <a:gd name="T76" fmla="*/ 26423574 w 276"/>
              <a:gd name="T77" fmla="*/ 38711579 h 461"/>
              <a:gd name="T78" fmla="*/ 79271787 w 276"/>
              <a:gd name="T79" fmla="*/ 41808941 h 4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6" h="461">
                <a:moveTo>
                  <a:pt x="54" y="27"/>
                </a:moveTo>
                <a:cubicBezTo>
                  <a:pt x="64" y="22"/>
                  <a:pt x="74" y="16"/>
                  <a:pt x="85" y="15"/>
                </a:cubicBezTo>
                <a:cubicBezTo>
                  <a:pt x="108" y="9"/>
                  <a:pt x="129" y="8"/>
                  <a:pt x="153" y="6"/>
                </a:cubicBezTo>
                <a:cubicBezTo>
                  <a:pt x="171" y="3"/>
                  <a:pt x="195" y="5"/>
                  <a:pt x="213" y="1"/>
                </a:cubicBezTo>
                <a:cubicBezTo>
                  <a:pt x="258" y="5"/>
                  <a:pt x="225" y="0"/>
                  <a:pt x="243" y="25"/>
                </a:cubicBezTo>
                <a:cubicBezTo>
                  <a:pt x="246" y="41"/>
                  <a:pt x="248" y="58"/>
                  <a:pt x="250" y="75"/>
                </a:cubicBezTo>
                <a:cubicBezTo>
                  <a:pt x="251" y="92"/>
                  <a:pt x="253" y="111"/>
                  <a:pt x="255" y="127"/>
                </a:cubicBezTo>
                <a:cubicBezTo>
                  <a:pt x="257" y="143"/>
                  <a:pt x="260" y="156"/>
                  <a:pt x="261" y="171"/>
                </a:cubicBezTo>
                <a:cubicBezTo>
                  <a:pt x="262" y="186"/>
                  <a:pt x="263" y="205"/>
                  <a:pt x="264" y="219"/>
                </a:cubicBezTo>
                <a:cubicBezTo>
                  <a:pt x="265" y="233"/>
                  <a:pt x="266" y="242"/>
                  <a:pt x="267" y="253"/>
                </a:cubicBezTo>
                <a:cubicBezTo>
                  <a:pt x="269" y="263"/>
                  <a:pt x="269" y="276"/>
                  <a:pt x="271" y="286"/>
                </a:cubicBezTo>
                <a:cubicBezTo>
                  <a:pt x="270" y="296"/>
                  <a:pt x="262" y="306"/>
                  <a:pt x="273" y="312"/>
                </a:cubicBezTo>
                <a:cubicBezTo>
                  <a:pt x="272" y="319"/>
                  <a:pt x="276" y="321"/>
                  <a:pt x="273" y="325"/>
                </a:cubicBezTo>
                <a:cubicBezTo>
                  <a:pt x="270" y="329"/>
                  <a:pt x="259" y="335"/>
                  <a:pt x="253" y="337"/>
                </a:cubicBezTo>
                <a:cubicBezTo>
                  <a:pt x="247" y="339"/>
                  <a:pt x="240" y="333"/>
                  <a:pt x="234" y="339"/>
                </a:cubicBezTo>
                <a:cubicBezTo>
                  <a:pt x="203" y="342"/>
                  <a:pt x="244" y="357"/>
                  <a:pt x="217" y="373"/>
                </a:cubicBezTo>
                <a:cubicBezTo>
                  <a:pt x="203" y="371"/>
                  <a:pt x="209" y="378"/>
                  <a:pt x="205" y="391"/>
                </a:cubicBezTo>
                <a:cubicBezTo>
                  <a:pt x="204" y="394"/>
                  <a:pt x="199" y="394"/>
                  <a:pt x="196" y="396"/>
                </a:cubicBezTo>
                <a:cubicBezTo>
                  <a:pt x="191" y="403"/>
                  <a:pt x="191" y="410"/>
                  <a:pt x="184" y="414"/>
                </a:cubicBezTo>
                <a:cubicBezTo>
                  <a:pt x="180" y="420"/>
                  <a:pt x="183" y="422"/>
                  <a:pt x="177" y="426"/>
                </a:cubicBezTo>
                <a:cubicBezTo>
                  <a:pt x="174" y="427"/>
                  <a:pt x="167" y="423"/>
                  <a:pt x="162" y="421"/>
                </a:cubicBezTo>
                <a:cubicBezTo>
                  <a:pt x="157" y="419"/>
                  <a:pt x="152" y="409"/>
                  <a:pt x="148" y="411"/>
                </a:cubicBezTo>
                <a:cubicBezTo>
                  <a:pt x="142" y="419"/>
                  <a:pt x="149" y="428"/>
                  <a:pt x="139" y="432"/>
                </a:cubicBezTo>
                <a:cubicBezTo>
                  <a:pt x="138" y="441"/>
                  <a:pt x="134" y="442"/>
                  <a:pt x="126" y="447"/>
                </a:cubicBezTo>
                <a:cubicBezTo>
                  <a:pt x="121" y="441"/>
                  <a:pt x="117" y="442"/>
                  <a:pt x="111" y="438"/>
                </a:cubicBezTo>
                <a:cubicBezTo>
                  <a:pt x="106" y="439"/>
                  <a:pt x="102" y="441"/>
                  <a:pt x="97" y="442"/>
                </a:cubicBezTo>
                <a:cubicBezTo>
                  <a:pt x="93" y="461"/>
                  <a:pt x="99" y="457"/>
                  <a:pt x="82" y="456"/>
                </a:cubicBezTo>
                <a:cubicBezTo>
                  <a:pt x="77" y="458"/>
                  <a:pt x="70" y="447"/>
                  <a:pt x="64" y="447"/>
                </a:cubicBezTo>
                <a:cubicBezTo>
                  <a:pt x="58" y="446"/>
                  <a:pt x="53" y="449"/>
                  <a:pt x="43" y="450"/>
                </a:cubicBezTo>
                <a:cubicBezTo>
                  <a:pt x="33" y="451"/>
                  <a:pt x="9" y="457"/>
                  <a:pt x="3" y="454"/>
                </a:cubicBezTo>
                <a:cubicBezTo>
                  <a:pt x="0" y="447"/>
                  <a:pt x="5" y="436"/>
                  <a:pt x="9" y="430"/>
                </a:cubicBezTo>
                <a:cubicBezTo>
                  <a:pt x="12" y="414"/>
                  <a:pt x="12" y="406"/>
                  <a:pt x="21" y="393"/>
                </a:cubicBezTo>
                <a:cubicBezTo>
                  <a:pt x="23" y="383"/>
                  <a:pt x="25" y="377"/>
                  <a:pt x="36" y="375"/>
                </a:cubicBezTo>
                <a:cubicBezTo>
                  <a:pt x="39" y="370"/>
                  <a:pt x="43" y="366"/>
                  <a:pt x="46" y="361"/>
                </a:cubicBezTo>
                <a:cubicBezTo>
                  <a:pt x="47" y="349"/>
                  <a:pt x="35" y="327"/>
                  <a:pt x="33" y="309"/>
                </a:cubicBezTo>
                <a:cubicBezTo>
                  <a:pt x="31" y="291"/>
                  <a:pt x="32" y="265"/>
                  <a:pt x="31" y="252"/>
                </a:cubicBezTo>
                <a:cubicBezTo>
                  <a:pt x="30" y="239"/>
                  <a:pt x="28" y="242"/>
                  <a:pt x="28" y="229"/>
                </a:cubicBezTo>
                <a:cubicBezTo>
                  <a:pt x="28" y="216"/>
                  <a:pt x="30" y="209"/>
                  <a:pt x="28" y="175"/>
                </a:cubicBezTo>
                <a:cubicBezTo>
                  <a:pt x="26" y="141"/>
                  <a:pt x="14" y="50"/>
                  <a:pt x="18" y="25"/>
                </a:cubicBezTo>
                <a:cubicBezTo>
                  <a:pt x="30" y="31"/>
                  <a:pt x="40" y="30"/>
                  <a:pt x="54" y="27"/>
                </a:cubicBezTo>
                <a:close/>
              </a:path>
            </a:pathLst>
          </a:custGeom>
          <a:solidFill>
            <a:srgbClr val="FFFFFF"/>
          </a:solidFill>
          <a:ln w="6350" cap="flat" cmpd="sng">
            <a:solidFill>
              <a:schemeClr val="accent6">
                <a:lumMod val="60000"/>
                <a:lumOff val="40000"/>
              </a:schemeClr>
            </a:solidFill>
            <a:prstDash val="solid"/>
            <a:round/>
            <a:headEnd type="none" w="med" len="med"/>
            <a:tailEnd type="none" w="med" len="med"/>
          </a:ln>
        </p:spPr>
        <p:txBody>
          <a:bodyPr lIns="80414" tIns="40207" rIns="80414" bIns="40207">
            <a:noAutofit/>
          </a:bodyPr>
          <a:lstStyle/>
          <a:p>
            <a:pPr algn="ctr" defTabSz="447946"/>
            <a:endParaRPr lang="en-US" dirty="0">
              <a:solidFill>
                <a:srgbClr val="FFFFFF"/>
              </a:solidFill>
              <a:cs typeface="Arial" charset="0"/>
            </a:endParaRPr>
          </a:p>
        </p:txBody>
      </p:sp>
      <p:sp>
        <p:nvSpPr>
          <p:cNvPr id="119" name="Freeform 163"/>
          <p:cNvSpPr>
            <a:spLocks noEditPoints="1"/>
          </p:cNvSpPr>
          <p:nvPr/>
        </p:nvSpPr>
        <p:spPr bwMode="gray">
          <a:xfrm>
            <a:off x="4277764" y="3155577"/>
            <a:ext cx="801357" cy="404153"/>
          </a:xfrm>
          <a:custGeom>
            <a:avLst/>
            <a:gdLst>
              <a:gd name="T0" fmla="*/ 38425561 w 823"/>
              <a:gd name="T1" fmla="*/ 489498822 h 450"/>
              <a:gd name="T2" fmla="*/ 57637435 w 823"/>
              <a:gd name="T3" fmla="*/ 469103116 h 450"/>
              <a:gd name="T4" fmla="*/ 83254174 w 823"/>
              <a:gd name="T5" fmla="*/ 441908530 h 450"/>
              <a:gd name="T6" fmla="*/ 96062997 w 823"/>
              <a:gd name="T7" fmla="*/ 414713944 h 450"/>
              <a:gd name="T8" fmla="*/ 128083694 w 823"/>
              <a:gd name="T9" fmla="*/ 394318237 h 450"/>
              <a:gd name="T10" fmla="*/ 160105297 w 823"/>
              <a:gd name="T11" fmla="*/ 353526824 h 450"/>
              <a:gd name="T12" fmla="*/ 179317171 w 823"/>
              <a:gd name="T13" fmla="*/ 360325703 h 450"/>
              <a:gd name="T14" fmla="*/ 198529952 w 823"/>
              <a:gd name="T15" fmla="*/ 380721410 h 450"/>
              <a:gd name="T16" fmla="*/ 225213714 w 823"/>
              <a:gd name="T17" fmla="*/ 380721410 h 450"/>
              <a:gd name="T18" fmla="*/ 263639276 w 823"/>
              <a:gd name="T19" fmla="*/ 367123651 h 450"/>
              <a:gd name="T20" fmla="*/ 289256015 w 823"/>
              <a:gd name="T21" fmla="*/ 346727944 h 450"/>
              <a:gd name="T22" fmla="*/ 321276711 w 823"/>
              <a:gd name="T23" fmla="*/ 339929996 h 450"/>
              <a:gd name="T24" fmla="*/ 346893450 w 823"/>
              <a:gd name="T25" fmla="*/ 319534290 h 450"/>
              <a:gd name="T26" fmla="*/ 353298315 w 823"/>
              <a:gd name="T27" fmla="*/ 278741945 h 450"/>
              <a:gd name="T28" fmla="*/ 372510189 w 823"/>
              <a:gd name="T29" fmla="*/ 244749411 h 450"/>
              <a:gd name="T30" fmla="*/ 391722969 w 823"/>
              <a:gd name="T31" fmla="*/ 197159118 h 450"/>
              <a:gd name="T32" fmla="*/ 398126927 w 823"/>
              <a:gd name="T33" fmla="*/ 176763412 h 450"/>
              <a:gd name="T34" fmla="*/ 417339708 w 823"/>
              <a:gd name="T35" fmla="*/ 169964533 h 450"/>
              <a:gd name="T36" fmla="*/ 449361311 w 823"/>
              <a:gd name="T37" fmla="*/ 135971999 h 450"/>
              <a:gd name="T38" fmla="*/ 474978050 w 823"/>
              <a:gd name="T39" fmla="*/ 108777413 h 450"/>
              <a:gd name="T40" fmla="*/ 494189924 w 823"/>
              <a:gd name="T41" fmla="*/ 74784879 h 450"/>
              <a:gd name="T42" fmla="*/ 513402705 w 823"/>
              <a:gd name="T43" fmla="*/ 40791413 h 450"/>
              <a:gd name="T44" fmla="*/ 519806663 w 823"/>
              <a:gd name="T45" fmla="*/ 6798879 h 450"/>
              <a:gd name="T46" fmla="*/ 545423402 w 823"/>
              <a:gd name="T47" fmla="*/ 20395707 h 450"/>
              <a:gd name="T48" fmla="*/ 577445005 w 823"/>
              <a:gd name="T49" fmla="*/ 20395707 h 450"/>
              <a:gd name="T50" fmla="*/ 609465702 w 823"/>
              <a:gd name="T51" fmla="*/ 13596827 h 450"/>
              <a:gd name="T52" fmla="*/ 628678482 w 823"/>
              <a:gd name="T53" fmla="*/ 33992534 h 450"/>
              <a:gd name="T54" fmla="*/ 667103137 w 823"/>
              <a:gd name="T55" fmla="*/ 67985999 h 450"/>
              <a:gd name="T56" fmla="*/ 654295221 w 823"/>
              <a:gd name="T57" fmla="*/ 101978533 h 450"/>
              <a:gd name="T58" fmla="*/ 667103137 w 823"/>
              <a:gd name="T59" fmla="*/ 135971999 h 450"/>
              <a:gd name="T60" fmla="*/ 699124740 w 823"/>
              <a:gd name="T61" fmla="*/ 156367705 h 450"/>
              <a:gd name="T62" fmla="*/ 750358218 w 823"/>
              <a:gd name="T63" fmla="*/ 176763412 h 450"/>
              <a:gd name="T64" fmla="*/ 775974957 w 823"/>
              <a:gd name="T65" fmla="*/ 210755946 h 450"/>
              <a:gd name="T66" fmla="*/ 775974957 w 823"/>
              <a:gd name="T67" fmla="*/ 231152584 h 450"/>
              <a:gd name="T68" fmla="*/ 788782873 w 823"/>
              <a:gd name="T69" fmla="*/ 258346238 h 450"/>
              <a:gd name="T70" fmla="*/ 782378915 w 823"/>
              <a:gd name="T71" fmla="*/ 278741945 h 450"/>
              <a:gd name="T72" fmla="*/ 782378915 w 823"/>
              <a:gd name="T73" fmla="*/ 326332238 h 450"/>
              <a:gd name="T74" fmla="*/ 814399611 w 823"/>
              <a:gd name="T75" fmla="*/ 326332238 h 450"/>
              <a:gd name="T76" fmla="*/ 852825173 w 823"/>
              <a:gd name="T77" fmla="*/ 373922530 h 450"/>
              <a:gd name="T78" fmla="*/ 795187737 w 823"/>
              <a:gd name="T79" fmla="*/ 380721410 h 450"/>
              <a:gd name="T80" fmla="*/ 743954260 w 823"/>
              <a:gd name="T81" fmla="*/ 394318237 h 450"/>
              <a:gd name="T82" fmla="*/ 692719876 w 823"/>
              <a:gd name="T83" fmla="*/ 407915996 h 450"/>
              <a:gd name="T84" fmla="*/ 635082440 w 823"/>
              <a:gd name="T85" fmla="*/ 414713944 h 450"/>
              <a:gd name="T86" fmla="*/ 583848963 w 823"/>
              <a:gd name="T87" fmla="*/ 428311702 h 450"/>
              <a:gd name="T88" fmla="*/ 526211528 w 823"/>
              <a:gd name="T89" fmla="*/ 435109650 h 450"/>
              <a:gd name="T90" fmla="*/ 474978050 w 823"/>
              <a:gd name="T91" fmla="*/ 448707409 h 450"/>
              <a:gd name="T92" fmla="*/ 417339708 w 823"/>
              <a:gd name="T93" fmla="*/ 455505357 h 450"/>
              <a:gd name="T94" fmla="*/ 359702273 w 823"/>
              <a:gd name="T95" fmla="*/ 462304236 h 450"/>
              <a:gd name="T96" fmla="*/ 302064837 w 823"/>
              <a:gd name="T97" fmla="*/ 469103116 h 450"/>
              <a:gd name="T98" fmla="*/ 244426495 w 823"/>
              <a:gd name="T99" fmla="*/ 475901995 h 450"/>
              <a:gd name="T100" fmla="*/ 192125994 w 823"/>
              <a:gd name="T101" fmla="*/ 475901995 h 450"/>
              <a:gd name="T102" fmla="*/ 140892516 w 823"/>
              <a:gd name="T103" fmla="*/ 489498822 h 450"/>
              <a:gd name="T104" fmla="*/ 83254174 w 823"/>
              <a:gd name="T105" fmla="*/ 496297702 h 450"/>
              <a:gd name="T106" fmla="*/ 19212781 w 823"/>
              <a:gd name="T107" fmla="*/ 503095650 h 450"/>
              <a:gd name="T108" fmla="*/ 865633089 w 823"/>
              <a:gd name="T109" fmla="*/ 169964533 h 450"/>
              <a:gd name="T110" fmla="*/ 852825173 w 823"/>
              <a:gd name="T111" fmla="*/ 224353704 h 450"/>
              <a:gd name="T112" fmla="*/ 840016350 w 823"/>
              <a:gd name="T113" fmla="*/ 278741945 h 450"/>
              <a:gd name="T114" fmla="*/ 820804476 w 823"/>
              <a:gd name="T115" fmla="*/ 258346238 h 450"/>
              <a:gd name="T116" fmla="*/ 827208434 w 823"/>
              <a:gd name="T117" fmla="*/ 197159118 h 450"/>
              <a:gd name="T118" fmla="*/ 827208434 w 823"/>
              <a:gd name="T119" fmla="*/ 169964533 h 450"/>
              <a:gd name="T120" fmla="*/ 872037953 w 823"/>
              <a:gd name="T121" fmla="*/ 142770878 h 4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23" h="450">
                <a:moveTo>
                  <a:pt x="0" y="450"/>
                </a:moveTo>
                <a:lnTo>
                  <a:pt x="0" y="444"/>
                </a:lnTo>
                <a:lnTo>
                  <a:pt x="6" y="444"/>
                </a:lnTo>
                <a:lnTo>
                  <a:pt x="6" y="438"/>
                </a:lnTo>
                <a:lnTo>
                  <a:pt x="12" y="438"/>
                </a:lnTo>
                <a:lnTo>
                  <a:pt x="18" y="438"/>
                </a:lnTo>
                <a:lnTo>
                  <a:pt x="24" y="438"/>
                </a:lnTo>
                <a:lnTo>
                  <a:pt x="24" y="432"/>
                </a:lnTo>
                <a:lnTo>
                  <a:pt x="30" y="432"/>
                </a:lnTo>
                <a:lnTo>
                  <a:pt x="36" y="432"/>
                </a:lnTo>
                <a:lnTo>
                  <a:pt x="36" y="426"/>
                </a:lnTo>
                <a:lnTo>
                  <a:pt x="42" y="426"/>
                </a:lnTo>
                <a:lnTo>
                  <a:pt x="48" y="426"/>
                </a:lnTo>
                <a:lnTo>
                  <a:pt x="48" y="420"/>
                </a:lnTo>
                <a:lnTo>
                  <a:pt x="48" y="426"/>
                </a:lnTo>
                <a:lnTo>
                  <a:pt x="48" y="420"/>
                </a:lnTo>
                <a:lnTo>
                  <a:pt x="48" y="426"/>
                </a:lnTo>
                <a:lnTo>
                  <a:pt x="48" y="420"/>
                </a:lnTo>
                <a:lnTo>
                  <a:pt x="54" y="420"/>
                </a:lnTo>
                <a:lnTo>
                  <a:pt x="54" y="414"/>
                </a:lnTo>
                <a:lnTo>
                  <a:pt x="54" y="408"/>
                </a:lnTo>
                <a:lnTo>
                  <a:pt x="60" y="408"/>
                </a:lnTo>
                <a:lnTo>
                  <a:pt x="66" y="408"/>
                </a:lnTo>
                <a:lnTo>
                  <a:pt x="66" y="402"/>
                </a:lnTo>
                <a:lnTo>
                  <a:pt x="66" y="408"/>
                </a:lnTo>
                <a:lnTo>
                  <a:pt x="66" y="402"/>
                </a:lnTo>
                <a:lnTo>
                  <a:pt x="72" y="402"/>
                </a:lnTo>
                <a:lnTo>
                  <a:pt x="78" y="402"/>
                </a:lnTo>
                <a:lnTo>
                  <a:pt x="78" y="396"/>
                </a:lnTo>
                <a:lnTo>
                  <a:pt x="78" y="390"/>
                </a:lnTo>
                <a:lnTo>
                  <a:pt x="78" y="384"/>
                </a:lnTo>
                <a:lnTo>
                  <a:pt x="78" y="390"/>
                </a:lnTo>
                <a:lnTo>
                  <a:pt x="78" y="384"/>
                </a:lnTo>
                <a:lnTo>
                  <a:pt x="84" y="384"/>
                </a:lnTo>
                <a:lnTo>
                  <a:pt x="84" y="378"/>
                </a:lnTo>
                <a:lnTo>
                  <a:pt x="90" y="378"/>
                </a:lnTo>
                <a:lnTo>
                  <a:pt x="90" y="372"/>
                </a:lnTo>
                <a:lnTo>
                  <a:pt x="90" y="366"/>
                </a:lnTo>
                <a:lnTo>
                  <a:pt x="96" y="366"/>
                </a:lnTo>
                <a:lnTo>
                  <a:pt x="90" y="366"/>
                </a:lnTo>
                <a:lnTo>
                  <a:pt x="96" y="366"/>
                </a:lnTo>
                <a:lnTo>
                  <a:pt x="96" y="360"/>
                </a:lnTo>
                <a:lnTo>
                  <a:pt x="102" y="360"/>
                </a:lnTo>
                <a:lnTo>
                  <a:pt x="102" y="354"/>
                </a:lnTo>
                <a:lnTo>
                  <a:pt x="108" y="354"/>
                </a:lnTo>
                <a:lnTo>
                  <a:pt x="108" y="348"/>
                </a:lnTo>
                <a:lnTo>
                  <a:pt x="108" y="354"/>
                </a:lnTo>
                <a:lnTo>
                  <a:pt x="108" y="348"/>
                </a:lnTo>
                <a:lnTo>
                  <a:pt x="114" y="348"/>
                </a:lnTo>
                <a:lnTo>
                  <a:pt x="120" y="348"/>
                </a:lnTo>
                <a:lnTo>
                  <a:pt x="120" y="342"/>
                </a:lnTo>
                <a:lnTo>
                  <a:pt x="126" y="342"/>
                </a:lnTo>
                <a:lnTo>
                  <a:pt x="132" y="336"/>
                </a:lnTo>
                <a:lnTo>
                  <a:pt x="132" y="330"/>
                </a:lnTo>
                <a:lnTo>
                  <a:pt x="138" y="330"/>
                </a:lnTo>
                <a:lnTo>
                  <a:pt x="138" y="324"/>
                </a:lnTo>
                <a:lnTo>
                  <a:pt x="144" y="324"/>
                </a:lnTo>
                <a:lnTo>
                  <a:pt x="144" y="318"/>
                </a:lnTo>
                <a:lnTo>
                  <a:pt x="150" y="318"/>
                </a:lnTo>
                <a:lnTo>
                  <a:pt x="150" y="312"/>
                </a:lnTo>
                <a:lnTo>
                  <a:pt x="156" y="312"/>
                </a:lnTo>
                <a:lnTo>
                  <a:pt x="156" y="306"/>
                </a:lnTo>
                <a:lnTo>
                  <a:pt x="162" y="306"/>
                </a:lnTo>
                <a:lnTo>
                  <a:pt x="162" y="312"/>
                </a:lnTo>
                <a:lnTo>
                  <a:pt x="156" y="312"/>
                </a:lnTo>
                <a:lnTo>
                  <a:pt x="162" y="312"/>
                </a:lnTo>
                <a:lnTo>
                  <a:pt x="162" y="318"/>
                </a:lnTo>
                <a:lnTo>
                  <a:pt x="168" y="318"/>
                </a:lnTo>
                <a:lnTo>
                  <a:pt x="162" y="318"/>
                </a:lnTo>
                <a:lnTo>
                  <a:pt x="168" y="318"/>
                </a:lnTo>
                <a:lnTo>
                  <a:pt x="162" y="318"/>
                </a:lnTo>
                <a:lnTo>
                  <a:pt x="168" y="318"/>
                </a:lnTo>
                <a:lnTo>
                  <a:pt x="162" y="318"/>
                </a:lnTo>
                <a:lnTo>
                  <a:pt x="162" y="324"/>
                </a:lnTo>
                <a:lnTo>
                  <a:pt x="168" y="324"/>
                </a:lnTo>
                <a:lnTo>
                  <a:pt x="168" y="330"/>
                </a:lnTo>
                <a:lnTo>
                  <a:pt x="174" y="330"/>
                </a:lnTo>
                <a:lnTo>
                  <a:pt x="174" y="336"/>
                </a:lnTo>
                <a:lnTo>
                  <a:pt x="180" y="336"/>
                </a:lnTo>
                <a:lnTo>
                  <a:pt x="186" y="336"/>
                </a:lnTo>
                <a:lnTo>
                  <a:pt x="186" y="342"/>
                </a:lnTo>
                <a:lnTo>
                  <a:pt x="186" y="336"/>
                </a:lnTo>
                <a:lnTo>
                  <a:pt x="186" y="342"/>
                </a:lnTo>
                <a:lnTo>
                  <a:pt x="186" y="336"/>
                </a:lnTo>
                <a:lnTo>
                  <a:pt x="186" y="342"/>
                </a:lnTo>
                <a:lnTo>
                  <a:pt x="192" y="342"/>
                </a:lnTo>
                <a:lnTo>
                  <a:pt x="199" y="342"/>
                </a:lnTo>
                <a:lnTo>
                  <a:pt x="205" y="342"/>
                </a:lnTo>
                <a:lnTo>
                  <a:pt x="211" y="342"/>
                </a:lnTo>
                <a:lnTo>
                  <a:pt x="211" y="336"/>
                </a:lnTo>
                <a:lnTo>
                  <a:pt x="217" y="336"/>
                </a:lnTo>
                <a:lnTo>
                  <a:pt x="217" y="330"/>
                </a:lnTo>
                <a:lnTo>
                  <a:pt x="223" y="330"/>
                </a:lnTo>
                <a:lnTo>
                  <a:pt x="223" y="324"/>
                </a:lnTo>
                <a:lnTo>
                  <a:pt x="229" y="324"/>
                </a:lnTo>
                <a:lnTo>
                  <a:pt x="235" y="324"/>
                </a:lnTo>
                <a:lnTo>
                  <a:pt x="235" y="330"/>
                </a:lnTo>
                <a:lnTo>
                  <a:pt x="241" y="330"/>
                </a:lnTo>
                <a:lnTo>
                  <a:pt x="247" y="330"/>
                </a:lnTo>
                <a:lnTo>
                  <a:pt x="247" y="324"/>
                </a:lnTo>
                <a:lnTo>
                  <a:pt x="253" y="324"/>
                </a:lnTo>
                <a:lnTo>
                  <a:pt x="259" y="324"/>
                </a:lnTo>
                <a:lnTo>
                  <a:pt x="265" y="324"/>
                </a:lnTo>
                <a:lnTo>
                  <a:pt x="265" y="318"/>
                </a:lnTo>
                <a:lnTo>
                  <a:pt x="265" y="324"/>
                </a:lnTo>
                <a:lnTo>
                  <a:pt x="265" y="318"/>
                </a:lnTo>
                <a:lnTo>
                  <a:pt x="271" y="318"/>
                </a:lnTo>
                <a:lnTo>
                  <a:pt x="277" y="312"/>
                </a:lnTo>
                <a:lnTo>
                  <a:pt x="271" y="312"/>
                </a:lnTo>
                <a:lnTo>
                  <a:pt x="271" y="306"/>
                </a:lnTo>
                <a:lnTo>
                  <a:pt x="277" y="306"/>
                </a:lnTo>
                <a:lnTo>
                  <a:pt x="271" y="306"/>
                </a:lnTo>
                <a:lnTo>
                  <a:pt x="271" y="300"/>
                </a:lnTo>
                <a:lnTo>
                  <a:pt x="277" y="300"/>
                </a:lnTo>
                <a:lnTo>
                  <a:pt x="277" y="306"/>
                </a:lnTo>
                <a:lnTo>
                  <a:pt x="283" y="306"/>
                </a:lnTo>
                <a:lnTo>
                  <a:pt x="289" y="306"/>
                </a:lnTo>
                <a:lnTo>
                  <a:pt x="289" y="300"/>
                </a:lnTo>
                <a:lnTo>
                  <a:pt x="295" y="300"/>
                </a:lnTo>
                <a:lnTo>
                  <a:pt x="301" y="300"/>
                </a:lnTo>
                <a:lnTo>
                  <a:pt x="301" y="294"/>
                </a:lnTo>
                <a:lnTo>
                  <a:pt x="307" y="294"/>
                </a:lnTo>
                <a:lnTo>
                  <a:pt x="307" y="288"/>
                </a:lnTo>
                <a:lnTo>
                  <a:pt x="313" y="294"/>
                </a:lnTo>
                <a:lnTo>
                  <a:pt x="319" y="294"/>
                </a:lnTo>
                <a:lnTo>
                  <a:pt x="319" y="288"/>
                </a:lnTo>
                <a:lnTo>
                  <a:pt x="325" y="288"/>
                </a:lnTo>
                <a:lnTo>
                  <a:pt x="325" y="282"/>
                </a:lnTo>
                <a:lnTo>
                  <a:pt x="331" y="282"/>
                </a:lnTo>
                <a:lnTo>
                  <a:pt x="325" y="282"/>
                </a:lnTo>
                <a:lnTo>
                  <a:pt x="325" y="276"/>
                </a:lnTo>
                <a:lnTo>
                  <a:pt x="331" y="276"/>
                </a:lnTo>
                <a:lnTo>
                  <a:pt x="331" y="270"/>
                </a:lnTo>
                <a:lnTo>
                  <a:pt x="337" y="270"/>
                </a:lnTo>
                <a:lnTo>
                  <a:pt x="337" y="264"/>
                </a:lnTo>
                <a:lnTo>
                  <a:pt x="331" y="264"/>
                </a:lnTo>
                <a:lnTo>
                  <a:pt x="325" y="258"/>
                </a:lnTo>
                <a:lnTo>
                  <a:pt x="331" y="258"/>
                </a:lnTo>
                <a:lnTo>
                  <a:pt x="331" y="252"/>
                </a:lnTo>
                <a:lnTo>
                  <a:pt x="331" y="246"/>
                </a:lnTo>
                <a:lnTo>
                  <a:pt x="331" y="240"/>
                </a:lnTo>
                <a:lnTo>
                  <a:pt x="337" y="240"/>
                </a:lnTo>
                <a:lnTo>
                  <a:pt x="337" y="234"/>
                </a:lnTo>
                <a:lnTo>
                  <a:pt x="337" y="228"/>
                </a:lnTo>
                <a:lnTo>
                  <a:pt x="343" y="228"/>
                </a:lnTo>
                <a:lnTo>
                  <a:pt x="337" y="228"/>
                </a:lnTo>
                <a:lnTo>
                  <a:pt x="343" y="228"/>
                </a:lnTo>
                <a:lnTo>
                  <a:pt x="343" y="222"/>
                </a:lnTo>
                <a:lnTo>
                  <a:pt x="349" y="222"/>
                </a:lnTo>
                <a:lnTo>
                  <a:pt x="349" y="216"/>
                </a:lnTo>
                <a:lnTo>
                  <a:pt x="349" y="210"/>
                </a:lnTo>
                <a:lnTo>
                  <a:pt x="355" y="210"/>
                </a:lnTo>
                <a:lnTo>
                  <a:pt x="355" y="204"/>
                </a:lnTo>
                <a:lnTo>
                  <a:pt x="355" y="198"/>
                </a:lnTo>
                <a:lnTo>
                  <a:pt x="355" y="192"/>
                </a:lnTo>
                <a:lnTo>
                  <a:pt x="355" y="186"/>
                </a:lnTo>
                <a:lnTo>
                  <a:pt x="361" y="186"/>
                </a:lnTo>
                <a:lnTo>
                  <a:pt x="361" y="180"/>
                </a:lnTo>
                <a:lnTo>
                  <a:pt x="367" y="180"/>
                </a:lnTo>
                <a:lnTo>
                  <a:pt x="367" y="174"/>
                </a:lnTo>
                <a:lnTo>
                  <a:pt x="361" y="174"/>
                </a:lnTo>
                <a:lnTo>
                  <a:pt x="361" y="168"/>
                </a:lnTo>
                <a:lnTo>
                  <a:pt x="367" y="168"/>
                </a:lnTo>
                <a:lnTo>
                  <a:pt x="367" y="162"/>
                </a:lnTo>
                <a:lnTo>
                  <a:pt x="367" y="168"/>
                </a:lnTo>
                <a:lnTo>
                  <a:pt x="367" y="162"/>
                </a:lnTo>
                <a:lnTo>
                  <a:pt x="367" y="168"/>
                </a:lnTo>
                <a:lnTo>
                  <a:pt x="367" y="162"/>
                </a:lnTo>
                <a:lnTo>
                  <a:pt x="367" y="156"/>
                </a:lnTo>
                <a:lnTo>
                  <a:pt x="373" y="156"/>
                </a:lnTo>
                <a:lnTo>
                  <a:pt x="373" y="150"/>
                </a:lnTo>
                <a:lnTo>
                  <a:pt x="373" y="144"/>
                </a:lnTo>
                <a:lnTo>
                  <a:pt x="373" y="138"/>
                </a:lnTo>
                <a:lnTo>
                  <a:pt x="373" y="132"/>
                </a:lnTo>
                <a:lnTo>
                  <a:pt x="379" y="132"/>
                </a:lnTo>
                <a:lnTo>
                  <a:pt x="379" y="138"/>
                </a:lnTo>
                <a:lnTo>
                  <a:pt x="385" y="138"/>
                </a:lnTo>
                <a:lnTo>
                  <a:pt x="391" y="138"/>
                </a:lnTo>
                <a:lnTo>
                  <a:pt x="391" y="144"/>
                </a:lnTo>
                <a:lnTo>
                  <a:pt x="391" y="150"/>
                </a:lnTo>
                <a:lnTo>
                  <a:pt x="397" y="150"/>
                </a:lnTo>
                <a:lnTo>
                  <a:pt x="403" y="150"/>
                </a:lnTo>
                <a:lnTo>
                  <a:pt x="409" y="150"/>
                </a:lnTo>
                <a:lnTo>
                  <a:pt x="415" y="150"/>
                </a:lnTo>
                <a:lnTo>
                  <a:pt x="415" y="144"/>
                </a:lnTo>
                <a:lnTo>
                  <a:pt x="415" y="138"/>
                </a:lnTo>
                <a:lnTo>
                  <a:pt x="421" y="138"/>
                </a:lnTo>
                <a:lnTo>
                  <a:pt x="421" y="132"/>
                </a:lnTo>
                <a:lnTo>
                  <a:pt x="421" y="126"/>
                </a:lnTo>
                <a:lnTo>
                  <a:pt x="421" y="120"/>
                </a:lnTo>
                <a:lnTo>
                  <a:pt x="421" y="114"/>
                </a:lnTo>
                <a:lnTo>
                  <a:pt x="427" y="114"/>
                </a:lnTo>
                <a:lnTo>
                  <a:pt x="427" y="108"/>
                </a:lnTo>
                <a:lnTo>
                  <a:pt x="427" y="102"/>
                </a:lnTo>
                <a:lnTo>
                  <a:pt x="427" y="96"/>
                </a:lnTo>
                <a:lnTo>
                  <a:pt x="433" y="96"/>
                </a:lnTo>
                <a:lnTo>
                  <a:pt x="433" y="90"/>
                </a:lnTo>
                <a:lnTo>
                  <a:pt x="439" y="90"/>
                </a:lnTo>
                <a:lnTo>
                  <a:pt x="439" y="96"/>
                </a:lnTo>
                <a:lnTo>
                  <a:pt x="445" y="96"/>
                </a:lnTo>
                <a:lnTo>
                  <a:pt x="451" y="96"/>
                </a:lnTo>
                <a:lnTo>
                  <a:pt x="451" y="90"/>
                </a:lnTo>
                <a:lnTo>
                  <a:pt x="451" y="84"/>
                </a:lnTo>
                <a:lnTo>
                  <a:pt x="451" y="78"/>
                </a:lnTo>
                <a:lnTo>
                  <a:pt x="457" y="78"/>
                </a:lnTo>
                <a:lnTo>
                  <a:pt x="457" y="72"/>
                </a:lnTo>
                <a:lnTo>
                  <a:pt x="457" y="78"/>
                </a:lnTo>
                <a:lnTo>
                  <a:pt x="463" y="78"/>
                </a:lnTo>
                <a:lnTo>
                  <a:pt x="463" y="72"/>
                </a:lnTo>
                <a:lnTo>
                  <a:pt x="463" y="66"/>
                </a:lnTo>
                <a:lnTo>
                  <a:pt x="469" y="66"/>
                </a:lnTo>
                <a:lnTo>
                  <a:pt x="469" y="60"/>
                </a:lnTo>
                <a:lnTo>
                  <a:pt x="475" y="60"/>
                </a:lnTo>
                <a:lnTo>
                  <a:pt x="469" y="60"/>
                </a:lnTo>
                <a:lnTo>
                  <a:pt x="469" y="54"/>
                </a:lnTo>
                <a:lnTo>
                  <a:pt x="475" y="54"/>
                </a:lnTo>
                <a:lnTo>
                  <a:pt x="475" y="48"/>
                </a:lnTo>
                <a:lnTo>
                  <a:pt x="481" y="48"/>
                </a:lnTo>
                <a:lnTo>
                  <a:pt x="481" y="42"/>
                </a:lnTo>
                <a:lnTo>
                  <a:pt x="481" y="36"/>
                </a:lnTo>
                <a:lnTo>
                  <a:pt x="481" y="30"/>
                </a:lnTo>
                <a:lnTo>
                  <a:pt x="481" y="24"/>
                </a:lnTo>
                <a:lnTo>
                  <a:pt x="481" y="18"/>
                </a:lnTo>
                <a:lnTo>
                  <a:pt x="487" y="18"/>
                </a:lnTo>
                <a:lnTo>
                  <a:pt x="481" y="18"/>
                </a:lnTo>
                <a:lnTo>
                  <a:pt x="487" y="18"/>
                </a:lnTo>
                <a:lnTo>
                  <a:pt x="487" y="12"/>
                </a:lnTo>
                <a:lnTo>
                  <a:pt x="481" y="12"/>
                </a:lnTo>
                <a:lnTo>
                  <a:pt x="487" y="12"/>
                </a:lnTo>
                <a:lnTo>
                  <a:pt x="487" y="6"/>
                </a:lnTo>
                <a:lnTo>
                  <a:pt x="481" y="6"/>
                </a:lnTo>
                <a:lnTo>
                  <a:pt x="481" y="0"/>
                </a:lnTo>
                <a:lnTo>
                  <a:pt x="487" y="0"/>
                </a:lnTo>
                <a:lnTo>
                  <a:pt x="493" y="0"/>
                </a:lnTo>
                <a:lnTo>
                  <a:pt x="493" y="6"/>
                </a:lnTo>
                <a:lnTo>
                  <a:pt x="499" y="6"/>
                </a:lnTo>
                <a:lnTo>
                  <a:pt x="499" y="12"/>
                </a:lnTo>
                <a:lnTo>
                  <a:pt x="505" y="12"/>
                </a:lnTo>
                <a:lnTo>
                  <a:pt x="511" y="12"/>
                </a:lnTo>
                <a:lnTo>
                  <a:pt x="511" y="18"/>
                </a:lnTo>
                <a:lnTo>
                  <a:pt x="517" y="18"/>
                </a:lnTo>
                <a:lnTo>
                  <a:pt x="523" y="18"/>
                </a:lnTo>
                <a:lnTo>
                  <a:pt x="523" y="24"/>
                </a:lnTo>
                <a:lnTo>
                  <a:pt x="529" y="24"/>
                </a:lnTo>
                <a:lnTo>
                  <a:pt x="535" y="30"/>
                </a:lnTo>
                <a:lnTo>
                  <a:pt x="541" y="30"/>
                </a:lnTo>
                <a:lnTo>
                  <a:pt x="541" y="24"/>
                </a:lnTo>
                <a:lnTo>
                  <a:pt x="541" y="18"/>
                </a:lnTo>
                <a:lnTo>
                  <a:pt x="547" y="18"/>
                </a:lnTo>
                <a:lnTo>
                  <a:pt x="541" y="18"/>
                </a:lnTo>
                <a:lnTo>
                  <a:pt x="547" y="18"/>
                </a:lnTo>
                <a:lnTo>
                  <a:pt x="541" y="18"/>
                </a:lnTo>
                <a:lnTo>
                  <a:pt x="547" y="18"/>
                </a:lnTo>
                <a:lnTo>
                  <a:pt x="547" y="12"/>
                </a:lnTo>
                <a:lnTo>
                  <a:pt x="547" y="6"/>
                </a:lnTo>
                <a:lnTo>
                  <a:pt x="553" y="6"/>
                </a:lnTo>
                <a:lnTo>
                  <a:pt x="559" y="6"/>
                </a:lnTo>
                <a:lnTo>
                  <a:pt x="565" y="6"/>
                </a:lnTo>
                <a:lnTo>
                  <a:pt x="565" y="12"/>
                </a:lnTo>
                <a:lnTo>
                  <a:pt x="571" y="12"/>
                </a:lnTo>
                <a:lnTo>
                  <a:pt x="577" y="12"/>
                </a:lnTo>
                <a:lnTo>
                  <a:pt x="577" y="18"/>
                </a:lnTo>
                <a:lnTo>
                  <a:pt x="571" y="18"/>
                </a:lnTo>
                <a:lnTo>
                  <a:pt x="571" y="24"/>
                </a:lnTo>
                <a:lnTo>
                  <a:pt x="571" y="30"/>
                </a:lnTo>
                <a:lnTo>
                  <a:pt x="577" y="30"/>
                </a:lnTo>
                <a:lnTo>
                  <a:pt x="577" y="36"/>
                </a:lnTo>
                <a:lnTo>
                  <a:pt x="583" y="36"/>
                </a:lnTo>
                <a:lnTo>
                  <a:pt x="589" y="36"/>
                </a:lnTo>
                <a:lnTo>
                  <a:pt x="589" y="30"/>
                </a:lnTo>
                <a:lnTo>
                  <a:pt x="595" y="30"/>
                </a:lnTo>
                <a:lnTo>
                  <a:pt x="595" y="36"/>
                </a:lnTo>
                <a:lnTo>
                  <a:pt x="601" y="36"/>
                </a:lnTo>
                <a:lnTo>
                  <a:pt x="601" y="42"/>
                </a:lnTo>
                <a:lnTo>
                  <a:pt x="607" y="42"/>
                </a:lnTo>
                <a:lnTo>
                  <a:pt x="613" y="42"/>
                </a:lnTo>
                <a:lnTo>
                  <a:pt x="619" y="48"/>
                </a:lnTo>
                <a:lnTo>
                  <a:pt x="625" y="48"/>
                </a:lnTo>
                <a:lnTo>
                  <a:pt x="625" y="54"/>
                </a:lnTo>
                <a:lnTo>
                  <a:pt x="625" y="60"/>
                </a:lnTo>
                <a:lnTo>
                  <a:pt x="625" y="66"/>
                </a:lnTo>
                <a:lnTo>
                  <a:pt x="631" y="66"/>
                </a:lnTo>
                <a:lnTo>
                  <a:pt x="631" y="72"/>
                </a:lnTo>
                <a:lnTo>
                  <a:pt x="625" y="72"/>
                </a:lnTo>
                <a:lnTo>
                  <a:pt x="625" y="78"/>
                </a:lnTo>
                <a:lnTo>
                  <a:pt x="619" y="78"/>
                </a:lnTo>
                <a:lnTo>
                  <a:pt x="619" y="84"/>
                </a:lnTo>
                <a:lnTo>
                  <a:pt x="625" y="84"/>
                </a:lnTo>
                <a:lnTo>
                  <a:pt x="619" y="84"/>
                </a:lnTo>
                <a:lnTo>
                  <a:pt x="613" y="90"/>
                </a:lnTo>
                <a:lnTo>
                  <a:pt x="613" y="96"/>
                </a:lnTo>
                <a:lnTo>
                  <a:pt x="613" y="102"/>
                </a:lnTo>
                <a:lnTo>
                  <a:pt x="607" y="102"/>
                </a:lnTo>
                <a:lnTo>
                  <a:pt x="607" y="108"/>
                </a:lnTo>
                <a:lnTo>
                  <a:pt x="607" y="114"/>
                </a:lnTo>
                <a:lnTo>
                  <a:pt x="613" y="120"/>
                </a:lnTo>
                <a:lnTo>
                  <a:pt x="613" y="126"/>
                </a:lnTo>
                <a:lnTo>
                  <a:pt x="619" y="126"/>
                </a:lnTo>
                <a:lnTo>
                  <a:pt x="625" y="126"/>
                </a:lnTo>
                <a:lnTo>
                  <a:pt x="625" y="120"/>
                </a:lnTo>
                <a:lnTo>
                  <a:pt x="631" y="120"/>
                </a:lnTo>
                <a:lnTo>
                  <a:pt x="631" y="114"/>
                </a:lnTo>
                <a:lnTo>
                  <a:pt x="637" y="114"/>
                </a:lnTo>
                <a:lnTo>
                  <a:pt x="643" y="114"/>
                </a:lnTo>
                <a:lnTo>
                  <a:pt x="643" y="120"/>
                </a:lnTo>
                <a:lnTo>
                  <a:pt x="643" y="126"/>
                </a:lnTo>
                <a:lnTo>
                  <a:pt x="649" y="126"/>
                </a:lnTo>
                <a:lnTo>
                  <a:pt x="649" y="132"/>
                </a:lnTo>
                <a:lnTo>
                  <a:pt x="649" y="138"/>
                </a:lnTo>
                <a:lnTo>
                  <a:pt x="655" y="138"/>
                </a:lnTo>
                <a:lnTo>
                  <a:pt x="661" y="138"/>
                </a:lnTo>
                <a:lnTo>
                  <a:pt x="667" y="138"/>
                </a:lnTo>
                <a:lnTo>
                  <a:pt x="673" y="138"/>
                </a:lnTo>
                <a:lnTo>
                  <a:pt x="685" y="138"/>
                </a:lnTo>
                <a:lnTo>
                  <a:pt x="691" y="138"/>
                </a:lnTo>
                <a:lnTo>
                  <a:pt x="691" y="144"/>
                </a:lnTo>
                <a:lnTo>
                  <a:pt x="697" y="144"/>
                </a:lnTo>
                <a:lnTo>
                  <a:pt x="697" y="150"/>
                </a:lnTo>
                <a:lnTo>
                  <a:pt x="703" y="150"/>
                </a:lnTo>
                <a:lnTo>
                  <a:pt x="703" y="156"/>
                </a:lnTo>
                <a:lnTo>
                  <a:pt x="709" y="156"/>
                </a:lnTo>
                <a:lnTo>
                  <a:pt x="715" y="156"/>
                </a:lnTo>
                <a:lnTo>
                  <a:pt x="721" y="156"/>
                </a:lnTo>
                <a:lnTo>
                  <a:pt x="721" y="162"/>
                </a:lnTo>
                <a:lnTo>
                  <a:pt x="727" y="162"/>
                </a:lnTo>
                <a:lnTo>
                  <a:pt x="733" y="162"/>
                </a:lnTo>
                <a:lnTo>
                  <a:pt x="733" y="168"/>
                </a:lnTo>
                <a:lnTo>
                  <a:pt x="727" y="174"/>
                </a:lnTo>
                <a:lnTo>
                  <a:pt x="727" y="180"/>
                </a:lnTo>
                <a:lnTo>
                  <a:pt x="727" y="186"/>
                </a:lnTo>
                <a:lnTo>
                  <a:pt x="727" y="192"/>
                </a:lnTo>
                <a:lnTo>
                  <a:pt x="727" y="198"/>
                </a:lnTo>
                <a:lnTo>
                  <a:pt x="733" y="198"/>
                </a:lnTo>
                <a:lnTo>
                  <a:pt x="727" y="198"/>
                </a:lnTo>
                <a:lnTo>
                  <a:pt x="727" y="204"/>
                </a:lnTo>
                <a:lnTo>
                  <a:pt x="721" y="198"/>
                </a:lnTo>
                <a:lnTo>
                  <a:pt x="721" y="204"/>
                </a:lnTo>
                <a:lnTo>
                  <a:pt x="715" y="204"/>
                </a:lnTo>
                <a:lnTo>
                  <a:pt x="721" y="204"/>
                </a:lnTo>
                <a:lnTo>
                  <a:pt x="727" y="204"/>
                </a:lnTo>
                <a:lnTo>
                  <a:pt x="733" y="204"/>
                </a:lnTo>
                <a:lnTo>
                  <a:pt x="733" y="210"/>
                </a:lnTo>
                <a:lnTo>
                  <a:pt x="727" y="210"/>
                </a:lnTo>
                <a:lnTo>
                  <a:pt x="727" y="216"/>
                </a:lnTo>
                <a:lnTo>
                  <a:pt x="733" y="216"/>
                </a:lnTo>
                <a:lnTo>
                  <a:pt x="733" y="210"/>
                </a:lnTo>
                <a:lnTo>
                  <a:pt x="733" y="216"/>
                </a:lnTo>
                <a:lnTo>
                  <a:pt x="739" y="216"/>
                </a:lnTo>
                <a:lnTo>
                  <a:pt x="739" y="222"/>
                </a:lnTo>
                <a:lnTo>
                  <a:pt x="739" y="228"/>
                </a:lnTo>
                <a:lnTo>
                  <a:pt x="745" y="228"/>
                </a:lnTo>
                <a:lnTo>
                  <a:pt x="739" y="228"/>
                </a:lnTo>
                <a:lnTo>
                  <a:pt x="739" y="234"/>
                </a:lnTo>
                <a:lnTo>
                  <a:pt x="739" y="240"/>
                </a:lnTo>
                <a:lnTo>
                  <a:pt x="739" y="234"/>
                </a:lnTo>
                <a:lnTo>
                  <a:pt x="733" y="234"/>
                </a:lnTo>
                <a:lnTo>
                  <a:pt x="727" y="234"/>
                </a:lnTo>
                <a:lnTo>
                  <a:pt x="727" y="240"/>
                </a:lnTo>
                <a:lnTo>
                  <a:pt x="733" y="240"/>
                </a:lnTo>
                <a:lnTo>
                  <a:pt x="733" y="246"/>
                </a:lnTo>
                <a:lnTo>
                  <a:pt x="733" y="252"/>
                </a:lnTo>
                <a:lnTo>
                  <a:pt x="733" y="258"/>
                </a:lnTo>
                <a:lnTo>
                  <a:pt x="739" y="258"/>
                </a:lnTo>
                <a:lnTo>
                  <a:pt x="745" y="264"/>
                </a:lnTo>
                <a:lnTo>
                  <a:pt x="745" y="270"/>
                </a:lnTo>
                <a:lnTo>
                  <a:pt x="745" y="276"/>
                </a:lnTo>
                <a:lnTo>
                  <a:pt x="739" y="276"/>
                </a:lnTo>
                <a:lnTo>
                  <a:pt x="739" y="282"/>
                </a:lnTo>
                <a:lnTo>
                  <a:pt x="739" y="288"/>
                </a:lnTo>
                <a:lnTo>
                  <a:pt x="733" y="288"/>
                </a:lnTo>
                <a:lnTo>
                  <a:pt x="727" y="288"/>
                </a:lnTo>
                <a:lnTo>
                  <a:pt x="727" y="294"/>
                </a:lnTo>
                <a:lnTo>
                  <a:pt x="733" y="294"/>
                </a:lnTo>
                <a:lnTo>
                  <a:pt x="739" y="294"/>
                </a:lnTo>
                <a:lnTo>
                  <a:pt x="739" y="288"/>
                </a:lnTo>
                <a:lnTo>
                  <a:pt x="745" y="288"/>
                </a:lnTo>
                <a:lnTo>
                  <a:pt x="745" y="282"/>
                </a:lnTo>
                <a:lnTo>
                  <a:pt x="751" y="282"/>
                </a:lnTo>
                <a:lnTo>
                  <a:pt x="757" y="282"/>
                </a:lnTo>
                <a:lnTo>
                  <a:pt x="763" y="288"/>
                </a:lnTo>
                <a:lnTo>
                  <a:pt x="769" y="288"/>
                </a:lnTo>
                <a:lnTo>
                  <a:pt x="775" y="282"/>
                </a:lnTo>
                <a:lnTo>
                  <a:pt x="781" y="282"/>
                </a:lnTo>
                <a:lnTo>
                  <a:pt x="781" y="288"/>
                </a:lnTo>
                <a:lnTo>
                  <a:pt x="787" y="294"/>
                </a:lnTo>
                <a:lnTo>
                  <a:pt x="787" y="300"/>
                </a:lnTo>
                <a:lnTo>
                  <a:pt x="793" y="312"/>
                </a:lnTo>
                <a:lnTo>
                  <a:pt x="799" y="318"/>
                </a:lnTo>
                <a:lnTo>
                  <a:pt x="799" y="324"/>
                </a:lnTo>
                <a:lnTo>
                  <a:pt x="799" y="330"/>
                </a:lnTo>
                <a:lnTo>
                  <a:pt x="793" y="330"/>
                </a:lnTo>
                <a:lnTo>
                  <a:pt x="787" y="330"/>
                </a:lnTo>
                <a:lnTo>
                  <a:pt x="781" y="330"/>
                </a:lnTo>
                <a:lnTo>
                  <a:pt x="775" y="330"/>
                </a:lnTo>
                <a:lnTo>
                  <a:pt x="775" y="336"/>
                </a:lnTo>
                <a:lnTo>
                  <a:pt x="769" y="336"/>
                </a:lnTo>
                <a:lnTo>
                  <a:pt x="763" y="336"/>
                </a:lnTo>
                <a:lnTo>
                  <a:pt x="757" y="336"/>
                </a:lnTo>
                <a:lnTo>
                  <a:pt x="751" y="336"/>
                </a:lnTo>
                <a:lnTo>
                  <a:pt x="745" y="336"/>
                </a:lnTo>
                <a:lnTo>
                  <a:pt x="745" y="342"/>
                </a:lnTo>
                <a:lnTo>
                  <a:pt x="739" y="342"/>
                </a:lnTo>
                <a:lnTo>
                  <a:pt x="733" y="342"/>
                </a:lnTo>
                <a:lnTo>
                  <a:pt x="727" y="342"/>
                </a:lnTo>
                <a:lnTo>
                  <a:pt x="721" y="342"/>
                </a:lnTo>
                <a:lnTo>
                  <a:pt x="715" y="342"/>
                </a:lnTo>
                <a:lnTo>
                  <a:pt x="715" y="348"/>
                </a:lnTo>
                <a:lnTo>
                  <a:pt x="709" y="348"/>
                </a:lnTo>
                <a:lnTo>
                  <a:pt x="703" y="348"/>
                </a:lnTo>
                <a:lnTo>
                  <a:pt x="697" y="348"/>
                </a:lnTo>
                <a:lnTo>
                  <a:pt x="691" y="348"/>
                </a:lnTo>
                <a:lnTo>
                  <a:pt x="685" y="348"/>
                </a:lnTo>
                <a:lnTo>
                  <a:pt x="685" y="354"/>
                </a:lnTo>
                <a:lnTo>
                  <a:pt x="679" y="354"/>
                </a:lnTo>
                <a:lnTo>
                  <a:pt x="673" y="354"/>
                </a:lnTo>
                <a:lnTo>
                  <a:pt x="667" y="354"/>
                </a:lnTo>
                <a:lnTo>
                  <a:pt x="661" y="354"/>
                </a:lnTo>
                <a:lnTo>
                  <a:pt x="655" y="354"/>
                </a:lnTo>
                <a:lnTo>
                  <a:pt x="655" y="360"/>
                </a:lnTo>
                <a:lnTo>
                  <a:pt x="649" y="360"/>
                </a:lnTo>
                <a:lnTo>
                  <a:pt x="643" y="360"/>
                </a:lnTo>
                <a:lnTo>
                  <a:pt x="637" y="360"/>
                </a:lnTo>
                <a:lnTo>
                  <a:pt x="631" y="360"/>
                </a:lnTo>
                <a:lnTo>
                  <a:pt x="625" y="360"/>
                </a:lnTo>
                <a:lnTo>
                  <a:pt x="619" y="360"/>
                </a:lnTo>
                <a:lnTo>
                  <a:pt x="619" y="366"/>
                </a:lnTo>
                <a:lnTo>
                  <a:pt x="613" y="366"/>
                </a:lnTo>
                <a:lnTo>
                  <a:pt x="607" y="366"/>
                </a:lnTo>
                <a:lnTo>
                  <a:pt x="601" y="366"/>
                </a:lnTo>
                <a:lnTo>
                  <a:pt x="595" y="366"/>
                </a:lnTo>
                <a:lnTo>
                  <a:pt x="589" y="366"/>
                </a:lnTo>
                <a:lnTo>
                  <a:pt x="589" y="372"/>
                </a:lnTo>
                <a:lnTo>
                  <a:pt x="583" y="372"/>
                </a:lnTo>
                <a:lnTo>
                  <a:pt x="577" y="372"/>
                </a:lnTo>
                <a:lnTo>
                  <a:pt x="571" y="372"/>
                </a:lnTo>
                <a:lnTo>
                  <a:pt x="565" y="372"/>
                </a:lnTo>
                <a:lnTo>
                  <a:pt x="559" y="372"/>
                </a:lnTo>
                <a:lnTo>
                  <a:pt x="553" y="372"/>
                </a:lnTo>
                <a:lnTo>
                  <a:pt x="553" y="378"/>
                </a:lnTo>
                <a:lnTo>
                  <a:pt x="547" y="378"/>
                </a:lnTo>
                <a:lnTo>
                  <a:pt x="541" y="378"/>
                </a:lnTo>
                <a:lnTo>
                  <a:pt x="535" y="378"/>
                </a:lnTo>
                <a:lnTo>
                  <a:pt x="529" y="378"/>
                </a:lnTo>
                <a:lnTo>
                  <a:pt x="523" y="378"/>
                </a:lnTo>
                <a:lnTo>
                  <a:pt x="517" y="378"/>
                </a:lnTo>
                <a:lnTo>
                  <a:pt x="517" y="384"/>
                </a:lnTo>
                <a:lnTo>
                  <a:pt x="511" y="384"/>
                </a:lnTo>
                <a:lnTo>
                  <a:pt x="505" y="384"/>
                </a:lnTo>
                <a:lnTo>
                  <a:pt x="499" y="384"/>
                </a:lnTo>
                <a:lnTo>
                  <a:pt x="493" y="384"/>
                </a:lnTo>
                <a:lnTo>
                  <a:pt x="487" y="384"/>
                </a:lnTo>
                <a:lnTo>
                  <a:pt x="481" y="384"/>
                </a:lnTo>
                <a:lnTo>
                  <a:pt x="481" y="390"/>
                </a:lnTo>
                <a:lnTo>
                  <a:pt x="475" y="390"/>
                </a:lnTo>
                <a:lnTo>
                  <a:pt x="469" y="390"/>
                </a:lnTo>
                <a:lnTo>
                  <a:pt x="463" y="390"/>
                </a:lnTo>
                <a:lnTo>
                  <a:pt x="457" y="390"/>
                </a:lnTo>
                <a:lnTo>
                  <a:pt x="451" y="390"/>
                </a:lnTo>
                <a:lnTo>
                  <a:pt x="445" y="390"/>
                </a:lnTo>
                <a:lnTo>
                  <a:pt x="445" y="396"/>
                </a:lnTo>
                <a:lnTo>
                  <a:pt x="439" y="396"/>
                </a:lnTo>
                <a:lnTo>
                  <a:pt x="433" y="396"/>
                </a:lnTo>
                <a:lnTo>
                  <a:pt x="427" y="396"/>
                </a:lnTo>
                <a:lnTo>
                  <a:pt x="421" y="396"/>
                </a:lnTo>
                <a:lnTo>
                  <a:pt x="415" y="396"/>
                </a:lnTo>
                <a:lnTo>
                  <a:pt x="409" y="396"/>
                </a:lnTo>
                <a:lnTo>
                  <a:pt x="409" y="402"/>
                </a:lnTo>
                <a:lnTo>
                  <a:pt x="403" y="402"/>
                </a:lnTo>
                <a:lnTo>
                  <a:pt x="397" y="402"/>
                </a:lnTo>
                <a:lnTo>
                  <a:pt x="391" y="402"/>
                </a:lnTo>
                <a:lnTo>
                  <a:pt x="385" y="402"/>
                </a:lnTo>
                <a:lnTo>
                  <a:pt x="379" y="402"/>
                </a:lnTo>
                <a:lnTo>
                  <a:pt x="373" y="402"/>
                </a:lnTo>
                <a:lnTo>
                  <a:pt x="367" y="402"/>
                </a:lnTo>
                <a:lnTo>
                  <a:pt x="367" y="408"/>
                </a:lnTo>
                <a:lnTo>
                  <a:pt x="361" y="408"/>
                </a:lnTo>
                <a:lnTo>
                  <a:pt x="355" y="408"/>
                </a:lnTo>
                <a:lnTo>
                  <a:pt x="349" y="408"/>
                </a:lnTo>
                <a:lnTo>
                  <a:pt x="343" y="408"/>
                </a:lnTo>
                <a:lnTo>
                  <a:pt x="337" y="408"/>
                </a:lnTo>
                <a:lnTo>
                  <a:pt x="331" y="408"/>
                </a:lnTo>
                <a:lnTo>
                  <a:pt x="325" y="408"/>
                </a:lnTo>
                <a:lnTo>
                  <a:pt x="319" y="408"/>
                </a:lnTo>
                <a:lnTo>
                  <a:pt x="319" y="414"/>
                </a:lnTo>
                <a:lnTo>
                  <a:pt x="313" y="414"/>
                </a:lnTo>
                <a:lnTo>
                  <a:pt x="307" y="414"/>
                </a:lnTo>
                <a:lnTo>
                  <a:pt x="301" y="414"/>
                </a:lnTo>
                <a:lnTo>
                  <a:pt x="295" y="414"/>
                </a:lnTo>
                <a:lnTo>
                  <a:pt x="289" y="414"/>
                </a:lnTo>
                <a:lnTo>
                  <a:pt x="283" y="414"/>
                </a:lnTo>
                <a:lnTo>
                  <a:pt x="277" y="414"/>
                </a:lnTo>
                <a:lnTo>
                  <a:pt x="271" y="414"/>
                </a:lnTo>
                <a:lnTo>
                  <a:pt x="265" y="414"/>
                </a:lnTo>
                <a:lnTo>
                  <a:pt x="265" y="420"/>
                </a:lnTo>
                <a:lnTo>
                  <a:pt x="259" y="420"/>
                </a:lnTo>
                <a:lnTo>
                  <a:pt x="253" y="420"/>
                </a:lnTo>
                <a:lnTo>
                  <a:pt x="247" y="420"/>
                </a:lnTo>
                <a:lnTo>
                  <a:pt x="241" y="420"/>
                </a:lnTo>
                <a:lnTo>
                  <a:pt x="235" y="420"/>
                </a:lnTo>
                <a:lnTo>
                  <a:pt x="229" y="420"/>
                </a:lnTo>
                <a:lnTo>
                  <a:pt x="223" y="420"/>
                </a:lnTo>
                <a:lnTo>
                  <a:pt x="217" y="420"/>
                </a:lnTo>
                <a:lnTo>
                  <a:pt x="211" y="420"/>
                </a:lnTo>
                <a:lnTo>
                  <a:pt x="205" y="420"/>
                </a:lnTo>
                <a:lnTo>
                  <a:pt x="211" y="420"/>
                </a:lnTo>
                <a:lnTo>
                  <a:pt x="205" y="420"/>
                </a:lnTo>
                <a:lnTo>
                  <a:pt x="199" y="420"/>
                </a:lnTo>
                <a:lnTo>
                  <a:pt x="192" y="420"/>
                </a:lnTo>
                <a:lnTo>
                  <a:pt x="186" y="420"/>
                </a:lnTo>
                <a:lnTo>
                  <a:pt x="180" y="420"/>
                </a:lnTo>
                <a:lnTo>
                  <a:pt x="180" y="426"/>
                </a:lnTo>
                <a:lnTo>
                  <a:pt x="174" y="426"/>
                </a:lnTo>
                <a:lnTo>
                  <a:pt x="168" y="426"/>
                </a:lnTo>
                <a:lnTo>
                  <a:pt x="162" y="426"/>
                </a:lnTo>
                <a:lnTo>
                  <a:pt x="156" y="426"/>
                </a:lnTo>
                <a:lnTo>
                  <a:pt x="150" y="426"/>
                </a:lnTo>
                <a:lnTo>
                  <a:pt x="150" y="432"/>
                </a:lnTo>
                <a:lnTo>
                  <a:pt x="144" y="432"/>
                </a:lnTo>
                <a:lnTo>
                  <a:pt x="138" y="432"/>
                </a:lnTo>
                <a:lnTo>
                  <a:pt x="132" y="432"/>
                </a:lnTo>
                <a:lnTo>
                  <a:pt x="126" y="432"/>
                </a:lnTo>
                <a:lnTo>
                  <a:pt x="120" y="432"/>
                </a:lnTo>
                <a:lnTo>
                  <a:pt x="114" y="432"/>
                </a:lnTo>
                <a:lnTo>
                  <a:pt x="108" y="432"/>
                </a:lnTo>
                <a:lnTo>
                  <a:pt x="108" y="438"/>
                </a:lnTo>
                <a:lnTo>
                  <a:pt x="102" y="438"/>
                </a:lnTo>
                <a:lnTo>
                  <a:pt x="96" y="438"/>
                </a:lnTo>
                <a:lnTo>
                  <a:pt x="90" y="438"/>
                </a:lnTo>
                <a:lnTo>
                  <a:pt x="84" y="438"/>
                </a:lnTo>
                <a:lnTo>
                  <a:pt x="78" y="438"/>
                </a:lnTo>
                <a:lnTo>
                  <a:pt x="72" y="438"/>
                </a:lnTo>
                <a:lnTo>
                  <a:pt x="66" y="438"/>
                </a:lnTo>
                <a:lnTo>
                  <a:pt x="60" y="438"/>
                </a:lnTo>
                <a:lnTo>
                  <a:pt x="54" y="444"/>
                </a:lnTo>
                <a:lnTo>
                  <a:pt x="48" y="444"/>
                </a:lnTo>
                <a:lnTo>
                  <a:pt x="42" y="444"/>
                </a:lnTo>
                <a:lnTo>
                  <a:pt x="36" y="444"/>
                </a:lnTo>
                <a:lnTo>
                  <a:pt x="30" y="444"/>
                </a:lnTo>
                <a:lnTo>
                  <a:pt x="24" y="444"/>
                </a:lnTo>
                <a:lnTo>
                  <a:pt x="18" y="444"/>
                </a:lnTo>
                <a:lnTo>
                  <a:pt x="12" y="444"/>
                </a:lnTo>
                <a:lnTo>
                  <a:pt x="6" y="444"/>
                </a:lnTo>
                <a:lnTo>
                  <a:pt x="0" y="444"/>
                </a:lnTo>
                <a:lnTo>
                  <a:pt x="0" y="450"/>
                </a:lnTo>
                <a:close/>
                <a:moveTo>
                  <a:pt x="823" y="126"/>
                </a:moveTo>
                <a:lnTo>
                  <a:pt x="823" y="132"/>
                </a:lnTo>
                <a:lnTo>
                  <a:pt x="823" y="138"/>
                </a:lnTo>
                <a:lnTo>
                  <a:pt x="823" y="144"/>
                </a:lnTo>
                <a:lnTo>
                  <a:pt x="817" y="150"/>
                </a:lnTo>
                <a:lnTo>
                  <a:pt x="811" y="150"/>
                </a:lnTo>
                <a:lnTo>
                  <a:pt x="805" y="156"/>
                </a:lnTo>
                <a:lnTo>
                  <a:pt x="805" y="162"/>
                </a:lnTo>
                <a:lnTo>
                  <a:pt x="805" y="168"/>
                </a:lnTo>
                <a:lnTo>
                  <a:pt x="805" y="174"/>
                </a:lnTo>
                <a:lnTo>
                  <a:pt x="799" y="174"/>
                </a:lnTo>
                <a:lnTo>
                  <a:pt x="799" y="180"/>
                </a:lnTo>
                <a:lnTo>
                  <a:pt x="799" y="186"/>
                </a:lnTo>
                <a:lnTo>
                  <a:pt x="799" y="192"/>
                </a:lnTo>
                <a:lnTo>
                  <a:pt x="805" y="192"/>
                </a:lnTo>
                <a:lnTo>
                  <a:pt x="799" y="198"/>
                </a:lnTo>
                <a:lnTo>
                  <a:pt x="799" y="204"/>
                </a:lnTo>
                <a:lnTo>
                  <a:pt x="799" y="210"/>
                </a:lnTo>
                <a:lnTo>
                  <a:pt x="799" y="216"/>
                </a:lnTo>
                <a:lnTo>
                  <a:pt x="793" y="216"/>
                </a:lnTo>
                <a:lnTo>
                  <a:pt x="793" y="222"/>
                </a:lnTo>
                <a:lnTo>
                  <a:pt x="793" y="228"/>
                </a:lnTo>
                <a:lnTo>
                  <a:pt x="793" y="234"/>
                </a:lnTo>
                <a:lnTo>
                  <a:pt x="793" y="240"/>
                </a:lnTo>
                <a:lnTo>
                  <a:pt x="793" y="246"/>
                </a:lnTo>
                <a:lnTo>
                  <a:pt x="787" y="246"/>
                </a:lnTo>
                <a:lnTo>
                  <a:pt x="787" y="252"/>
                </a:lnTo>
                <a:lnTo>
                  <a:pt x="787" y="258"/>
                </a:lnTo>
                <a:lnTo>
                  <a:pt x="781" y="258"/>
                </a:lnTo>
                <a:lnTo>
                  <a:pt x="775" y="258"/>
                </a:lnTo>
                <a:lnTo>
                  <a:pt x="775" y="252"/>
                </a:lnTo>
                <a:lnTo>
                  <a:pt x="775" y="246"/>
                </a:lnTo>
                <a:lnTo>
                  <a:pt x="769" y="246"/>
                </a:lnTo>
                <a:lnTo>
                  <a:pt x="769" y="240"/>
                </a:lnTo>
                <a:lnTo>
                  <a:pt x="769" y="234"/>
                </a:lnTo>
                <a:lnTo>
                  <a:pt x="769" y="228"/>
                </a:lnTo>
                <a:lnTo>
                  <a:pt x="769" y="222"/>
                </a:lnTo>
                <a:lnTo>
                  <a:pt x="769" y="216"/>
                </a:lnTo>
                <a:lnTo>
                  <a:pt x="769" y="210"/>
                </a:lnTo>
                <a:lnTo>
                  <a:pt x="769" y="204"/>
                </a:lnTo>
                <a:lnTo>
                  <a:pt x="769" y="198"/>
                </a:lnTo>
                <a:lnTo>
                  <a:pt x="769" y="192"/>
                </a:lnTo>
                <a:lnTo>
                  <a:pt x="769" y="186"/>
                </a:lnTo>
                <a:lnTo>
                  <a:pt x="775" y="186"/>
                </a:lnTo>
                <a:lnTo>
                  <a:pt x="775" y="180"/>
                </a:lnTo>
                <a:lnTo>
                  <a:pt x="775" y="174"/>
                </a:lnTo>
                <a:lnTo>
                  <a:pt x="775" y="168"/>
                </a:lnTo>
                <a:lnTo>
                  <a:pt x="775" y="162"/>
                </a:lnTo>
                <a:lnTo>
                  <a:pt x="781" y="162"/>
                </a:lnTo>
                <a:lnTo>
                  <a:pt x="781" y="168"/>
                </a:lnTo>
                <a:lnTo>
                  <a:pt x="781" y="162"/>
                </a:lnTo>
                <a:lnTo>
                  <a:pt x="781" y="156"/>
                </a:lnTo>
                <a:lnTo>
                  <a:pt x="787" y="156"/>
                </a:lnTo>
                <a:lnTo>
                  <a:pt x="787" y="150"/>
                </a:lnTo>
                <a:lnTo>
                  <a:pt x="781" y="150"/>
                </a:lnTo>
                <a:lnTo>
                  <a:pt x="775" y="150"/>
                </a:lnTo>
                <a:lnTo>
                  <a:pt x="781" y="150"/>
                </a:lnTo>
                <a:lnTo>
                  <a:pt x="781" y="144"/>
                </a:lnTo>
                <a:lnTo>
                  <a:pt x="787" y="144"/>
                </a:lnTo>
                <a:lnTo>
                  <a:pt x="787" y="138"/>
                </a:lnTo>
                <a:lnTo>
                  <a:pt x="793" y="138"/>
                </a:lnTo>
                <a:lnTo>
                  <a:pt x="793" y="132"/>
                </a:lnTo>
                <a:lnTo>
                  <a:pt x="799" y="132"/>
                </a:lnTo>
                <a:lnTo>
                  <a:pt x="805" y="132"/>
                </a:lnTo>
                <a:lnTo>
                  <a:pt x="811" y="132"/>
                </a:lnTo>
                <a:lnTo>
                  <a:pt x="817" y="126"/>
                </a:lnTo>
                <a:lnTo>
                  <a:pt x="823" y="126"/>
                </a:lnTo>
                <a:close/>
              </a:path>
            </a:pathLst>
          </a:custGeom>
          <a:solidFill>
            <a:schemeClr val="accent2"/>
          </a:solidFill>
          <a:ln w="6350" cap="flat" cmpd="sng">
            <a:solidFill>
              <a:schemeClr val="bg1"/>
            </a:solidFill>
            <a:prstDash val="solid"/>
            <a:round/>
            <a:headEnd type="none" w="med" len="med"/>
            <a:tailEnd type="none" w="med" len="med"/>
          </a:ln>
        </p:spPr>
        <p:txBody>
          <a:bodyPr lIns="80414" tIns="40207" rIns="80414" bIns="40207">
            <a:noAutofit/>
          </a:bodyPr>
          <a:lstStyle/>
          <a:p>
            <a:pPr algn="ctr" defTabSz="447946"/>
            <a:endParaRPr lang="en-US" dirty="0">
              <a:solidFill>
                <a:srgbClr val="FFFFFF"/>
              </a:solidFill>
              <a:cs typeface="Arial" charset="0"/>
            </a:endParaRPr>
          </a:p>
        </p:txBody>
      </p:sp>
      <p:sp>
        <p:nvSpPr>
          <p:cNvPr id="120" name="Freeform 160"/>
          <p:cNvSpPr>
            <a:spLocks noEditPoints="1"/>
          </p:cNvSpPr>
          <p:nvPr/>
        </p:nvSpPr>
        <p:spPr bwMode="gray">
          <a:xfrm>
            <a:off x="4230476" y="3454298"/>
            <a:ext cx="894629" cy="354953"/>
          </a:xfrm>
          <a:custGeom>
            <a:avLst/>
            <a:gdLst>
              <a:gd name="T0" fmla="*/ 12799572 w 919"/>
              <a:gd name="T1" fmla="*/ 332179927 h 396"/>
              <a:gd name="T2" fmla="*/ 38397810 w 919"/>
              <a:gd name="T3" fmla="*/ 305063255 h 396"/>
              <a:gd name="T4" fmla="*/ 76794715 w 919"/>
              <a:gd name="T5" fmla="*/ 277946584 h 396"/>
              <a:gd name="T6" fmla="*/ 115192525 w 919"/>
              <a:gd name="T7" fmla="*/ 257608847 h 396"/>
              <a:gd name="T8" fmla="*/ 147190549 w 919"/>
              <a:gd name="T9" fmla="*/ 237272041 h 396"/>
              <a:gd name="T10" fmla="*/ 166389001 w 919"/>
              <a:gd name="T11" fmla="*/ 203375504 h 396"/>
              <a:gd name="T12" fmla="*/ 198387026 w 919"/>
              <a:gd name="T13" fmla="*/ 196596568 h 396"/>
              <a:gd name="T14" fmla="*/ 236783930 w 919"/>
              <a:gd name="T15" fmla="*/ 183037767 h 396"/>
              <a:gd name="T16" fmla="*/ 269848736 w 919"/>
              <a:gd name="T17" fmla="*/ 142363224 h 396"/>
              <a:gd name="T18" fmla="*/ 295446975 w 919"/>
              <a:gd name="T19" fmla="*/ 101687752 h 396"/>
              <a:gd name="T20" fmla="*/ 353043237 w 919"/>
              <a:gd name="T21" fmla="*/ 94908816 h 396"/>
              <a:gd name="T22" fmla="*/ 410639500 w 919"/>
              <a:gd name="T23" fmla="*/ 88129881 h 396"/>
              <a:gd name="T24" fmla="*/ 468235762 w 919"/>
              <a:gd name="T25" fmla="*/ 81350016 h 396"/>
              <a:gd name="T26" fmla="*/ 525832025 w 919"/>
              <a:gd name="T27" fmla="*/ 74571080 h 396"/>
              <a:gd name="T28" fmla="*/ 577028501 w 919"/>
              <a:gd name="T29" fmla="*/ 61012279 h 396"/>
              <a:gd name="T30" fmla="*/ 634624764 w 919"/>
              <a:gd name="T31" fmla="*/ 54233344 h 396"/>
              <a:gd name="T32" fmla="*/ 685821240 w 919"/>
              <a:gd name="T33" fmla="*/ 40675473 h 396"/>
              <a:gd name="T34" fmla="*/ 743417503 w 919"/>
              <a:gd name="T35" fmla="*/ 33895607 h 396"/>
              <a:gd name="T36" fmla="*/ 794613979 w 919"/>
              <a:gd name="T37" fmla="*/ 20337736 h 396"/>
              <a:gd name="T38" fmla="*/ 845810455 w 919"/>
              <a:gd name="T39" fmla="*/ 6778936 h 396"/>
              <a:gd name="T40" fmla="*/ 903406718 w 919"/>
              <a:gd name="T41" fmla="*/ 0 h 396"/>
              <a:gd name="T42" fmla="*/ 948203408 w 919"/>
              <a:gd name="T43" fmla="*/ 74571080 h 396"/>
              <a:gd name="T44" fmla="*/ 941803622 w 919"/>
              <a:gd name="T45" fmla="*/ 74571080 h 396"/>
              <a:gd name="T46" fmla="*/ 909806504 w 919"/>
              <a:gd name="T47" fmla="*/ 13558801 h 396"/>
              <a:gd name="T48" fmla="*/ 903406718 w 919"/>
              <a:gd name="T49" fmla="*/ 20337736 h 396"/>
              <a:gd name="T50" fmla="*/ 922605170 w 919"/>
              <a:gd name="T51" fmla="*/ 61012279 h 396"/>
              <a:gd name="T52" fmla="*/ 865008907 w 919"/>
              <a:gd name="T53" fmla="*/ 74571080 h 396"/>
              <a:gd name="T54" fmla="*/ 839410669 w 919"/>
              <a:gd name="T55" fmla="*/ 101687752 h 396"/>
              <a:gd name="T56" fmla="*/ 909806504 w 919"/>
              <a:gd name="T57" fmla="*/ 94908816 h 396"/>
              <a:gd name="T58" fmla="*/ 948203408 w 919"/>
              <a:gd name="T59" fmla="*/ 128804424 h 396"/>
              <a:gd name="T60" fmla="*/ 890607146 w 919"/>
              <a:gd name="T61" fmla="*/ 183037767 h 396"/>
              <a:gd name="T62" fmla="*/ 877808480 w 919"/>
              <a:gd name="T63" fmla="*/ 196596568 h 396"/>
              <a:gd name="T64" fmla="*/ 877808480 w 919"/>
              <a:gd name="T65" fmla="*/ 230492175 h 396"/>
              <a:gd name="T66" fmla="*/ 929004956 w 919"/>
              <a:gd name="T67" fmla="*/ 216934304 h 396"/>
              <a:gd name="T68" fmla="*/ 890607146 w 919"/>
              <a:gd name="T69" fmla="*/ 277946584 h 396"/>
              <a:gd name="T70" fmla="*/ 852210242 w 919"/>
              <a:gd name="T71" fmla="*/ 291505384 h 396"/>
              <a:gd name="T72" fmla="*/ 794613979 w 919"/>
              <a:gd name="T73" fmla="*/ 325400992 h 396"/>
              <a:gd name="T74" fmla="*/ 749816382 w 919"/>
              <a:gd name="T75" fmla="*/ 399972072 h 396"/>
              <a:gd name="T76" fmla="*/ 705019692 w 919"/>
              <a:gd name="T77" fmla="*/ 433867679 h 396"/>
              <a:gd name="T78" fmla="*/ 673021668 w 919"/>
              <a:gd name="T79" fmla="*/ 440647544 h 396"/>
              <a:gd name="T80" fmla="*/ 628224978 w 919"/>
              <a:gd name="T81" fmla="*/ 413530872 h 396"/>
              <a:gd name="T82" fmla="*/ 596226953 w 919"/>
              <a:gd name="T83" fmla="*/ 379634335 h 396"/>
              <a:gd name="T84" fmla="*/ 551430263 w 919"/>
              <a:gd name="T85" fmla="*/ 352517664 h 396"/>
              <a:gd name="T86" fmla="*/ 506632666 w 919"/>
              <a:gd name="T87" fmla="*/ 332179927 h 396"/>
              <a:gd name="T88" fmla="*/ 449036404 w 919"/>
              <a:gd name="T89" fmla="*/ 338959792 h 396"/>
              <a:gd name="T90" fmla="*/ 404239714 w 919"/>
              <a:gd name="T91" fmla="*/ 332179927 h 396"/>
              <a:gd name="T92" fmla="*/ 365841903 w 919"/>
              <a:gd name="T93" fmla="*/ 318622056 h 396"/>
              <a:gd name="T94" fmla="*/ 340243665 w 919"/>
              <a:gd name="T95" fmla="*/ 305063255 h 396"/>
              <a:gd name="T96" fmla="*/ 282648309 w 919"/>
              <a:gd name="T97" fmla="*/ 311843120 h 396"/>
              <a:gd name="T98" fmla="*/ 223985264 w 919"/>
              <a:gd name="T99" fmla="*/ 318622056 h 396"/>
              <a:gd name="T100" fmla="*/ 185587454 w 919"/>
              <a:gd name="T101" fmla="*/ 332179927 h 396"/>
              <a:gd name="T102" fmla="*/ 153589429 w 919"/>
              <a:gd name="T103" fmla="*/ 352517664 h 396"/>
              <a:gd name="T104" fmla="*/ 102392953 w 919"/>
              <a:gd name="T105" fmla="*/ 366076464 h 396"/>
              <a:gd name="T106" fmla="*/ 44796690 w 919"/>
              <a:gd name="T107" fmla="*/ 372855400 h 396"/>
              <a:gd name="T108" fmla="*/ 935404742 w 919"/>
              <a:gd name="T109" fmla="*/ 81350016 h 396"/>
              <a:gd name="T110" fmla="*/ 929004956 w 919"/>
              <a:gd name="T111" fmla="*/ 210154439 h 396"/>
              <a:gd name="T112" fmla="*/ 973801646 w 919"/>
              <a:gd name="T113" fmla="*/ 176258832 h 396"/>
              <a:gd name="T114" fmla="*/ 967401860 w 919"/>
              <a:gd name="T115" fmla="*/ 115246552 h 396"/>
              <a:gd name="T116" fmla="*/ 980201433 w 919"/>
              <a:gd name="T117" fmla="*/ 169479896 h 396"/>
              <a:gd name="T118" fmla="*/ 935404742 w 919"/>
              <a:gd name="T119" fmla="*/ 216934304 h 3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19" h="396">
                <a:moveTo>
                  <a:pt x="0" y="336"/>
                </a:moveTo>
                <a:lnTo>
                  <a:pt x="0" y="330"/>
                </a:lnTo>
                <a:lnTo>
                  <a:pt x="0" y="324"/>
                </a:lnTo>
                <a:lnTo>
                  <a:pt x="0" y="318"/>
                </a:lnTo>
                <a:lnTo>
                  <a:pt x="0" y="312"/>
                </a:lnTo>
                <a:lnTo>
                  <a:pt x="0" y="306"/>
                </a:lnTo>
                <a:lnTo>
                  <a:pt x="0" y="300"/>
                </a:lnTo>
                <a:lnTo>
                  <a:pt x="6" y="300"/>
                </a:lnTo>
                <a:lnTo>
                  <a:pt x="6" y="294"/>
                </a:lnTo>
                <a:lnTo>
                  <a:pt x="12" y="294"/>
                </a:lnTo>
                <a:lnTo>
                  <a:pt x="12" y="300"/>
                </a:lnTo>
                <a:lnTo>
                  <a:pt x="18" y="300"/>
                </a:lnTo>
                <a:lnTo>
                  <a:pt x="24" y="300"/>
                </a:lnTo>
                <a:lnTo>
                  <a:pt x="24" y="294"/>
                </a:lnTo>
                <a:lnTo>
                  <a:pt x="30" y="294"/>
                </a:lnTo>
                <a:lnTo>
                  <a:pt x="30" y="288"/>
                </a:lnTo>
                <a:lnTo>
                  <a:pt x="30" y="282"/>
                </a:lnTo>
                <a:lnTo>
                  <a:pt x="30" y="276"/>
                </a:lnTo>
                <a:lnTo>
                  <a:pt x="30" y="270"/>
                </a:lnTo>
                <a:lnTo>
                  <a:pt x="36" y="270"/>
                </a:lnTo>
                <a:lnTo>
                  <a:pt x="36" y="264"/>
                </a:lnTo>
                <a:lnTo>
                  <a:pt x="42" y="264"/>
                </a:lnTo>
                <a:lnTo>
                  <a:pt x="42" y="258"/>
                </a:lnTo>
                <a:lnTo>
                  <a:pt x="48" y="258"/>
                </a:lnTo>
                <a:lnTo>
                  <a:pt x="48" y="252"/>
                </a:lnTo>
                <a:lnTo>
                  <a:pt x="54" y="252"/>
                </a:lnTo>
                <a:lnTo>
                  <a:pt x="60" y="252"/>
                </a:lnTo>
                <a:lnTo>
                  <a:pt x="66" y="252"/>
                </a:lnTo>
                <a:lnTo>
                  <a:pt x="66" y="246"/>
                </a:lnTo>
                <a:lnTo>
                  <a:pt x="72" y="246"/>
                </a:lnTo>
                <a:lnTo>
                  <a:pt x="72" y="252"/>
                </a:lnTo>
                <a:lnTo>
                  <a:pt x="78" y="252"/>
                </a:lnTo>
                <a:lnTo>
                  <a:pt x="84" y="246"/>
                </a:lnTo>
                <a:lnTo>
                  <a:pt x="84" y="240"/>
                </a:lnTo>
                <a:lnTo>
                  <a:pt x="90" y="240"/>
                </a:lnTo>
                <a:lnTo>
                  <a:pt x="96" y="240"/>
                </a:lnTo>
                <a:lnTo>
                  <a:pt x="96" y="234"/>
                </a:lnTo>
                <a:lnTo>
                  <a:pt x="102" y="234"/>
                </a:lnTo>
                <a:lnTo>
                  <a:pt x="102" y="228"/>
                </a:lnTo>
                <a:lnTo>
                  <a:pt x="108" y="228"/>
                </a:lnTo>
                <a:lnTo>
                  <a:pt x="108" y="222"/>
                </a:lnTo>
                <a:lnTo>
                  <a:pt x="108" y="228"/>
                </a:lnTo>
                <a:lnTo>
                  <a:pt x="108" y="222"/>
                </a:lnTo>
                <a:lnTo>
                  <a:pt x="114" y="222"/>
                </a:lnTo>
                <a:lnTo>
                  <a:pt x="114" y="216"/>
                </a:lnTo>
                <a:lnTo>
                  <a:pt x="120" y="216"/>
                </a:lnTo>
                <a:lnTo>
                  <a:pt x="126" y="216"/>
                </a:lnTo>
                <a:lnTo>
                  <a:pt x="132" y="216"/>
                </a:lnTo>
                <a:lnTo>
                  <a:pt x="132" y="210"/>
                </a:lnTo>
                <a:lnTo>
                  <a:pt x="138" y="210"/>
                </a:lnTo>
                <a:lnTo>
                  <a:pt x="138" y="204"/>
                </a:lnTo>
                <a:lnTo>
                  <a:pt x="138" y="198"/>
                </a:lnTo>
                <a:lnTo>
                  <a:pt x="138" y="192"/>
                </a:lnTo>
                <a:lnTo>
                  <a:pt x="144" y="192"/>
                </a:lnTo>
                <a:lnTo>
                  <a:pt x="150" y="192"/>
                </a:lnTo>
                <a:lnTo>
                  <a:pt x="150" y="186"/>
                </a:lnTo>
                <a:lnTo>
                  <a:pt x="150" y="180"/>
                </a:lnTo>
                <a:lnTo>
                  <a:pt x="150" y="186"/>
                </a:lnTo>
                <a:lnTo>
                  <a:pt x="150" y="180"/>
                </a:lnTo>
                <a:lnTo>
                  <a:pt x="156" y="180"/>
                </a:lnTo>
                <a:lnTo>
                  <a:pt x="156" y="174"/>
                </a:lnTo>
                <a:lnTo>
                  <a:pt x="162" y="174"/>
                </a:lnTo>
                <a:lnTo>
                  <a:pt x="168" y="174"/>
                </a:lnTo>
                <a:lnTo>
                  <a:pt x="168" y="180"/>
                </a:lnTo>
                <a:lnTo>
                  <a:pt x="168" y="186"/>
                </a:lnTo>
                <a:lnTo>
                  <a:pt x="174" y="186"/>
                </a:lnTo>
                <a:lnTo>
                  <a:pt x="180" y="186"/>
                </a:lnTo>
                <a:lnTo>
                  <a:pt x="180" y="180"/>
                </a:lnTo>
                <a:lnTo>
                  <a:pt x="180" y="174"/>
                </a:lnTo>
                <a:lnTo>
                  <a:pt x="186" y="174"/>
                </a:lnTo>
                <a:lnTo>
                  <a:pt x="186" y="168"/>
                </a:lnTo>
                <a:lnTo>
                  <a:pt x="186" y="162"/>
                </a:lnTo>
                <a:lnTo>
                  <a:pt x="192" y="162"/>
                </a:lnTo>
                <a:lnTo>
                  <a:pt x="198" y="162"/>
                </a:lnTo>
                <a:lnTo>
                  <a:pt x="204" y="162"/>
                </a:lnTo>
                <a:lnTo>
                  <a:pt x="204" y="156"/>
                </a:lnTo>
                <a:lnTo>
                  <a:pt x="210" y="156"/>
                </a:lnTo>
                <a:lnTo>
                  <a:pt x="216" y="156"/>
                </a:lnTo>
                <a:lnTo>
                  <a:pt x="216" y="162"/>
                </a:lnTo>
                <a:lnTo>
                  <a:pt x="222" y="162"/>
                </a:lnTo>
                <a:lnTo>
                  <a:pt x="222" y="156"/>
                </a:lnTo>
                <a:lnTo>
                  <a:pt x="228" y="156"/>
                </a:lnTo>
                <a:lnTo>
                  <a:pt x="228" y="150"/>
                </a:lnTo>
                <a:lnTo>
                  <a:pt x="228" y="144"/>
                </a:lnTo>
                <a:lnTo>
                  <a:pt x="234" y="138"/>
                </a:lnTo>
                <a:lnTo>
                  <a:pt x="234" y="132"/>
                </a:lnTo>
                <a:lnTo>
                  <a:pt x="240" y="132"/>
                </a:lnTo>
                <a:lnTo>
                  <a:pt x="240" y="126"/>
                </a:lnTo>
                <a:lnTo>
                  <a:pt x="247" y="126"/>
                </a:lnTo>
                <a:lnTo>
                  <a:pt x="253" y="126"/>
                </a:lnTo>
                <a:lnTo>
                  <a:pt x="253" y="120"/>
                </a:lnTo>
                <a:lnTo>
                  <a:pt x="253" y="114"/>
                </a:lnTo>
                <a:lnTo>
                  <a:pt x="253" y="108"/>
                </a:lnTo>
                <a:lnTo>
                  <a:pt x="253" y="102"/>
                </a:lnTo>
                <a:lnTo>
                  <a:pt x="253" y="96"/>
                </a:lnTo>
                <a:lnTo>
                  <a:pt x="253" y="90"/>
                </a:lnTo>
                <a:lnTo>
                  <a:pt x="259" y="90"/>
                </a:lnTo>
                <a:lnTo>
                  <a:pt x="265" y="90"/>
                </a:lnTo>
                <a:lnTo>
                  <a:pt x="271" y="90"/>
                </a:lnTo>
                <a:lnTo>
                  <a:pt x="277" y="90"/>
                </a:lnTo>
                <a:lnTo>
                  <a:pt x="283" y="90"/>
                </a:lnTo>
                <a:lnTo>
                  <a:pt x="289" y="90"/>
                </a:lnTo>
                <a:lnTo>
                  <a:pt x="295" y="90"/>
                </a:lnTo>
                <a:lnTo>
                  <a:pt x="301" y="90"/>
                </a:lnTo>
                <a:lnTo>
                  <a:pt x="307" y="90"/>
                </a:lnTo>
                <a:lnTo>
                  <a:pt x="313" y="90"/>
                </a:lnTo>
                <a:lnTo>
                  <a:pt x="313" y="84"/>
                </a:lnTo>
                <a:lnTo>
                  <a:pt x="319" y="84"/>
                </a:lnTo>
                <a:lnTo>
                  <a:pt x="325" y="84"/>
                </a:lnTo>
                <a:lnTo>
                  <a:pt x="331" y="84"/>
                </a:lnTo>
                <a:lnTo>
                  <a:pt x="337" y="84"/>
                </a:lnTo>
                <a:lnTo>
                  <a:pt x="343" y="84"/>
                </a:lnTo>
                <a:lnTo>
                  <a:pt x="349" y="84"/>
                </a:lnTo>
                <a:lnTo>
                  <a:pt x="355" y="84"/>
                </a:lnTo>
                <a:lnTo>
                  <a:pt x="361" y="84"/>
                </a:lnTo>
                <a:lnTo>
                  <a:pt x="367" y="84"/>
                </a:lnTo>
                <a:lnTo>
                  <a:pt x="367" y="78"/>
                </a:lnTo>
                <a:lnTo>
                  <a:pt x="373" y="78"/>
                </a:lnTo>
                <a:lnTo>
                  <a:pt x="379" y="78"/>
                </a:lnTo>
                <a:lnTo>
                  <a:pt x="385" y="78"/>
                </a:lnTo>
                <a:lnTo>
                  <a:pt x="391" y="78"/>
                </a:lnTo>
                <a:lnTo>
                  <a:pt x="397" y="78"/>
                </a:lnTo>
                <a:lnTo>
                  <a:pt x="403" y="78"/>
                </a:lnTo>
                <a:lnTo>
                  <a:pt x="409" y="78"/>
                </a:lnTo>
                <a:lnTo>
                  <a:pt x="415" y="78"/>
                </a:lnTo>
                <a:lnTo>
                  <a:pt x="415" y="72"/>
                </a:lnTo>
                <a:lnTo>
                  <a:pt x="421" y="72"/>
                </a:lnTo>
                <a:lnTo>
                  <a:pt x="427" y="72"/>
                </a:lnTo>
                <a:lnTo>
                  <a:pt x="433" y="72"/>
                </a:lnTo>
                <a:lnTo>
                  <a:pt x="439" y="72"/>
                </a:lnTo>
                <a:lnTo>
                  <a:pt x="445" y="72"/>
                </a:lnTo>
                <a:lnTo>
                  <a:pt x="451" y="72"/>
                </a:lnTo>
                <a:lnTo>
                  <a:pt x="457" y="72"/>
                </a:lnTo>
                <a:lnTo>
                  <a:pt x="457" y="66"/>
                </a:lnTo>
                <a:lnTo>
                  <a:pt x="463" y="66"/>
                </a:lnTo>
                <a:lnTo>
                  <a:pt x="469" y="66"/>
                </a:lnTo>
                <a:lnTo>
                  <a:pt x="475" y="66"/>
                </a:lnTo>
                <a:lnTo>
                  <a:pt x="481" y="66"/>
                </a:lnTo>
                <a:lnTo>
                  <a:pt x="487" y="66"/>
                </a:lnTo>
                <a:lnTo>
                  <a:pt x="493" y="66"/>
                </a:lnTo>
                <a:lnTo>
                  <a:pt x="493" y="60"/>
                </a:lnTo>
                <a:lnTo>
                  <a:pt x="499" y="60"/>
                </a:lnTo>
                <a:lnTo>
                  <a:pt x="505" y="60"/>
                </a:lnTo>
                <a:lnTo>
                  <a:pt x="511" y="60"/>
                </a:lnTo>
                <a:lnTo>
                  <a:pt x="517" y="60"/>
                </a:lnTo>
                <a:lnTo>
                  <a:pt x="523" y="60"/>
                </a:lnTo>
                <a:lnTo>
                  <a:pt x="529" y="60"/>
                </a:lnTo>
                <a:lnTo>
                  <a:pt x="529" y="54"/>
                </a:lnTo>
                <a:lnTo>
                  <a:pt x="535" y="54"/>
                </a:lnTo>
                <a:lnTo>
                  <a:pt x="541" y="54"/>
                </a:lnTo>
                <a:lnTo>
                  <a:pt x="547" y="54"/>
                </a:lnTo>
                <a:lnTo>
                  <a:pt x="553" y="54"/>
                </a:lnTo>
                <a:lnTo>
                  <a:pt x="559" y="54"/>
                </a:lnTo>
                <a:lnTo>
                  <a:pt x="565" y="54"/>
                </a:lnTo>
                <a:lnTo>
                  <a:pt x="565" y="48"/>
                </a:lnTo>
                <a:lnTo>
                  <a:pt x="571" y="48"/>
                </a:lnTo>
                <a:lnTo>
                  <a:pt x="577" y="48"/>
                </a:lnTo>
                <a:lnTo>
                  <a:pt x="583" y="48"/>
                </a:lnTo>
                <a:lnTo>
                  <a:pt x="589" y="48"/>
                </a:lnTo>
                <a:lnTo>
                  <a:pt x="595" y="48"/>
                </a:lnTo>
                <a:lnTo>
                  <a:pt x="601" y="48"/>
                </a:lnTo>
                <a:lnTo>
                  <a:pt x="601" y="42"/>
                </a:lnTo>
                <a:lnTo>
                  <a:pt x="607" y="42"/>
                </a:lnTo>
                <a:lnTo>
                  <a:pt x="613" y="42"/>
                </a:lnTo>
                <a:lnTo>
                  <a:pt x="619" y="42"/>
                </a:lnTo>
                <a:lnTo>
                  <a:pt x="625" y="42"/>
                </a:lnTo>
                <a:lnTo>
                  <a:pt x="631" y="42"/>
                </a:lnTo>
                <a:lnTo>
                  <a:pt x="637" y="42"/>
                </a:lnTo>
                <a:lnTo>
                  <a:pt x="637" y="36"/>
                </a:lnTo>
                <a:lnTo>
                  <a:pt x="643" y="36"/>
                </a:lnTo>
                <a:lnTo>
                  <a:pt x="649" y="36"/>
                </a:lnTo>
                <a:lnTo>
                  <a:pt x="655" y="36"/>
                </a:lnTo>
                <a:lnTo>
                  <a:pt x="661" y="36"/>
                </a:lnTo>
                <a:lnTo>
                  <a:pt x="667" y="36"/>
                </a:lnTo>
                <a:lnTo>
                  <a:pt x="667" y="30"/>
                </a:lnTo>
                <a:lnTo>
                  <a:pt x="673" y="30"/>
                </a:lnTo>
                <a:lnTo>
                  <a:pt x="679" y="30"/>
                </a:lnTo>
                <a:lnTo>
                  <a:pt x="685" y="30"/>
                </a:lnTo>
                <a:lnTo>
                  <a:pt x="691" y="30"/>
                </a:lnTo>
                <a:lnTo>
                  <a:pt x="697" y="30"/>
                </a:lnTo>
                <a:lnTo>
                  <a:pt x="703" y="30"/>
                </a:lnTo>
                <a:lnTo>
                  <a:pt x="703" y="24"/>
                </a:lnTo>
                <a:lnTo>
                  <a:pt x="709" y="24"/>
                </a:lnTo>
                <a:lnTo>
                  <a:pt x="715" y="24"/>
                </a:lnTo>
                <a:lnTo>
                  <a:pt x="721" y="24"/>
                </a:lnTo>
                <a:lnTo>
                  <a:pt x="727" y="24"/>
                </a:lnTo>
                <a:lnTo>
                  <a:pt x="733" y="24"/>
                </a:lnTo>
                <a:lnTo>
                  <a:pt x="733" y="18"/>
                </a:lnTo>
                <a:lnTo>
                  <a:pt x="739" y="18"/>
                </a:lnTo>
                <a:lnTo>
                  <a:pt x="745" y="18"/>
                </a:lnTo>
                <a:lnTo>
                  <a:pt x="751" y="18"/>
                </a:lnTo>
                <a:lnTo>
                  <a:pt x="757" y="18"/>
                </a:lnTo>
                <a:lnTo>
                  <a:pt x="763" y="18"/>
                </a:lnTo>
                <a:lnTo>
                  <a:pt x="763" y="12"/>
                </a:lnTo>
                <a:lnTo>
                  <a:pt x="769" y="12"/>
                </a:lnTo>
                <a:lnTo>
                  <a:pt x="775" y="12"/>
                </a:lnTo>
                <a:lnTo>
                  <a:pt x="781" y="12"/>
                </a:lnTo>
                <a:lnTo>
                  <a:pt x="787" y="12"/>
                </a:lnTo>
                <a:lnTo>
                  <a:pt x="793" y="12"/>
                </a:lnTo>
                <a:lnTo>
                  <a:pt x="793" y="6"/>
                </a:lnTo>
                <a:lnTo>
                  <a:pt x="799" y="6"/>
                </a:lnTo>
                <a:lnTo>
                  <a:pt x="805" y="6"/>
                </a:lnTo>
                <a:lnTo>
                  <a:pt x="811" y="6"/>
                </a:lnTo>
                <a:lnTo>
                  <a:pt x="817" y="6"/>
                </a:lnTo>
                <a:lnTo>
                  <a:pt x="823" y="6"/>
                </a:lnTo>
                <a:lnTo>
                  <a:pt x="823" y="0"/>
                </a:lnTo>
                <a:lnTo>
                  <a:pt x="829" y="0"/>
                </a:lnTo>
                <a:lnTo>
                  <a:pt x="835" y="0"/>
                </a:lnTo>
                <a:lnTo>
                  <a:pt x="841" y="0"/>
                </a:lnTo>
                <a:lnTo>
                  <a:pt x="847" y="0"/>
                </a:lnTo>
                <a:lnTo>
                  <a:pt x="853" y="6"/>
                </a:lnTo>
                <a:lnTo>
                  <a:pt x="859" y="18"/>
                </a:lnTo>
                <a:lnTo>
                  <a:pt x="865" y="24"/>
                </a:lnTo>
                <a:lnTo>
                  <a:pt x="865" y="30"/>
                </a:lnTo>
                <a:lnTo>
                  <a:pt x="865" y="36"/>
                </a:lnTo>
                <a:lnTo>
                  <a:pt x="871" y="48"/>
                </a:lnTo>
                <a:lnTo>
                  <a:pt x="877" y="48"/>
                </a:lnTo>
                <a:lnTo>
                  <a:pt x="877" y="54"/>
                </a:lnTo>
                <a:lnTo>
                  <a:pt x="883" y="60"/>
                </a:lnTo>
                <a:lnTo>
                  <a:pt x="889" y="66"/>
                </a:lnTo>
                <a:lnTo>
                  <a:pt x="895" y="72"/>
                </a:lnTo>
                <a:lnTo>
                  <a:pt x="895" y="78"/>
                </a:lnTo>
                <a:lnTo>
                  <a:pt x="901" y="84"/>
                </a:lnTo>
                <a:lnTo>
                  <a:pt x="901" y="90"/>
                </a:lnTo>
                <a:lnTo>
                  <a:pt x="901" y="84"/>
                </a:lnTo>
                <a:lnTo>
                  <a:pt x="895" y="84"/>
                </a:lnTo>
                <a:lnTo>
                  <a:pt x="895" y="78"/>
                </a:lnTo>
                <a:lnTo>
                  <a:pt x="889" y="72"/>
                </a:lnTo>
                <a:lnTo>
                  <a:pt x="889" y="66"/>
                </a:lnTo>
                <a:lnTo>
                  <a:pt x="883" y="66"/>
                </a:lnTo>
                <a:lnTo>
                  <a:pt x="877" y="66"/>
                </a:lnTo>
                <a:lnTo>
                  <a:pt x="877" y="60"/>
                </a:lnTo>
                <a:lnTo>
                  <a:pt x="877" y="54"/>
                </a:lnTo>
                <a:lnTo>
                  <a:pt x="871" y="42"/>
                </a:lnTo>
                <a:lnTo>
                  <a:pt x="865" y="36"/>
                </a:lnTo>
                <a:lnTo>
                  <a:pt x="859" y="30"/>
                </a:lnTo>
                <a:lnTo>
                  <a:pt x="859" y="24"/>
                </a:lnTo>
                <a:lnTo>
                  <a:pt x="859" y="18"/>
                </a:lnTo>
                <a:lnTo>
                  <a:pt x="853" y="18"/>
                </a:lnTo>
                <a:lnTo>
                  <a:pt x="853" y="12"/>
                </a:lnTo>
                <a:lnTo>
                  <a:pt x="847" y="12"/>
                </a:lnTo>
                <a:lnTo>
                  <a:pt x="847" y="6"/>
                </a:lnTo>
                <a:lnTo>
                  <a:pt x="841" y="6"/>
                </a:lnTo>
                <a:lnTo>
                  <a:pt x="835" y="6"/>
                </a:lnTo>
                <a:lnTo>
                  <a:pt x="835" y="12"/>
                </a:lnTo>
                <a:lnTo>
                  <a:pt x="841" y="12"/>
                </a:lnTo>
                <a:lnTo>
                  <a:pt x="841" y="18"/>
                </a:lnTo>
                <a:lnTo>
                  <a:pt x="841" y="12"/>
                </a:lnTo>
                <a:lnTo>
                  <a:pt x="847" y="12"/>
                </a:lnTo>
                <a:lnTo>
                  <a:pt x="847" y="18"/>
                </a:lnTo>
                <a:lnTo>
                  <a:pt x="847" y="24"/>
                </a:lnTo>
                <a:lnTo>
                  <a:pt x="853" y="24"/>
                </a:lnTo>
                <a:lnTo>
                  <a:pt x="853" y="30"/>
                </a:lnTo>
                <a:lnTo>
                  <a:pt x="859" y="36"/>
                </a:lnTo>
                <a:lnTo>
                  <a:pt x="859" y="42"/>
                </a:lnTo>
                <a:lnTo>
                  <a:pt x="865" y="48"/>
                </a:lnTo>
                <a:lnTo>
                  <a:pt x="871" y="54"/>
                </a:lnTo>
                <a:lnTo>
                  <a:pt x="871" y="60"/>
                </a:lnTo>
                <a:lnTo>
                  <a:pt x="865" y="60"/>
                </a:lnTo>
                <a:lnTo>
                  <a:pt x="865" y="54"/>
                </a:lnTo>
                <a:lnTo>
                  <a:pt x="859" y="48"/>
                </a:lnTo>
                <a:lnTo>
                  <a:pt x="847" y="48"/>
                </a:lnTo>
                <a:lnTo>
                  <a:pt x="841" y="54"/>
                </a:lnTo>
                <a:lnTo>
                  <a:pt x="835" y="54"/>
                </a:lnTo>
                <a:lnTo>
                  <a:pt x="835" y="60"/>
                </a:lnTo>
                <a:lnTo>
                  <a:pt x="829" y="60"/>
                </a:lnTo>
                <a:lnTo>
                  <a:pt x="829" y="66"/>
                </a:lnTo>
                <a:lnTo>
                  <a:pt x="823" y="66"/>
                </a:lnTo>
                <a:lnTo>
                  <a:pt x="817" y="66"/>
                </a:lnTo>
                <a:lnTo>
                  <a:pt x="811" y="66"/>
                </a:lnTo>
                <a:lnTo>
                  <a:pt x="805" y="72"/>
                </a:lnTo>
                <a:lnTo>
                  <a:pt x="805" y="78"/>
                </a:lnTo>
                <a:lnTo>
                  <a:pt x="799" y="78"/>
                </a:lnTo>
                <a:lnTo>
                  <a:pt x="793" y="84"/>
                </a:lnTo>
                <a:lnTo>
                  <a:pt x="787" y="78"/>
                </a:lnTo>
                <a:lnTo>
                  <a:pt x="781" y="78"/>
                </a:lnTo>
                <a:lnTo>
                  <a:pt x="781" y="84"/>
                </a:lnTo>
                <a:lnTo>
                  <a:pt x="781" y="90"/>
                </a:lnTo>
                <a:lnTo>
                  <a:pt x="787" y="96"/>
                </a:lnTo>
                <a:lnTo>
                  <a:pt x="787" y="90"/>
                </a:lnTo>
                <a:lnTo>
                  <a:pt x="799" y="90"/>
                </a:lnTo>
                <a:lnTo>
                  <a:pt x="799" y="84"/>
                </a:lnTo>
                <a:lnTo>
                  <a:pt x="811" y="84"/>
                </a:lnTo>
                <a:lnTo>
                  <a:pt x="817" y="84"/>
                </a:lnTo>
                <a:lnTo>
                  <a:pt x="823" y="84"/>
                </a:lnTo>
                <a:lnTo>
                  <a:pt x="829" y="78"/>
                </a:lnTo>
                <a:lnTo>
                  <a:pt x="835" y="78"/>
                </a:lnTo>
                <a:lnTo>
                  <a:pt x="847" y="72"/>
                </a:lnTo>
                <a:lnTo>
                  <a:pt x="847" y="78"/>
                </a:lnTo>
                <a:lnTo>
                  <a:pt x="853" y="84"/>
                </a:lnTo>
                <a:lnTo>
                  <a:pt x="859" y="84"/>
                </a:lnTo>
                <a:lnTo>
                  <a:pt x="859" y="78"/>
                </a:lnTo>
                <a:lnTo>
                  <a:pt x="859" y="72"/>
                </a:lnTo>
                <a:lnTo>
                  <a:pt x="865" y="72"/>
                </a:lnTo>
                <a:lnTo>
                  <a:pt x="871" y="72"/>
                </a:lnTo>
                <a:lnTo>
                  <a:pt x="877" y="78"/>
                </a:lnTo>
                <a:lnTo>
                  <a:pt x="877" y="84"/>
                </a:lnTo>
                <a:lnTo>
                  <a:pt x="883" y="90"/>
                </a:lnTo>
                <a:lnTo>
                  <a:pt x="889" y="102"/>
                </a:lnTo>
                <a:lnTo>
                  <a:pt x="889" y="114"/>
                </a:lnTo>
                <a:lnTo>
                  <a:pt x="883" y="120"/>
                </a:lnTo>
                <a:lnTo>
                  <a:pt x="877" y="126"/>
                </a:lnTo>
                <a:lnTo>
                  <a:pt x="871" y="126"/>
                </a:lnTo>
                <a:lnTo>
                  <a:pt x="865" y="138"/>
                </a:lnTo>
                <a:lnTo>
                  <a:pt x="865" y="150"/>
                </a:lnTo>
                <a:lnTo>
                  <a:pt x="859" y="156"/>
                </a:lnTo>
                <a:lnTo>
                  <a:pt x="853" y="156"/>
                </a:lnTo>
                <a:lnTo>
                  <a:pt x="853" y="162"/>
                </a:lnTo>
                <a:lnTo>
                  <a:pt x="841" y="162"/>
                </a:lnTo>
                <a:lnTo>
                  <a:pt x="835" y="162"/>
                </a:lnTo>
                <a:lnTo>
                  <a:pt x="829" y="156"/>
                </a:lnTo>
                <a:lnTo>
                  <a:pt x="823" y="156"/>
                </a:lnTo>
                <a:lnTo>
                  <a:pt x="817" y="162"/>
                </a:lnTo>
                <a:lnTo>
                  <a:pt x="811" y="162"/>
                </a:lnTo>
                <a:lnTo>
                  <a:pt x="805" y="162"/>
                </a:lnTo>
                <a:lnTo>
                  <a:pt x="799" y="162"/>
                </a:lnTo>
                <a:lnTo>
                  <a:pt x="799" y="168"/>
                </a:lnTo>
                <a:lnTo>
                  <a:pt x="805" y="168"/>
                </a:lnTo>
                <a:lnTo>
                  <a:pt x="817" y="168"/>
                </a:lnTo>
                <a:lnTo>
                  <a:pt x="823" y="174"/>
                </a:lnTo>
                <a:lnTo>
                  <a:pt x="817" y="180"/>
                </a:lnTo>
                <a:lnTo>
                  <a:pt x="817" y="186"/>
                </a:lnTo>
                <a:lnTo>
                  <a:pt x="817" y="192"/>
                </a:lnTo>
                <a:lnTo>
                  <a:pt x="811" y="198"/>
                </a:lnTo>
                <a:lnTo>
                  <a:pt x="811" y="204"/>
                </a:lnTo>
                <a:lnTo>
                  <a:pt x="805" y="210"/>
                </a:lnTo>
                <a:lnTo>
                  <a:pt x="811" y="216"/>
                </a:lnTo>
                <a:lnTo>
                  <a:pt x="817" y="210"/>
                </a:lnTo>
                <a:lnTo>
                  <a:pt x="823" y="210"/>
                </a:lnTo>
                <a:lnTo>
                  <a:pt x="823" y="204"/>
                </a:lnTo>
                <a:lnTo>
                  <a:pt x="823" y="198"/>
                </a:lnTo>
                <a:lnTo>
                  <a:pt x="829" y="204"/>
                </a:lnTo>
                <a:lnTo>
                  <a:pt x="829" y="210"/>
                </a:lnTo>
                <a:lnTo>
                  <a:pt x="841" y="210"/>
                </a:lnTo>
                <a:lnTo>
                  <a:pt x="835" y="204"/>
                </a:lnTo>
                <a:lnTo>
                  <a:pt x="847" y="204"/>
                </a:lnTo>
                <a:lnTo>
                  <a:pt x="853" y="204"/>
                </a:lnTo>
                <a:lnTo>
                  <a:pt x="859" y="204"/>
                </a:lnTo>
                <a:lnTo>
                  <a:pt x="865" y="192"/>
                </a:lnTo>
                <a:lnTo>
                  <a:pt x="871" y="192"/>
                </a:lnTo>
                <a:lnTo>
                  <a:pt x="865" y="198"/>
                </a:lnTo>
                <a:lnTo>
                  <a:pt x="859" y="204"/>
                </a:lnTo>
                <a:lnTo>
                  <a:pt x="859" y="210"/>
                </a:lnTo>
                <a:lnTo>
                  <a:pt x="853" y="210"/>
                </a:lnTo>
                <a:lnTo>
                  <a:pt x="853" y="216"/>
                </a:lnTo>
                <a:lnTo>
                  <a:pt x="853" y="222"/>
                </a:lnTo>
                <a:lnTo>
                  <a:pt x="847" y="222"/>
                </a:lnTo>
                <a:lnTo>
                  <a:pt x="847" y="228"/>
                </a:lnTo>
                <a:lnTo>
                  <a:pt x="841" y="234"/>
                </a:lnTo>
                <a:lnTo>
                  <a:pt x="835" y="246"/>
                </a:lnTo>
                <a:lnTo>
                  <a:pt x="835" y="252"/>
                </a:lnTo>
                <a:lnTo>
                  <a:pt x="829" y="258"/>
                </a:lnTo>
                <a:lnTo>
                  <a:pt x="829" y="264"/>
                </a:lnTo>
                <a:lnTo>
                  <a:pt x="829" y="258"/>
                </a:lnTo>
                <a:lnTo>
                  <a:pt x="823" y="258"/>
                </a:lnTo>
                <a:lnTo>
                  <a:pt x="817" y="258"/>
                </a:lnTo>
                <a:lnTo>
                  <a:pt x="817" y="252"/>
                </a:lnTo>
                <a:lnTo>
                  <a:pt x="811" y="252"/>
                </a:lnTo>
                <a:lnTo>
                  <a:pt x="805" y="252"/>
                </a:lnTo>
                <a:lnTo>
                  <a:pt x="799" y="258"/>
                </a:lnTo>
                <a:lnTo>
                  <a:pt x="793" y="258"/>
                </a:lnTo>
                <a:lnTo>
                  <a:pt x="787" y="258"/>
                </a:lnTo>
                <a:lnTo>
                  <a:pt x="781" y="264"/>
                </a:lnTo>
                <a:lnTo>
                  <a:pt x="769" y="270"/>
                </a:lnTo>
                <a:lnTo>
                  <a:pt x="763" y="270"/>
                </a:lnTo>
                <a:lnTo>
                  <a:pt x="763" y="276"/>
                </a:lnTo>
                <a:lnTo>
                  <a:pt x="757" y="276"/>
                </a:lnTo>
                <a:lnTo>
                  <a:pt x="757" y="282"/>
                </a:lnTo>
                <a:lnTo>
                  <a:pt x="751" y="282"/>
                </a:lnTo>
                <a:lnTo>
                  <a:pt x="745" y="288"/>
                </a:lnTo>
                <a:lnTo>
                  <a:pt x="739" y="294"/>
                </a:lnTo>
                <a:lnTo>
                  <a:pt x="733" y="300"/>
                </a:lnTo>
                <a:lnTo>
                  <a:pt x="727" y="306"/>
                </a:lnTo>
                <a:lnTo>
                  <a:pt x="721" y="318"/>
                </a:lnTo>
                <a:lnTo>
                  <a:pt x="715" y="318"/>
                </a:lnTo>
                <a:lnTo>
                  <a:pt x="715" y="324"/>
                </a:lnTo>
                <a:lnTo>
                  <a:pt x="709" y="330"/>
                </a:lnTo>
                <a:lnTo>
                  <a:pt x="709" y="336"/>
                </a:lnTo>
                <a:lnTo>
                  <a:pt x="703" y="348"/>
                </a:lnTo>
                <a:lnTo>
                  <a:pt x="703" y="354"/>
                </a:lnTo>
                <a:lnTo>
                  <a:pt x="697" y="360"/>
                </a:lnTo>
                <a:lnTo>
                  <a:pt x="697" y="372"/>
                </a:lnTo>
                <a:lnTo>
                  <a:pt x="697" y="378"/>
                </a:lnTo>
                <a:lnTo>
                  <a:pt x="697" y="384"/>
                </a:lnTo>
                <a:lnTo>
                  <a:pt x="697" y="390"/>
                </a:lnTo>
                <a:lnTo>
                  <a:pt x="691" y="384"/>
                </a:lnTo>
                <a:lnTo>
                  <a:pt x="685" y="384"/>
                </a:lnTo>
                <a:lnTo>
                  <a:pt x="673" y="384"/>
                </a:lnTo>
                <a:lnTo>
                  <a:pt x="667" y="384"/>
                </a:lnTo>
                <a:lnTo>
                  <a:pt x="661" y="384"/>
                </a:lnTo>
                <a:lnTo>
                  <a:pt x="655" y="384"/>
                </a:lnTo>
                <a:lnTo>
                  <a:pt x="655" y="390"/>
                </a:lnTo>
                <a:lnTo>
                  <a:pt x="649" y="390"/>
                </a:lnTo>
                <a:lnTo>
                  <a:pt x="643" y="390"/>
                </a:lnTo>
                <a:lnTo>
                  <a:pt x="643" y="396"/>
                </a:lnTo>
                <a:lnTo>
                  <a:pt x="643" y="390"/>
                </a:lnTo>
                <a:lnTo>
                  <a:pt x="643" y="396"/>
                </a:lnTo>
                <a:lnTo>
                  <a:pt x="637" y="396"/>
                </a:lnTo>
                <a:lnTo>
                  <a:pt x="631" y="396"/>
                </a:lnTo>
                <a:lnTo>
                  <a:pt x="631" y="390"/>
                </a:lnTo>
                <a:lnTo>
                  <a:pt x="625" y="390"/>
                </a:lnTo>
                <a:lnTo>
                  <a:pt x="619" y="390"/>
                </a:lnTo>
                <a:lnTo>
                  <a:pt x="619" y="384"/>
                </a:lnTo>
                <a:lnTo>
                  <a:pt x="613" y="384"/>
                </a:lnTo>
                <a:lnTo>
                  <a:pt x="613" y="378"/>
                </a:lnTo>
                <a:lnTo>
                  <a:pt x="607" y="378"/>
                </a:lnTo>
                <a:lnTo>
                  <a:pt x="601" y="372"/>
                </a:lnTo>
                <a:lnTo>
                  <a:pt x="595" y="372"/>
                </a:lnTo>
                <a:lnTo>
                  <a:pt x="595" y="366"/>
                </a:lnTo>
                <a:lnTo>
                  <a:pt x="589" y="366"/>
                </a:lnTo>
                <a:lnTo>
                  <a:pt x="589" y="360"/>
                </a:lnTo>
                <a:lnTo>
                  <a:pt x="583" y="360"/>
                </a:lnTo>
                <a:lnTo>
                  <a:pt x="583" y="354"/>
                </a:lnTo>
                <a:lnTo>
                  <a:pt x="577" y="354"/>
                </a:lnTo>
                <a:lnTo>
                  <a:pt x="571" y="354"/>
                </a:lnTo>
                <a:lnTo>
                  <a:pt x="571" y="348"/>
                </a:lnTo>
                <a:lnTo>
                  <a:pt x="565" y="348"/>
                </a:lnTo>
                <a:lnTo>
                  <a:pt x="565" y="342"/>
                </a:lnTo>
                <a:lnTo>
                  <a:pt x="559" y="342"/>
                </a:lnTo>
                <a:lnTo>
                  <a:pt x="559" y="336"/>
                </a:lnTo>
                <a:lnTo>
                  <a:pt x="553" y="336"/>
                </a:lnTo>
                <a:lnTo>
                  <a:pt x="547" y="336"/>
                </a:lnTo>
                <a:lnTo>
                  <a:pt x="547" y="330"/>
                </a:lnTo>
                <a:lnTo>
                  <a:pt x="541" y="330"/>
                </a:lnTo>
                <a:lnTo>
                  <a:pt x="541" y="324"/>
                </a:lnTo>
                <a:lnTo>
                  <a:pt x="535" y="324"/>
                </a:lnTo>
                <a:lnTo>
                  <a:pt x="535" y="318"/>
                </a:lnTo>
                <a:lnTo>
                  <a:pt x="529" y="318"/>
                </a:lnTo>
                <a:lnTo>
                  <a:pt x="523" y="312"/>
                </a:lnTo>
                <a:lnTo>
                  <a:pt x="517" y="312"/>
                </a:lnTo>
                <a:lnTo>
                  <a:pt x="517" y="306"/>
                </a:lnTo>
                <a:lnTo>
                  <a:pt x="511" y="306"/>
                </a:lnTo>
                <a:lnTo>
                  <a:pt x="511" y="300"/>
                </a:lnTo>
                <a:lnTo>
                  <a:pt x="505" y="300"/>
                </a:lnTo>
                <a:lnTo>
                  <a:pt x="499" y="300"/>
                </a:lnTo>
                <a:lnTo>
                  <a:pt x="499" y="294"/>
                </a:lnTo>
                <a:lnTo>
                  <a:pt x="493" y="294"/>
                </a:lnTo>
                <a:lnTo>
                  <a:pt x="487" y="294"/>
                </a:lnTo>
                <a:lnTo>
                  <a:pt x="481" y="294"/>
                </a:lnTo>
                <a:lnTo>
                  <a:pt x="475" y="294"/>
                </a:lnTo>
                <a:lnTo>
                  <a:pt x="469" y="294"/>
                </a:lnTo>
                <a:lnTo>
                  <a:pt x="469" y="300"/>
                </a:lnTo>
                <a:lnTo>
                  <a:pt x="463" y="300"/>
                </a:lnTo>
                <a:lnTo>
                  <a:pt x="457" y="300"/>
                </a:lnTo>
                <a:lnTo>
                  <a:pt x="451" y="300"/>
                </a:lnTo>
                <a:lnTo>
                  <a:pt x="445" y="300"/>
                </a:lnTo>
                <a:lnTo>
                  <a:pt x="439" y="300"/>
                </a:lnTo>
                <a:lnTo>
                  <a:pt x="433" y="300"/>
                </a:lnTo>
                <a:lnTo>
                  <a:pt x="427" y="300"/>
                </a:lnTo>
                <a:lnTo>
                  <a:pt x="421" y="300"/>
                </a:lnTo>
                <a:lnTo>
                  <a:pt x="421" y="306"/>
                </a:lnTo>
                <a:lnTo>
                  <a:pt x="415" y="306"/>
                </a:lnTo>
                <a:lnTo>
                  <a:pt x="409" y="306"/>
                </a:lnTo>
                <a:lnTo>
                  <a:pt x="403" y="306"/>
                </a:lnTo>
                <a:lnTo>
                  <a:pt x="397" y="306"/>
                </a:lnTo>
                <a:lnTo>
                  <a:pt x="391" y="306"/>
                </a:lnTo>
                <a:lnTo>
                  <a:pt x="385" y="306"/>
                </a:lnTo>
                <a:lnTo>
                  <a:pt x="379" y="306"/>
                </a:lnTo>
                <a:lnTo>
                  <a:pt x="379" y="300"/>
                </a:lnTo>
                <a:lnTo>
                  <a:pt x="379" y="294"/>
                </a:lnTo>
                <a:lnTo>
                  <a:pt x="373" y="294"/>
                </a:lnTo>
                <a:lnTo>
                  <a:pt x="373" y="288"/>
                </a:lnTo>
                <a:lnTo>
                  <a:pt x="367" y="288"/>
                </a:lnTo>
                <a:lnTo>
                  <a:pt x="367" y="282"/>
                </a:lnTo>
                <a:lnTo>
                  <a:pt x="361" y="282"/>
                </a:lnTo>
                <a:lnTo>
                  <a:pt x="361" y="276"/>
                </a:lnTo>
                <a:lnTo>
                  <a:pt x="355" y="276"/>
                </a:lnTo>
                <a:lnTo>
                  <a:pt x="355" y="282"/>
                </a:lnTo>
                <a:lnTo>
                  <a:pt x="349" y="282"/>
                </a:lnTo>
                <a:lnTo>
                  <a:pt x="343" y="282"/>
                </a:lnTo>
                <a:lnTo>
                  <a:pt x="343" y="276"/>
                </a:lnTo>
                <a:lnTo>
                  <a:pt x="349" y="276"/>
                </a:lnTo>
                <a:lnTo>
                  <a:pt x="349" y="270"/>
                </a:lnTo>
                <a:lnTo>
                  <a:pt x="343" y="270"/>
                </a:lnTo>
                <a:lnTo>
                  <a:pt x="349" y="270"/>
                </a:lnTo>
                <a:lnTo>
                  <a:pt x="343" y="270"/>
                </a:lnTo>
                <a:lnTo>
                  <a:pt x="337" y="270"/>
                </a:lnTo>
                <a:lnTo>
                  <a:pt x="331" y="270"/>
                </a:lnTo>
                <a:lnTo>
                  <a:pt x="325" y="270"/>
                </a:lnTo>
                <a:lnTo>
                  <a:pt x="319" y="270"/>
                </a:lnTo>
                <a:lnTo>
                  <a:pt x="313" y="270"/>
                </a:lnTo>
                <a:lnTo>
                  <a:pt x="307" y="270"/>
                </a:lnTo>
                <a:lnTo>
                  <a:pt x="307" y="276"/>
                </a:lnTo>
                <a:lnTo>
                  <a:pt x="301" y="276"/>
                </a:lnTo>
                <a:lnTo>
                  <a:pt x="295" y="276"/>
                </a:lnTo>
                <a:lnTo>
                  <a:pt x="289" y="276"/>
                </a:lnTo>
                <a:lnTo>
                  <a:pt x="283" y="276"/>
                </a:lnTo>
                <a:lnTo>
                  <a:pt x="277" y="276"/>
                </a:lnTo>
                <a:lnTo>
                  <a:pt x="271" y="276"/>
                </a:lnTo>
                <a:lnTo>
                  <a:pt x="265" y="276"/>
                </a:lnTo>
                <a:lnTo>
                  <a:pt x="259" y="276"/>
                </a:lnTo>
                <a:lnTo>
                  <a:pt x="253" y="276"/>
                </a:lnTo>
                <a:lnTo>
                  <a:pt x="247" y="276"/>
                </a:lnTo>
                <a:lnTo>
                  <a:pt x="240" y="276"/>
                </a:lnTo>
                <a:lnTo>
                  <a:pt x="240" y="282"/>
                </a:lnTo>
                <a:lnTo>
                  <a:pt x="234" y="282"/>
                </a:lnTo>
                <a:lnTo>
                  <a:pt x="228" y="282"/>
                </a:lnTo>
                <a:lnTo>
                  <a:pt x="222" y="282"/>
                </a:lnTo>
                <a:lnTo>
                  <a:pt x="216" y="282"/>
                </a:lnTo>
                <a:lnTo>
                  <a:pt x="210" y="282"/>
                </a:lnTo>
                <a:lnTo>
                  <a:pt x="204" y="282"/>
                </a:lnTo>
                <a:lnTo>
                  <a:pt x="198" y="282"/>
                </a:lnTo>
                <a:lnTo>
                  <a:pt x="198" y="288"/>
                </a:lnTo>
                <a:lnTo>
                  <a:pt x="192" y="288"/>
                </a:lnTo>
                <a:lnTo>
                  <a:pt x="186" y="288"/>
                </a:lnTo>
                <a:lnTo>
                  <a:pt x="186" y="294"/>
                </a:lnTo>
                <a:lnTo>
                  <a:pt x="186" y="288"/>
                </a:lnTo>
                <a:lnTo>
                  <a:pt x="186" y="294"/>
                </a:lnTo>
                <a:lnTo>
                  <a:pt x="180" y="294"/>
                </a:lnTo>
                <a:lnTo>
                  <a:pt x="174" y="294"/>
                </a:lnTo>
                <a:lnTo>
                  <a:pt x="174" y="300"/>
                </a:lnTo>
                <a:lnTo>
                  <a:pt x="168" y="300"/>
                </a:lnTo>
                <a:lnTo>
                  <a:pt x="168" y="306"/>
                </a:lnTo>
                <a:lnTo>
                  <a:pt x="162" y="306"/>
                </a:lnTo>
                <a:lnTo>
                  <a:pt x="162" y="300"/>
                </a:lnTo>
                <a:lnTo>
                  <a:pt x="162" y="306"/>
                </a:lnTo>
                <a:lnTo>
                  <a:pt x="156" y="306"/>
                </a:lnTo>
                <a:lnTo>
                  <a:pt x="150" y="306"/>
                </a:lnTo>
                <a:lnTo>
                  <a:pt x="150" y="312"/>
                </a:lnTo>
                <a:lnTo>
                  <a:pt x="144" y="312"/>
                </a:lnTo>
                <a:lnTo>
                  <a:pt x="138" y="312"/>
                </a:lnTo>
                <a:lnTo>
                  <a:pt x="138" y="318"/>
                </a:lnTo>
                <a:lnTo>
                  <a:pt x="132" y="318"/>
                </a:lnTo>
                <a:lnTo>
                  <a:pt x="126" y="318"/>
                </a:lnTo>
                <a:lnTo>
                  <a:pt x="120" y="318"/>
                </a:lnTo>
                <a:lnTo>
                  <a:pt x="114" y="318"/>
                </a:lnTo>
                <a:lnTo>
                  <a:pt x="108" y="318"/>
                </a:lnTo>
                <a:lnTo>
                  <a:pt x="108" y="324"/>
                </a:lnTo>
                <a:lnTo>
                  <a:pt x="102" y="324"/>
                </a:lnTo>
                <a:lnTo>
                  <a:pt x="96" y="324"/>
                </a:lnTo>
                <a:lnTo>
                  <a:pt x="90" y="324"/>
                </a:lnTo>
                <a:lnTo>
                  <a:pt x="84" y="324"/>
                </a:lnTo>
                <a:lnTo>
                  <a:pt x="78" y="324"/>
                </a:lnTo>
                <a:lnTo>
                  <a:pt x="72" y="324"/>
                </a:lnTo>
                <a:lnTo>
                  <a:pt x="66" y="324"/>
                </a:lnTo>
                <a:lnTo>
                  <a:pt x="66" y="330"/>
                </a:lnTo>
                <a:lnTo>
                  <a:pt x="60" y="330"/>
                </a:lnTo>
                <a:lnTo>
                  <a:pt x="54" y="330"/>
                </a:lnTo>
                <a:lnTo>
                  <a:pt x="48" y="330"/>
                </a:lnTo>
                <a:lnTo>
                  <a:pt x="42" y="330"/>
                </a:lnTo>
                <a:lnTo>
                  <a:pt x="36" y="330"/>
                </a:lnTo>
                <a:lnTo>
                  <a:pt x="30" y="330"/>
                </a:lnTo>
                <a:lnTo>
                  <a:pt x="24" y="330"/>
                </a:lnTo>
                <a:lnTo>
                  <a:pt x="18" y="330"/>
                </a:lnTo>
                <a:lnTo>
                  <a:pt x="12" y="330"/>
                </a:lnTo>
                <a:lnTo>
                  <a:pt x="12" y="336"/>
                </a:lnTo>
                <a:lnTo>
                  <a:pt x="6" y="336"/>
                </a:lnTo>
                <a:lnTo>
                  <a:pt x="0" y="336"/>
                </a:lnTo>
                <a:close/>
                <a:moveTo>
                  <a:pt x="883" y="78"/>
                </a:moveTo>
                <a:lnTo>
                  <a:pt x="877" y="72"/>
                </a:lnTo>
                <a:lnTo>
                  <a:pt x="883" y="72"/>
                </a:lnTo>
                <a:lnTo>
                  <a:pt x="889" y="78"/>
                </a:lnTo>
                <a:lnTo>
                  <a:pt x="895" y="84"/>
                </a:lnTo>
                <a:lnTo>
                  <a:pt x="895" y="90"/>
                </a:lnTo>
                <a:lnTo>
                  <a:pt x="889" y="90"/>
                </a:lnTo>
                <a:lnTo>
                  <a:pt x="889" y="84"/>
                </a:lnTo>
                <a:lnTo>
                  <a:pt x="889" y="78"/>
                </a:lnTo>
                <a:lnTo>
                  <a:pt x="883" y="78"/>
                </a:lnTo>
                <a:close/>
                <a:moveTo>
                  <a:pt x="871" y="192"/>
                </a:moveTo>
                <a:lnTo>
                  <a:pt x="871" y="186"/>
                </a:lnTo>
                <a:lnTo>
                  <a:pt x="877" y="186"/>
                </a:lnTo>
                <a:lnTo>
                  <a:pt x="877" y="180"/>
                </a:lnTo>
                <a:lnTo>
                  <a:pt x="883" y="180"/>
                </a:lnTo>
                <a:lnTo>
                  <a:pt x="895" y="174"/>
                </a:lnTo>
                <a:lnTo>
                  <a:pt x="895" y="168"/>
                </a:lnTo>
                <a:lnTo>
                  <a:pt x="901" y="168"/>
                </a:lnTo>
                <a:lnTo>
                  <a:pt x="901" y="162"/>
                </a:lnTo>
                <a:lnTo>
                  <a:pt x="901" y="168"/>
                </a:lnTo>
                <a:lnTo>
                  <a:pt x="907" y="162"/>
                </a:lnTo>
                <a:lnTo>
                  <a:pt x="913" y="156"/>
                </a:lnTo>
                <a:lnTo>
                  <a:pt x="919" y="156"/>
                </a:lnTo>
                <a:lnTo>
                  <a:pt x="919" y="150"/>
                </a:lnTo>
                <a:lnTo>
                  <a:pt x="919" y="144"/>
                </a:lnTo>
                <a:lnTo>
                  <a:pt x="919" y="138"/>
                </a:lnTo>
                <a:lnTo>
                  <a:pt x="919" y="132"/>
                </a:lnTo>
                <a:lnTo>
                  <a:pt x="913" y="126"/>
                </a:lnTo>
                <a:lnTo>
                  <a:pt x="913" y="120"/>
                </a:lnTo>
                <a:lnTo>
                  <a:pt x="913" y="114"/>
                </a:lnTo>
                <a:lnTo>
                  <a:pt x="913" y="108"/>
                </a:lnTo>
                <a:lnTo>
                  <a:pt x="907" y="102"/>
                </a:lnTo>
                <a:lnTo>
                  <a:pt x="907" y="96"/>
                </a:lnTo>
                <a:lnTo>
                  <a:pt x="907" y="90"/>
                </a:lnTo>
                <a:lnTo>
                  <a:pt x="907" y="96"/>
                </a:lnTo>
                <a:lnTo>
                  <a:pt x="913" y="96"/>
                </a:lnTo>
                <a:lnTo>
                  <a:pt x="913" y="102"/>
                </a:lnTo>
                <a:lnTo>
                  <a:pt x="919" y="114"/>
                </a:lnTo>
                <a:lnTo>
                  <a:pt x="919" y="120"/>
                </a:lnTo>
                <a:lnTo>
                  <a:pt x="919" y="126"/>
                </a:lnTo>
                <a:lnTo>
                  <a:pt x="919" y="138"/>
                </a:lnTo>
                <a:lnTo>
                  <a:pt x="919" y="150"/>
                </a:lnTo>
                <a:lnTo>
                  <a:pt x="919" y="156"/>
                </a:lnTo>
                <a:lnTo>
                  <a:pt x="919" y="162"/>
                </a:lnTo>
                <a:lnTo>
                  <a:pt x="913" y="162"/>
                </a:lnTo>
                <a:lnTo>
                  <a:pt x="907" y="162"/>
                </a:lnTo>
                <a:lnTo>
                  <a:pt x="907" y="168"/>
                </a:lnTo>
                <a:lnTo>
                  <a:pt x="895" y="168"/>
                </a:lnTo>
                <a:lnTo>
                  <a:pt x="895" y="174"/>
                </a:lnTo>
                <a:lnTo>
                  <a:pt x="883" y="186"/>
                </a:lnTo>
                <a:lnTo>
                  <a:pt x="877" y="186"/>
                </a:lnTo>
                <a:lnTo>
                  <a:pt x="877" y="192"/>
                </a:lnTo>
                <a:lnTo>
                  <a:pt x="871" y="192"/>
                </a:lnTo>
                <a:close/>
              </a:path>
            </a:pathLst>
          </a:custGeom>
          <a:solidFill>
            <a:srgbClr val="FFFFFF"/>
          </a:solidFill>
          <a:ln w="6350" cap="flat" cmpd="sng">
            <a:solidFill>
              <a:schemeClr val="accent6">
                <a:lumMod val="60000"/>
                <a:lumOff val="40000"/>
              </a:schemeClr>
            </a:solidFill>
            <a:prstDash val="solid"/>
            <a:round/>
            <a:headEnd type="none" w="med" len="med"/>
            <a:tailEnd type="none" w="med" len="med"/>
          </a:ln>
        </p:spPr>
        <p:txBody>
          <a:bodyPr lIns="80414" tIns="40207" rIns="80414" bIns="40207">
            <a:noAutofit/>
          </a:bodyPr>
          <a:lstStyle/>
          <a:p>
            <a:pPr algn="ctr" defTabSz="447946"/>
            <a:endParaRPr lang="en-US" dirty="0">
              <a:solidFill>
                <a:srgbClr val="FFFFFF"/>
              </a:solidFill>
              <a:cs typeface="Arial" charset="0"/>
            </a:endParaRPr>
          </a:p>
        </p:txBody>
      </p:sp>
      <p:sp>
        <p:nvSpPr>
          <p:cNvPr id="121" name="Freeform 49"/>
          <p:cNvSpPr>
            <a:spLocks/>
          </p:cNvSpPr>
          <p:nvPr/>
        </p:nvSpPr>
        <p:spPr bwMode="gray">
          <a:xfrm>
            <a:off x="4327689" y="3700306"/>
            <a:ext cx="514972" cy="350262"/>
          </a:xfrm>
          <a:custGeom>
            <a:avLst/>
            <a:gdLst>
              <a:gd name="T0" fmla="*/ 2147483647 w 453"/>
              <a:gd name="T1" fmla="*/ 2147483647 h 334"/>
              <a:gd name="T2" fmla="*/ 2147483647 w 453"/>
              <a:gd name="T3" fmla="*/ 2147483647 h 334"/>
              <a:gd name="T4" fmla="*/ 2147483647 w 453"/>
              <a:gd name="T5" fmla="*/ 2147483647 h 334"/>
              <a:gd name="T6" fmla="*/ 2147483647 w 453"/>
              <a:gd name="T7" fmla="*/ 2147483647 h 334"/>
              <a:gd name="T8" fmla="*/ 2147483647 w 453"/>
              <a:gd name="T9" fmla="*/ 2147483647 h 334"/>
              <a:gd name="T10" fmla="*/ 2147483647 w 453"/>
              <a:gd name="T11" fmla="*/ 2147483647 h 334"/>
              <a:gd name="T12" fmla="*/ 2147483647 w 453"/>
              <a:gd name="T13" fmla="*/ 2147483647 h 334"/>
              <a:gd name="T14" fmla="*/ 2147483647 w 453"/>
              <a:gd name="T15" fmla="*/ 2147483647 h 334"/>
              <a:gd name="T16" fmla="*/ 2147483647 w 453"/>
              <a:gd name="T17" fmla="*/ 2147483647 h 334"/>
              <a:gd name="T18" fmla="*/ 2147483647 w 453"/>
              <a:gd name="T19" fmla="*/ 2147483647 h 334"/>
              <a:gd name="T20" fmla="*/ 2147483647 w 453"/>
              <a:gd name="T21" fmla="*/ 2147483647 h 334"/>
              <a:gd name="T22" fmla="*/ 2147483647 w 453"/>
              <a:gd name="T23" fmla="*/ 2147483647 h 334"/>
              <a:gd name="T24" fmla="*/ 2147483647 w 453"/>
              <a:gd name="T25" fmla="*/ 2147483647 h 334"/>
              <a:gd name="T26" fmla="*/ 2147483647 w 453"/>
              <a:gd name="T27" fmla="*/ 2147483647 h 334"/>
              <a:gd name="T28" fmla="*/ 2147483647 w 453"/>
              <a:gd name="T29" fmla="*/ 2147483647 h 334"/>
              <a:gd name="T30" fmla="*/ 2147483647 w 453"/>
              <a:gd name="T31" fmla="*/ 2147483647 h 334"/>
              <a:gd name="T32" fmla="*/ 2147483647 w 453"/>
              <a:gd name="T33" fmla="*/ 2147483647 h 334"/>
              <a:gd name="T34" fmla="*/ 2147483647 w 453"/>
              <a:gd name="T35" fmla="*/ 2147483647 h 334"/>
              <a:gd name="T36" fmla="*/ 2147483647 w 453"/>
              <a:gd name="T37" fmla="*/ 2147483647 h 334"/>
              <a:gd name="T38" fmla="*/ 2147483647 w 453"/>
              <a:gd name="T39" fmla="*/ 2147483647 h 334"/>
              <a:gd name="T40" fmla="*/ 2147483647 w 453"/>
              <a:gd name="T41" fmla="*/ 2147483647 h 334"/>
              <a:gd name="T42" fmla="*/ 2147483647 w 453"/>
              <a:gd name="T43" fmla="*/ 2147483647 h 334"/>
              <a:gd name="T44" fmla="*/ 2147483647 w 453"/>
              <a:gd name="T45" fmla="*/ 2147483647 h 334"/>
              <a:gd name="T46" fmla="*/ 2147483647 w 453"/>
              <a:gd name="T47" fmla="*/ 2147483647 h 334"/>
              <a:gd name="T48" fmla="*/ 2147483647 w 453"/>
              <a:gd name="T49" fmla="*/ 2147483647 h 334"/>
              <a:gd name="T50" fmla="*/ 2147483647 w 453"/>
              <a:gd name="T51" fmla="*/ 2147483647 h 334"/>
              <a:gd name="T52" fmla="*/ 2147483647 w 453"/>
              <a:gd name="T53" fmla="*/ 2147483647 h 334"/>
              <a:gd name="T54" fmla="*/ 2147483647 w 453"/>
              <a:gd name="T55" fmla="*/ 2147483647 h 334"/>
              <a:gd name="T56" fmla="*/ 2147483647 w 453"/>
              <a:gd name="T57" fmla="*/ 2147483647 h 334"/>
              <a:gd name="T58" fmla="*/ 2147483647 w 453"/>
              <a:gd name="T59" fmla="*/ 2147483647 h 334"/>
              <a:gd name="T60" fmla="*/ 2147483647 w 453"/>
              <a:gd name="T61" fmla="*/ 2147483647 h 334"/>
              <a:gd name="T62" fmla="*/ 2147483647 w 453"/>
              <a:gd name="T63" fmla="*/ 2147483647 h 334"/>
              <a:gd name="T64" fmla="*/ 2147483647 w 453"/>
              <a:gd name="T65" fmla="*/ 2147483647 h 334"/>
              <a:gd name="T66" fmla="*/ 2147483647 w 453"/>
              <a:gd name="T67" fmla="*/ 2147483647 h 334"/>
              <a:gd name="T68" fmla="*/ 2147483647 w 453"/>
              <a:gd name="T69" fmla="*/ 2147483647 h 334"/>
              <a:gd name="T70" fmla="*/ 2147483647 w 453"/>
              <a:gd name="T71" fmla="*/ 2147483647 h 334"/>
              <a:gd name="T72" fmla="*/ 2147483647 w 453"/>
              <a:gd name="T73" fmla="*/ 2147483647 h 334"/>
              <a:gd name="T74" fmla="*/ 2147483647 w 453"/>
              <a:gd name="T75" fmla="*/ 2147483647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3"/>
              <a:gd name="T115" fmla="*/ 0 h 334"/>
              <a:gd name="T116" fmla="*/ 453 w 453"/>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3" h="334">
                <a:moveTo>
                  <a:pt x="453" y="104"/>
                </a:moveTo>
                <a:cubicBezTo>
                  <a:pt x="448" y="108"/>
                  <a:pt x="441" y="109"/>
                  <a:pt x="435" y="113"/>
                </a:cubicBezTo>
                <a:cubicBezTo>
                  <a:pt x="428" y="124"/>
                  <a:pt x="414" y="158"/>
                  <a:pt x="410" y="171"/>
                </a:cubicBezTo>
                <a:cubicBezTo>
                  <a:pt x="406" y="184"/>
                  <a:pt x="412" y="184"/>
                  <a:pt x="410" y="189"/>
                </a:cubicBezTo>
                <a:cubicBezTo>
                  <a:pt x="407" y="195"/>
                  <a:pt x="405" y="198"/>
                  <a:pt x="399" y="201"/>
                </a:cubicBezTo>
                <a:cubicBezTo>
                  <a:pt x="397" y="213"/>
                  <a:pt x="399" y="213"/>
                  <a:pt x="384" y="212"/>
                </a:cubicBezTo>
                <a:cubicBezTo>
                  <a:pt x="376" y="213"/>
                  <a:pt x="363" y="216"/>
                  <a:pt x="377" y="219"/>
                </a:cubicBezTo>
                <a:cubicBezTo>
                  <a:pt x="372" y="225"/>
                  <a:pt x="362" y="240"/>
                  <a:pt x="353" y="249"/>
                </a:cubicBezTo>
                <a:cubicBezTo>
                  <a:pt x="350" y="262"/>
                  <a:pt x="337" y="269"/>
                  <a:pt x="324" y="270"/>
                </a:cubicBezTo>
                <a:cubicBezTo>
                  <a:pt x="316" y="277"/>
                  <a:pt x="312" y="283"/>
                  <a:pt x="305" y="290"/>
                </a:cubicBezTo>
                <a:cubicBezTo>
                  <a:pt x="302" y="310"/>
                  <a:pt x="302" y="307"/>
                  <a:pt x="285" y="311"/>
                </a:cubicBezTo>
                <a:cubicBezTo>
                  <a:pt x="283" y="322"/>
                  <a:pt x="279" y="323"/>
                  <a:pt x="272" y="330"/>
                </a:cubicBezTo>
                <a:cubicBezTo>
                  <a:pt x="268" y="334"/>
                  <a:pt x="268" y="333"/>
                  <a:pt x="264" y="332"/>
                </a:cubicBezTo>
                <a:cubicBezTo>
                  <a:pt x="260" y="331"/>
                  <a:pt x="249" y="329"/>
                  <a:pt x="245" y="324"/>
                </a:cubicBezTo>
                <a:cubicBezTo>
                  <a:pt x="242" y="308"/>
                  <a:pt x="244" y="314"/>
                  <a:pt x="240" y="305"/>
                </a:cubicBezTo>
                <a:cubicBezTo>
                  <a:pt x="238" y="294"/>
                  <a:pt x="232" y="286"/>
                  <a:pt x="222" y="282"/>
                </a:cubicBezTo>
                <a:cubicBezTo>
                  <a:pt x="219" y="278"/>
                  <a:pt x="215" y="276"/>
                  <a:pt x="212" y="272"/>
                </a:cubicBezTo>
                <a:cubicBezTo>
                  <a:pt x="210" y="260"/>
                  <a:pt x="212" y="255"/>
                  <a:pt x="203" y="248"/>
                </a:cubicBezTo>
                <a:cubicBezTo>
                  <a:pt x="201" y="242"/>
                  <a:pt x="199" y="240"/>
                  <a:pt x="194" y="236"/>
                </a:cubicBezTo>
                <a:cubicBezTo>
                  <a:pt x="191" y="232"/>
                  <a:pt x="171" y="219"/>
                  <a:pt x="164" y="215"/>
                </a:cubicBezTo>
                <a:cubicBezTo>
                  <a:pt x="157" y="208"/>
                  <a:pt x="157" y="196"/>
                  <a:pt x="153" y="192"/>
                </a:cubicBezTo>
                <a:cubicBezTo>
                  <a:pt x="149" y="188"/>
                  <a:pt x="148" y="194"/>
                  <a:pt x="141" y="188"/>
                </a:cubicBezTo>
                <a:cubicBezTo>
                  <a:pt x="132" y="180"/>
                  <a:pt x="117" y="165"/>
                  <a:pt x="108" y="156"/>
                </a:cubicBezTo>
                <a:cubicBezTo>
                  <a:pt x="102" y="148"/>
                  <a:pt x="101" y="154"/>
                  <a:pt x="92" y="149"/>
                </a:cubicBezTo>
                <a:cubicBezTo>
                  <a:pt x="85" y="140"/>
                  <a:pt x="73" y="114"/>
                  <a:pt x="62" y="105"/>
                </a:cubicBezTo>
                <a:cubicBezTo>
                  <a:pt x="52" y="98"/>
                  <a:pt x="27" y="86"/>
                  <a:pt x="17" y="80"/>
                </a:cubicBezTo>
                <a:cubicBezTo>
                  <a:pt x="14" y="74"/>
                  <a:pt x="10" y="73"/>
                  <a:pt x="5" y="69"/>
                </a:cubicBezTo>
                <a:cubicBezTo>
                  <a:pt x="0" y="59"/>
                  <a:pt x="15" y="53"/>
                  <a:pt x="23" y="48"/>
                </a:cubicBezTo>
                <a:cubicBezTo>
                  <a:pt x="24" y="41"/>
                  <a:pt x="34" y="30"/>
                  <a:pt x="41" y="29"/>
                </a:cubicBezTo>
                <a:cubicBezTo>
                  <a:pt x="46" y="24"/>
                  <a:pt x="50" y="29"/>
                  <a:pt x="56" y="27"/>
                </a:cubicBezTo>
                <a:cubicBezTo>
                  <a:pt x="62" y="25"/>
                  <a:pt x="60" y="18"/>
                  <a:pt x="77" y="14"/>
                </a:cubicBezTo>
                <a:cubicBezTo>
                  <a:pt x="93" y="6"/>
                  <a:pt x="139" y="4"/>
                  <a:pt x="161" y="2"/>
                </a:cubicBezTo>
                <a:cubicBezTo>
                  <a:pt x="185" y="0"/>
                  <a:pt x="198" y="0"/>
                  <a:pt x="210" y="2"/>
                </a:cubicBezTo>
                <a:cubicBezTo>
                  <a:pt x="222" y="4"/>
                  <a:pt x="220" y="9"/>
                  <a:pt x="236" y="12"/>
                </a:cubicBezTo>
                <a:cubicBezTo>
                  <a:pt x="241" y="43"/>
                  <a:pt x="268" y="22"/>
                  <a:pt x="306" y="21"/>
                </a:cubicBezTo>
                <a:cubicBezTo>
                  <a:pt x="314" y="15"/>
                  <a:pt x="316" y="13"/>
                  <a:pt x="326" y="11"/>
                </a:cubicBezTo>
                <a:cubicBezTo>
                  <a:pt x="340" y="12"/>
                  <a:pt x="340" y="24"/>
                  <a:pt x="356" y="27"/>
                </a:cubicBezTo>
                <a:cubicBezTo>
                  <a:pt x="377" y="42"/>
                  <a:pt x="440" y="90"/>
                  <a:pt x="453" y="104"/>
                </a:cubicBezTo>
                <a:close/>
              </a:path>
            </a:pathLst>
          </a:custGeom>
          <a:solidFill>
            <a:srgbClr val="FFFFFF"/>
          </a:solidFill>
          <a:ln w="6350" cap="flat" cmpd="sng">
            <a:solidFill>
              <a:schemeClr val="accent6">
                <a:lumMod val="60000"/>
                <a:lumOff val="40000"/>
              </a:schemeClr>
            </a:solidFill>
            <a:prstDash val="solid"/>
            <a:round/>
            <a:headEnd type="none" w="med" len="med"/>
            <a:tailEnd type="none" w="med" len="med"/>
          </a:ln>
        </p:spPr>
        <p:txBody>
          <a:bodyPr lIns="80414" tIns="40207" rIns="80414" bIns="40207">
            <a:noAutofit/>
          </a:bodyPr>
          <a:lstStyle/>
          <a:p>
            <a:pPr algn="ctr" defTabSz="447946"/>
            <a:endParaRPr lang="en-US" dirty="0">
              <a:solidFill>
                <a:srgbClr val="FFFFFF"/>
              </a:solidFill>
              <a:cs typeface="Arial" charset="0"/>
            </a:endParaRPr>
          </a:p>
        </p:txBody>
      </p:sp>
      <p:sp>
        <p:nvSpPr>
          <p:cNvPr id="122" name="Freeform 50"/>
          <p:cNvSpPr>
            <a:spLocks/>
          </p:cNvSpPr>
          <p:nvPr/>
        </p:nvSpPr>
        <p:spPr bwMode="gray">
          <a:xfrm>
            <a:off x="3627863" y="3534247"/>
            <a:ext cx="855817" cy="261883"/>
          </a:xfrm>
          <a:custGeom>
            <a:avLst/>
            <a:gdLst>
              <a:gd name="T0" fmla="*/ 386014509 w 750"/>
              <a:gd name="T1" fmla="*/ 153238268 h 250"/>
              <a:gd name="T2" fmla="*/ 132805983 w 750"/>
              <a:gd name="T3" fmla="*/ 176588585 h 250"/>
              <a:gd name="T4" fmla="*/ 70781336 w 750"/>
              <a:gd name="T5" fmla="*/ 178777971 h 250"/>
              <a:gd name="T6" fmla="*/ 11675588 w 750"/>
              <a:gd name="T7" fmla="*/ 180967357 h 250"/>
              <a:gd name="T8" fmla="*/ 3648408 w 750"/>
              <a:gd name="T9" fmla="*/ 168562261 h 250"/>
              <a:gd name="T10" fmla="*/ 9486202 w 750"/>
              <a:gd name="T11" fmla="*/ 137914276 h 250"/>
              <a:gd name="T12" fmla="*/ 18972404 w 750"/>
              <a:gd name="T13" fmla="*/ 126238691 h 250"/>
              <a:gd name="T14" fmla="*/ 24810197 w 750"/>
              <a:gd name="T15" fmla="*/ 108726140 h 250"/>
              <a:gd name="T16" fmla="*/ 27729093 w 750"/>
              <a:gd name="T17" fmla="*/ 102888347 h 250"/>
              <a:gd name="T18" fmla="*/ 40863705 w 750"/>
              <a:gd name="T19" fmla="*/ 58376246 h 250"/>
              <a:gd name="T20" fmla="*/ 112374564 w 750"/>
              <a:gd name="T21" fmla="*/ 53998315 h 250"/>
              <a:gd name="T22" fmla="*/ 132076473 w 750"/>
              <a:gd name="T23" fmla="*/ 40863708 h 250"/>
              <a:gd name="T24" fmla="*/ 362663340 w 750"/>
              <a:gd name="T25" fmla="*/ 24080688 h 250"/>
              <a:gd name="T26" fmla="*/ 544360246 w 750"/>
              <a:gd name="T27" fmla="*/ 0 h 250"/>
              <a:gd name="T28" fmla="*/ 533415026 w 750"/>
              <a:gd name="T29" fmla="*/ 21891302 h 250"/>
              <a:gd name="T30" fmla="*/ 524658338 w 750"/>
              <a:gd name="T31" fmla="*/ 43782605 h 250"/>
              <a:gd name="T32" fmla="*/ 515172139 w 750"/>
              <a:gd name="T33" fmla="*/ 43052240 h 250"/>
              <a:gd name="T34" fmla="*/ 504226919 w 750"/>
              <a:gd name="T35" fmla="*/ 45971136 h 250"/>
              <a:gd name="T36" fmla="*/ 489632439 w 750"/>
              <a:gd name="T37" fmla="*/ 56187714 h 250"/>
              <a:gd name="T38" fmla="*/ 476497833 w 750"/>
              <a:gd name="T39" fmla="*/ 61295142 h 250"/>
              <a:gd name="T40" fmla="*/ 467741145 w 750"/>
              <a:gd name="T41" fmla="*/ 74429748 h 250"/>
              <a:gd name="T42" fmla="*/ 445120234 w 750"/>
              <a:gd name="T43" fmla="*/ 89024230 h 250"/>
              <a:gd name="T44" fmla="*/ 421040409 w 750"/>
              <a:gd name="T45" fmla="*/ 100698961 h 250"/>
              <a:gd name="T46" fmla="*/ 407905803 w 750"/>
              <a:gd name="T47" fmla="*/ 111645036 h 250"/>
              <a:gd name="T48" fmla="*/ 403527032 w 750"/>
              <a:gd name="T49" fmla="*/ 128428076 h 250"/>
              <a:gd name="T50" fmla="*/ 390392426 w 750"/>
              <a:gd name="T51" fmla="*/ 130617462 h 250"/>
              <a:gd name="T52" fmla="*/ 388933405 w 750"/>
              <a:gd name="T53" fmla="*/ 146670965 h 250"/>
              <a:gd name="T54" fmla="*/ 386014509 w 750"/>
              <a:gd name="T55" fmla="*/ 153238268 h 2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50"/>
              <a:gd name="T85" fmla="*/ 0 h 250"/>
              <a:gd name="T86" fmla="*/ 750 w 750"/>
              <a:gd name="T87" fmla="*/ 250 h 2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50" h="250">
                <a:moveTo>
                  <a:pt x="529" y="210"/>
                </a:moveTo>
                <a:lnTo>
                  <a:pt x="182" y="242"/>
                </a:lnTo>
                <a:lnTo>
                  <a:pt x="97" y="245"/>
                </a:lnTo>
                <a:cubicBezTo>
                  <a:pt x="69" y="246"/>
                  <a:pt x="31" y="250"/>
                  <a:pt x="16" y="248"/>
                </a:cubicBezTo>
                <a:cubicBezTo>
                  <a:pt x="1" y="246"/>
                  <a:pt x="5" y="241"/>
                  <a:pt x="5" y="231"/>
                </a:cubicBezTo>
                <a:cubicBezTo>
                  <a:pt x="6" y="224"/>
                  <a:pt x="0" y="192"/>
                  <a:pt x="13" y="189"/>
                </a:cubicBezTo>
                <a:cubicBezTo>
                  <a:pt x="17" y="182"/>
                  <a:pt x="20" y="176"/>
                  <a:pt x="26" y="173"/>
                </a:cubicBezTo>
                <a:cubicBezTo>
                  <a:pt x="29" y="166"/>
                  <a:pt x="32" y="154"/>
                  <a:pt x="34" y="149"/>
                </a:cubicBezTo>
                <a:cubicBezTo>
                  <a:pt x="36" y="144"/>
                  <a:pt x="34" y="152"/>
                  <a:pt x="38" y="141"/>
                </a:cubicBezTo>
                <a:cubicBezTo>
                  <a:pt x="46" y="125"/>
                  <a:pt x="45" y="95"/>
                  <a:pt x="56" y="80"/>
                </a:cubicBezTo>
                <a:lnTo>
                  <a:pt x="154" y="74"/>
                </a:lnTo>
                <a:cubicBezTo>
                  <a:pt x="189" y="72"/>
                  <a:pt x="181" y="79"/>
                  <a:pt x="181" y="56"/>
                </a:cubicBezTo>
                <a:lnTo>
                  <a:pt x="497" y="33"/>
                </a:lnTo>
                <a:lnTo>
                  <a:pt x="746" y="0"/>
                </a:lnTo>
                <a:cubicBezTo>
                  <a:pt x="743" y="28"/>
                  <a:pt x="750" y="26"/>
                  <a:pt x="731" y="30"/>
                </a:cubicBezTo>
                <a:cubicBezTo>
                  <a:pt x="729" y="42"/>
                  <a:pt x="727" y="53"/>
                  <a:pt x="719" y="60"/>
                </a:cubicBezTo>
                <a:cubicBezTo>
                  <a:pt x="714" y="66"/>
                  <a:pt x="711" y="59"/>
                  <a:pt x="706" y="59"/>
                </a:cubicBezTo>
                <a:cubicBezTo>
                  <a:pt x="701" y="59"/>
                  <a:pt x="697" y="60"/>
                  <a:pt x="691" y="63"/>
                </a:cubicBezTo>
                <a:cubicBezTo>
                  <a:pt x="682" y="77"/>
                  <a:pt x="694" y="79"/>
                  <a:pt x="671" y="77"/>
                </a:cubicBezTo>
                <a:cubicBezTo>
                  <a:pt x="660" y="68"/>
                  <a:pt x="660" y="74"/>
                  <a:pt x="653" y="84"/>
                </a:cubicBezTo>
                <a:cubicBezTo>
                  <a:pt x="652" y="90"/>
                  <a:pt x="645" y="93"/>
                  <a:pt x="641" y="102"/>
                </a:cubicBezTo>
                <a:cubicBezTo>
                  <a:pt x="639" y="112"/>
                  <a:pt x="617" y="116"/>
                  <a:pt x="610" y="122"/>
                </a:cubicBezTo>
                <a:cubicBezTo>
                  <a:pt x="602" y="143"/>
                  <a:pt x="596" y="136"/>
                  <a:pt x="577" y="138"/>
                </a:cubicBezTo>
                <a:cubicBezTo>
                  <a:pt x="571" y="142"/>
                  <a:pt x="565" y="149"/>
                  <a:pt x="559" y="153"/>
                </a:cubicBezTo>
                <a:cubicBezTo>
                  <a:pt x="556" y="158"/>
                  <a:pt x="557" y="172"/>
                  <a:pt x="553" y="176"/>
                </a:cubicBezTo>
                <a:cubicBezTo>
                  <a:pt x="549" y="180"/>
                  <a:pt x="538" y="175"/>
                  <a:pt x="535" y="179"/>
                </a:cubicBezTo>
                <a:cubicBezTo>
                  <a:pt x="534" y="186"/>
                  <a:pt x="534" y="194"/>
                  <a:pt x="533" y="201"/>
                </a:cubicBezTo>
                <a:cubicBezTo>
                  <a:pt x="533" y="204"/>
                  <a:pt x="524" y="210"/>
                  <a:pt x="529" y="210"/>
                </a:cubicBezTo>
                <a:close/>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23" name="Freeform 51"/>
          <p:cNvSpPr>
            <a:spLocks/>
          </p:cNvSpPr>
          <p:nvPr/>
        </p:nvSpPr>
        <p:spPr bwMode="gray">
          <a:xfrm>
            <a:off x="5126631" y="2742742"/>
            <a:ext cx="173770" cy="152156"/>
          </a:xfrm>
          <a:custGeom>
            <a:avLst/>
            <a:gdLst>
              <a:gd name="T0" fmla="*/ 0 w 152"/>
              <a:gd name="T1" fmla="*/ 19701940 h 144"/>
              <a:gd name="T2" fmla="*/ 32107099 w 152"/>
              <a:gd name="T3" fmla="*/ 15324017 h 144"/>
              <a:gd name="T4" fmla="*/ 102159091 w 152"/>
              <a:gd name="T5" fmla="*/ 0 h 144"/>
              <a:gd name="T6" fmla="*/ 110915802 w 152"/>
              <a:gd name="T7" fmla="*/ 56187781 h 144"/>
              <a:gd name="T8" fmla="*/ 50350033 w 152"/>
              <a:gd name="T9" fmla="*/ 78079102 h 144"/>
              <a:gd name="T10" fmla="*/ 12405130 w 152"/>
              <a:gd name="T11" fmla="*/ 105077858 h 144"/>
              <a:gd name="T12" fmla="*/ 6567321 w 152"/>
              <a:gd name="T13" fmla="*/ 50349968 h 144"/>
              <a:gd name="T14" fmla="*/ 3648418 w 152"/>
              <a:gd name="T15" fmla="*/ 28458646 h 144"/>
              <a:gd name="T16" fmla="*/ 0 w 152"/>
              <a:gd name="T17" fmla="*/ 19701940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
              <a:gd name="T28" fmla="*/ 0 h 144"/>
              <a:gd name="T29" fmla="*/ 152 w 152"/>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 h="144">
                <a:moveTo>
                  <a:pt x="0" y="27"/>
                </a:moveTo>
                <a:lnTo>
                  <a:pt x="44" y="21"/>
                </a:lnTo>
                <a:lnTo>
                  <a:pt x="140" y="0"/>
                </a:lnTo>
                <a:lnTo>
                  <a:pt x="152" y="77"/>
                </a:lnTo>
                <a:lnTo>
                  <a:pt x="69" y="107"/>
                </a:lnTo>
                <a:lnTo>
                  <a:pt x="17" y="144"/>
                </a:lnTo>
                <a:cubicBezTo>
                  <a:pt x="7" y="120"/>
                  <a:pt x="18" y="93"/>
                  <a:pt x="9" y="69"/>
                </a:cubicBezTo>
                <a:cubicBezTo>
                  <a:pt x="7" y="59"/>
                  <a:pt x="8" y="49"/>
                  <a:pt x="5" y="39"/>
                </a:cubicBezTo>
                <a:cubicBezTo>
                  <a:pt x="4" y="34"/>
                  <a:pt x="0" y="32"/>
                  <a:pt x="0" y="27"/>
                </a:cubicBezTo>
                <a:close/>
              </a:path>
            </a:pathLst>
          </a:custGeom>
          <a:solidFill>
            <a:schemeClr val="accent2"/>
          </a:solidFill>
          <a:ln w="6350">
            <a:solidFill>
              <a:schemeClr val="bg1"/>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24" name="Freeform 52"/>
          <p:cNvSpPr>
            <a:spLocks/>
          </p:cNvSpPr>
          <p:nvPr/>
        </p:nvSpPr>
        <p:spPr bwMode="gray">
          <a:xfrm>
            <a:off x="5286692" y="2736201"/>
            <a:ext cx="55174" cy="87858"/>
          </a:xfrm>
          <a:custGeom>
            <a:avLst/>
            <a:gdLst>
              <a:gd name="T0" fmla="*/ 16302801 w 48"/>
              <a:gd name="T1" fmla="*/ 127574694 h 85"/>
              <a:gd name="T2" fmla="*/ 0 w 48"/>
              <a:gd name="T3" fmla="*/ 9004982 h 85"/>
              <a:gd name="T4" fmla="*/ 42981474 w 48"/>
              <a:gd name="T5" fmla="*/ 0 h 85"/>
              <a:gd name="T6" fmla="*/ 69659076 w 48"/>
              <a:gd name="T7" fmla="*/ 51029663 h 85"/>
              <a:gd name="T8" fmla="*/ 66694541 w 48"/>
              <a:gd name="T9" fmla="*/ 73542655 h 85"/>
              <a:gd name="T10" fmla="*/ 57802007 w 48"/>
              <a:gd name="T11" fmla="*/ 94554996 h 85"/>
              <a:gd name="T12" fmla="*/ 35571207 w 48"/>
              <a:gd name="T13" fmla="*/ 114066684 h 85"/>
              <a:gd name="T14" fmla="*/ 16302801 w 48"/>
              <a:gd name="T15" fmla="*/ 127574694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85">
                <a:moveTo>
                  <a:pt x="11" y="85"/>
                </a:moveTo>
                <a:lnTo>
                  <a:pt x="0" y="6"/>
                </a:lnTo>
                <a:lnTo>
                  <a:pt x="29" y="0"/>
                </a:lnTo>
                <a:cubicBezTo>
                  <a:pt x="31" y="13"/>
                  <a:pt x="39" y="24"/>
                  <a:pt x="47" y="34"/>
                </a:cubicBezTo>
                <a:cubicBezTo>
                  <a:pt x="48" y="40"/>
                  <a:pt x="48" y="44"/>
                  <a:pt x="45" y="49"/>
                </a:cubicBezTo>
                <a:cubicBezTo>
                  <a:pt x="44" y="55"/>
                  <a:pt x="41" y="58"/>
                  <a:pt x="39" y="63"/>
                </a:cubicBezTo>
                <a:cubicBezTo>
                  <a:pt x="37" y="73"/>
                  <a:pt x="34" y="74"/>
                  <a:pt x="24" y="76"/>
                </a:cubicBezTo>
                <a:cubicBezTo>
                  <a:pt x="19" y="82"/>
                  <a:pt x="11" y="85"/>
                  <a:pt x="11" y="85"/>
                </a:cubicBezTo>
                <a:close/>
              </a:path>
            </a:pathLst>
          </a:custGeom>
          <a:solidFill>
            <a:schemeClr val="accent2"/>
          </a:solidFill>
          <a:ln w="6350" cap="flat" cmpd="sng">
            <a:solidFill>
              <a:schemeClr val="bg1"/>
            </a:solidFill>
            <a:prstDash val="solid"/>
            <a:round/>
            <a:headEnd type="none" w="med" len="med"/>
            <a:tailEnd type="none" w="med" len="med"/>
          </a:ln>
          <a:effectLst/>
        </p:spPr>
        <p:txBody>
          <a:bodyPr lIns="80414" tIns="40207" rIns="80414" bIns="40207">
            <a:noAutofit/>
          </a:bodyPr>
          <a:lstStyle/>
          <a:p>
            <a:pPr algn="ctr" defTabSz="447946"/>
            <a:endParaRPr lang="en-US" dirty="0">
              <a:solidFill>
                <a:srgbClr val="FFFFFF"/>
              </a:solidFill>
              <a:cs typeface="Arial" charset="0"/>
            </a:endParaRPr>
          </a:p>
        </p:txBody>
      </p:sp>
      <p:cxnSp>
        <p:nvCxnSpPr>
          <p:cNvPr id="11" name="Straight Connector 10"/>
          <p:cNvCxnSpPr>
            <a:endCxn id="6" idx="1"/>
          </p:cNvCxnSpPr>
          <p:nvPr/>
        </p:nvCxnSpPr>
        <p:spPr>
          <a:xfrm>
            <a:off x="4923450" y="3251566"/>
            <a:ext cx="364269" cy="406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287718" y="3223604"/>
            <a:ext cx="426992" cy="129203"/>
            <a:chOff x="7651052" y="3563116"/>
            <a:chExt cx="564898" cy="184666"/>
          </a:xfrm>
        </p:grpSpPr>
        <p:sp>
          <p:nvSpPr>
            <p:cNvPr id="6" name="TextBox 7"/>
            <p:cNvSpPr txBox="1"/>
            <p:nvPr>
              <p:custDataLst>
                <p:tags r:id="rId9"/>
              </p:custDataLst>
            </p:nvPr>
          </p:nvSpPr>
          <p:spPr>
            <a:xfrm>
              <a:off x="7651052" y="3590272"/>
              <a:ext cx="170657" cy="141903"/>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endParaRPr lang="en-US"/>
            </a:p>
          </p:txBody>
        </p:sp>
        <p:sp>
          <p:nvSpPr>
            <p:cNvPr id="14" name="Rectangle 14"/>
            <p:cNvSpPr txBox="1"/>
            <p:nvPr/>
          </p:nvSpPr>
          <p:spPr>
            <a:xfrm>
              <a:off x="7875457" y="3563116"/>
              <a:ext cx="340493"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smtClean="0"/>
                <a:t>DC</a:t>
              </a:r>
              <a:endParaRPr lang="en-US" sz="1200"/>
            </a:p>
          </p:txBody>
        </p:sp>
      </p:grpSp>
      <p:grpSp>
        <p:nvGrpSpPr>
          <p:cNvPr id="7" name="Group 6"/>
          <p:cNvGrpSpPr/>
          <p:nvPr/>
        </p:nvGrpSpPr>
        <p:grpSpPr>
          <a:xfrm>
            <a:off x="358817" y="4919582"/>
            <a:ext cx="2827887" cy="664873"/>
            <a:chOff x="782018" y="5312175"/>
            <a:chExt cx="2827887" cy="664873"/>
          </a:xfrm>
        </p:grpSpPr>
        <p:grpSp>
          <p:nvGrpSpPr>
            <p:cNvPr id="4" name="Group 3"/>
            <p:cNvGrpSpPr/>
            <p:nvPr/>
          </p:nvGrpSpPr>
          <p:grpSpPr>
            <a:xfrm>
              <a:off x="782018" y="5312175"/>
              <a:ext cx="1115446" cy="624382"/>
              <a:chOff x="95449" y="4634109"/>
              <a:chExt cx="1115446" cy="624382"/>
            </a:xfrm>
          </p:grpSpPr>
          <p:sp>
            <p:nvSpPr>
              <p:cNvPr id="129" name="Freeform 15"/>
              <p:cNvSpPr>
                <a:spLocks/>
              </p:cNvSpPr>
              <p:nvPr/>
            </p:nvSpPr>
            <p:spPr bwMode="gray">
              <a:xfrm>
                <a:off x="95449" y="4766481"/>
                <a:ext cx="734358" cy="492010"/>
              </a:xfrm>
              <a:custGeom>
                <a:avLst/>
                <a:gdLst>
                  <a:gd name="T0" fmla="*/ 305033 w 1464640"/>
                  <a:gd name="T1" fmla="*/ 287999 h 1366838"/>
                  <a:gd name="T2" fmla="*/ 266496 w 1464640"/>
                  <a:gd name="T3" fmla="*/ 276147 h 1366838"/>
                  <a:gd name="T4" fmla="*/ 222032 w 1464640"/>
                  <a:gd name="T5" fmla="*/ 109037 h 1366838"/>
                  <a:gd name="T6" fmla="*/ 220550 w 1464640"/>
                  <a:gd name="T7" fmla="*/ 125037 h 1366838"/>
                  <a:gd name="T8" fmla="*/ 302809 w 1464640"/>
                  <a:gd name="T9" fmla="*/ 30222 h 1366838"/>
                  <a:gd name="T10" fmla="*/ 306514 w 1464640"/>
                  <a:gd name="T11" fmla="*/ 55703 h 1366838"/>
                  <a:gd name="T12" fmla="*/ 293916 w 1464640"/>
                  <a:gd name="T13" fmla="*/ 37926 h 1366838"/>
                  <a:gd name="T14" fmla="*/ 476220 w 1464640"/>
                  <a:gd name="T15" fmla="*/ 0 h 1366838"/>
                  <a:gd name="T16" fmla="*/ 540694 w 1464640"/>
                  <a:gd name="T17" fmla="*/ 7704 h 1366838"/>
                  <a:gd name="T18" fmla="*/ 596274 w 1464640"/>
                  <a:gd name="T19" fmla="*/ 22518 h 1366838"/>
                  <a:gd name="T20" fmla="*/ 611837 w 1464640"/>
                  <a:gd name="T21" fmla="*/ 40889 h 1366838"/>
                  <a:gd name="T22" fmla="*/ 645926 w 1464640"/>
                  <a:gd name="T23" fmla="*/ 91259 h 1366838"/>
                  <a:gd name="T24" fmla="*/ 683721 w 1464640"/>
                  <a:gd name="T25" fmla="*/ 138666 h 1366838"/>
                  <a:gd name="T26" fmla="*/ 511792 w 1464640"/>
                  <a:gd name="T27" fmla="*/ 336591 h 1366838"/>
                  <a:gd name="T28" fmla="*/ 543658 w 1464640"/>
                  <a:gd name="T29" fmla="*/ 370962 h 1366838"/>
                  <a:gd name="T30" fmla="*/ 561444 w 1464640"/>
                  <a:gd name="T31" fmla="*/ 472887 h 1366838"/>
                  <a:gd name="T32" fmla="*/ 545140 w 1464640"/>
                  <a:gd name="T33" fmla="*/ 510220 h 1366838"/>
                  <a:gd name="T34" fmla="*/ 514015 w 1464640"/>
                  <a:gd name="T35" fmla="*/ 507257 h 1366838"/>
                  <a:gd name="T36" fmla="*/ 501694 w 1464640"/>
                  <a:gd name="T37" fmla="*/ 475850 h 1366838"/>
                  <a:gd name="T38" fmla="*/ 501417 w 1464640"/>
                  <a:gd name="T39" fmla="*/ 462813 h 1366838"/>
                  <a:gd name="T40" fmla="*/ 505122 w 1464640"/>
                  <a:gd name="T41" fmla="*/ 415998 h 1366838"/>
                  <a:gd name="T42" fmla="*/ 496229 w 1464640"/>
                  <a:gd name="T43" fmla="*/ 363851 h 1366838"/>
                  <a:gd name="T44" fmla="*/ 478444 w 1464640"/>
                  <a:gd name="T45" fmla="*/ 335406 h 1366838"/>
                  <a:gd name="T46" fmla="*/ 446577 w 1464640"/>
                  <a:gd name="T47" fmla="*/ 304592 h 1366838"/>
                  <a:gd name="T48" fmla="*/ 333934 w 1464640"/>
                  <a:gd name="T49" fmla="*/ 264295 h 1366838"/>
                  <a:gd name="T50" fmla="*/ 375041 w 1464640"/>
                  <a:gd name="T51" fmla="*/ 246018 h 1366838"/>
                  <a:gd name="T52" fmla="*/ 386550 w 1464640"/>
                  <a:gd name="T53" fmla="*/ 235851 h 1366838"/>
                  <a:gd name="T54" fmla="*/ 311702 w 1464640"/>
                  <a:gd name="T55" fmla="*/ 250073 h 1366838"/>
                  <a:gd name="T56" fmla="*/ 294657 w 1464640"/>
                  <a:gd name="T57" fmla="*/ 262517 h 1366838"/>
                  <a:gd name="T58" fmla="*/ 193871 w 1464640"/>
                  <a:gd name="T59" fmla="*/ 265480 h 1366838"/>
                  <a:gd name="T60" fmla="*/ 133844 w 1464640"/>
                  <a:gd name="T61" fmla="*/ 248295 h 1366838"/>
                  <a:gd name="T62" fmla="*/ 84192 w 1464640"/>
                  <a:gd name="T63" fmla="*/ 235258 h 1366838"/>
                  <a:gd name="T64" fmla="*/ 26388 w 1464640"/>
                  <a:gd name="T65" fmla="*/ 209777 h 1366838"/>
                  <a:gd name="T66" fmla="*/ 104942 w 1464640"/>
                  <a:gd name="T67" fmla="*/ 230518 h 1366838"/>
                  <a:gd name="T68" fmla="*/ 158300 w 1464640"/>
                  <a:gd name="T69" fmla="*/ 239999 h 1366838"/>
                  <a:gd name="T70" fmla="*/ 248711 w 1464640"/>
                  <a:gd name="T71" fmla="*/ 238221 h 1366838"/>
                  <a:gd name="T72" fmla="*/ 262050 w 1464640"/>
                  <a:gd name="T73" fmla="*/ 213332 h 1366838"/>
                  <a:gd name="T74" fmla="*/ 248711 w 1464640"/>
                  <a:gd name="T75" fmla="*/ 199110 h 1366838"/>
                  <a:gd name="T76" fmla="*/ 232407 w 1464640"/>
                  <a:gd name="T77" fmla="*/ 184888 h 1366838"/>
                  <a:gd name="T78" fmla="*/ 256862 w 1464640"/>
                  <a:gd name="T79" fmla="*/ 165925 h 1366838"/>
                  <a:gd name="T80" fmla="*/ 258344 w 1464640"/>
                  <a:gd name="T81" fmla="*/ 124444 h 1366838"/>
                  <a:gd name="T82" fmla="*/ 286505 w 1464640"/>
                  <a:gd name="T83" fmla="*/ 100740 h 1366838"/>
                  <a:gd name="T84" fmla="*/ 337640 w 1464640"/>
                  <a:gd name="T85" fmla="*/ 104296 h 1366838"/>
                  <a:gd name="T86" fmla="*/ 380622 w 1464640"/>
                  <a:gd name="T87" fmla="*/ 110222 h 1366838"/>
                  <a:gd name="T88" fmla="*/ 379140 w 1464640"/>
                  <a:gd name="T89" fmla="*/ 88888 h 1366838"/>
                  <a:gd name="T90" fmla="*/ 367283 w 1464640"/>
                  <a:gd name="T91" fmla="*/ 69926 h 1366838"/>
                  <a:gd name="T92" fmla="*/ 379140 w 1464640"/>
                  <a:gd name="T93" fmla="*/ 36148 h 1366838"/>
                  <a:gd name="T94" fmla="*/ 433979 w 1464640"/>
                  <a:gd name="T95" fmla="*/ 42666 h 1366838"/>
                  <a:gd name="T96" fmla="*/ 446577 w 1464640"/>
                  <a:gd name="T97" fmla="*/ 69926 h 1366838"/>
                  <a:gd name="T98" fmla="*/ 450283 w 1464640"/>
                  <a:gd name="T99" fmla="*/ 41481 h 1366838"/>
                  <a:gd name="T100" fmla="*/ 476220 w 1464640"/>
                  <a:gd name="T101" fmla="*/ 0 h 13668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4640" h="1366838">
                    <a:moveTo>
                      <a:pt x="653429" y="735013"/>
                    </a:moveTo>
                    <a:cubicBezTo>
                      <a:pt x="669304" y="736601"/>
                      <a:pt x="689941" y="735013"/>
                      <a:pt x="675654" y="752476"/>
                    </a:cubicBezTo>
                    <a:cubicBezTo>
                      <a:pt x="670891" y="771526"/>
                      <a:pt x="669304" y="766764"/>
                      <a:pt x="653429" y="771526"/>
                    </a:cubicBezTo>
                    <a:cubicBezTo>
                      <a:pt x="642316" y="787401"/>
                      <a:pt x="639141" y="796926"/>
                      <a:pt x="618503" y="795339"/>
                    </a:cubicBezTo>
                    <a:cubicBezTo>
                      <a:pt x="596278" y="790576"/>
                      <a:pt x="570878" y="796926"/>
                      <a:pt x="551828" y="787401"/>
                    </a:cubicBezTo>
                    <a:cubicBezTo>
                      <a:pt x="542303" y="766764"/>
                      <a:pt x="553416" y="750888"/>
                      <a:pt x="570878" y="739776"/>
                    </a:cubicBezTo>
                    <a:cubicBezTo>
                      <a:pt x="585166" y="742951"/>
                      <a:pt x="589928" y="744538"/>
                      <a:pt x="604216" y="742951"/>
                    </a:cubicBezTo>
                    <a:cubicBezTo>
                      <a:pt x="620091" y="735013"/>
                      <a:pt x="635966" y="736601"/>
                      <a:pt x="653429" y="735013"/>
                    </a:cubicBezTo>
                    <a:close/>
                    <a:moveTo>
                      <a:pt x="475628" y="292100"/>
                    </a:moveTo>
                    <a:cubicBezTo>
                      <a:pt x="478803" y="306388"/>
                      <a:pt x="485153" y="309563"/>
                      <a:pt x="499441" y="311150"/>
                    </a:cubicBezTo>
                    <a:cubicBezTo>
                      <a:pt x="508966" y="327026"/>
                      <a:pt x="507379" y="350838"/>
                      <a:pt x="486741" y="354013"/>
                    </a:cubicBezTo>
                    <a:cubicBezTo>
                      <a:pt x="478803" y="347663"/>
                      <a:pt x="475628" y="344488"/>
                      <a:pt x="472453" y="334963"/>
                    </a:cubicBezTo>
                    <a:cubicBezTo>
                      <a:pt x="469278" y="320675"/>
                      <a:pt x="469278" y="306388"/>
                      <a:pt x="475628" y="292100"/>
                    </a:cubicBezTo>
                    <a:close/>
                    <a:moveTo>
                      <a:pt x="647078" y="53975"/>
                    </a:moveTo>
                    <a:cubicBezTo>
                      <a:pt x="647078" y="63500"/>
                      <a:pt x="643903" y="73025"/>
                      <a:pt x="648666" y="80963"/>
                    </a:cubicBezTo>
                    <a:cubicBezTo>
                      <a:pt x="651841" y="85725"/>
                      <a:pt x="662954" y="77788"/>
                      <a:pt x="666129" y="82550"/>
                    </a:cubicBezTo>
                    <a:cubicBezTo>
                      <a:pt x="670891" y="90488"/>
                      <a:pt x="661366" y="103188"/>
                      <a:pt x="658191" y="109538"/>
                    </a:cubicBezTo>
                    <a:cubicBezTo>
                      <a:pt x="658191" y="122238"/>
                      <a:pt x="656603" y="136525"/>
                      <a:pt x="656603" y="149225"/>
                    </a:cubicBezTo>
                    <a:lnTo>
                      <a:pt x="646433" y="145926"/>
                    </a:lnTo>
                    <a:cubicBezTo>
                      <a:pt x="642118" y="142875"/>
                      <a:pt x="649857" y="140494"/>
                      <a:pt x="620091" y="138113"/>
                    </a:cubicBezTo>
                    <a:cubicBezTo>
                      <a:pt x="626441" y="120650"/>
                      <a:pt x="628028" y="123825"/>
                      <a:pt x="629616" y="101600"/>
                    </a:cubicBezTo>
                    <a:cubicBezTo>
                      <a:pt x="628028" y="85725"/>
                      <a:pt x="626441" y="82550"/>
                      <a:pt x="618503" y="71438"/>
                    </a:cubicBezTo>
                    <a:cubicBezTo>
                      <a:pt x="621678" y="53975"/>
                      <a:pt x="629616" y="57150"/>
                      <a:pt x="647078" y="53975"/>
                    </a:cubicBezTo>
                    <a:close/>
                    <a:moveTo>
                      <a:pt x="1020140" y="0"/>
                    </a:moveTo>
                    <a:cubicBezTo>
                      <a:pt x="1077290" y="1588"/>
                      <a:pt x="1039190" y="11113"/>
                      <a:pt x="1074115" y="17463"/>
                    </a:cubicBezTo>
                    <a:cubicBezTo>
                      <a:pt x="1088403" y="39688"/>
                      <a:pt x="1102690" y="30163"/>
                      <a:pt x="1132853" y="28575"/>
                    </a:cubicBezTo>
                    <a:cubicBezTo>
                      <a:pt x="1148728" y="20638"/>
                      <a:pt x="1140790" y="22225"/>
                      <a:pt x="1158253" y="20638"/>
                    </a:cubicBezTo>
                    <a:cubicBezTo>
                      <a:pt x="1174128" y="22225"/>
                      <a:pt x="1178890" y="25400"/>
                      <a:pt x="1188415" y="33338"/>
                    </a:cubicBezTo>
                    <a:cubicBezTo>
                      <a:pt x="1197940" y="41275"/>
                      <a:pt x="1234453" y="39688"/>
                      <a:pt x="1247153" y="41275"/>
                    </a:cubicBezTo>
                    <a:cubicBezTo>
                      <a:pt x="1259853" y="49213"/>
                      <a:pt x="1261440" y="58738"/>
                      <a:pt x="1277315" y="60325"/>
                    </a:cubicBezTo>
                    <a:cubicBezTo>
                      <a:pt x="1291603" y="68263"/>
                      <a:pt x="1302715" y="57150"/>
                      <a:pt x="1312240" y="71438"/>
                    </a:cubicBezTo>
                    <a:cubicBezTo>
                      <a:pt x="1309065" y="84138"/>
                      <a:pt x="1304303" y="76200"/>
                      <a:pt x="1299540" y="88900"/>
                    </a:cubicBezTo>
                    <a:cubicBezTo>
                      <a:pt x="1302715" y="98425"/>
                      <a:pt x="1301128" y="104775"/>
                      <a:pt x="1310653" y="109538"/>
                    </a:cubicBezTo>
                    <a:cubicBezTo>
                      <a:pt x="1317003" y="120650"/>
                      <a:pt x="1324940" y="133350"/>
                      <a:pt x="1336053" y="139700"/>
                    </a:cubicBezTo>
                    <a:cubicBezTo>
                      <a:pt x="1334465" y="157163"/>
                      <a:pt x="1328115" y="177800"/>
                      <a:pt x="1348753" y="190500"/>
                    </a:cubicBezTo>
                    <a:cubicBezTo>
                      <a:pt x="1353515" y="212725"/>
                      <a:pt x="1366215" y="231775"/>
                      <a:pt x="1383678" y="244475"/>
                    </a:cubicBezTo>
                    <a:cubicBezTo>
                      <a:pt x="1394790" y="258763"/>
                      <a:pt x="1401140" y="288925"/>
                      <a:pt x="1412253" y="301625"/>
                    </a:cubicBezTo>
                    <a:cubicBezTo>
                      <a:pt x="1423365" y="314325"/>
                      <a:pt x="1442415" y="311150"/>
                      <a:pt x="1450353" y="322263"/>
                    </a:cubicBezTo>
                    <a:cubicBezTo>
                      <a:pt x="1456703" y="339725"/>
                      <a:pt x="1453528" y="355600"/>
                      <a:pt x="1464640" y="371475"/>
                    </a:cubicBezTo>
                    <a:lnTo>
                      <a:pt x="1050303" y="868363"/>
                    </a:lnTo>
                    <a:cubicBezTo>
                      <a:pt x="1061415" y="876301"/>
                      <a:pt x="1061415" y="890588"/>
                      <a:pt x="1074115" y="893763"/>
                    </a:cubicBezTo>
                    <a:cubicBezTo>
                      <a:pt x="1085228" y="892176"/>
                      <a:pt x="1093165" y="889001"/>
                      <a:pt x="1096340" y="901701"/>
                    </a:cubicBezTo>
                    <a:cubicBezTo>
                      <a:pt x="1097928" y="914401"/>
                      <a:pt x="1096340" y="957263"/>
                      <a:pt x="1101103" y="974726"/>
                    </a:cubicBezTo>
                    <a:cubicBezTo>
                      <a:pt x="1105865" y="992188"/>
                      <a:pt x="1113803" y="1003301"/>
                      <a:pt x="1124915" y="1006476"/>
                    </a:cubicBezTo>
                    <a:cubicBezTo>
                      <a:pt x="1134440" y="1001713"/>
                      <a:pt x="1155078" y="998538"/>
                      <a:pt x="1164603" y="993776"/>
                    </a:cubicBezTo>
                    <a:cubicBezTo>
                      <a:pt x="1218578" y="1000126"/>
                      <a:pt x="1164603" y="1016001"/>
                      <a:pt x="1188415" y="1063626"/>
                    </a:cubicBezTo>
                    <a:cubicBezTo>
                      <a:pt x="1199528" y="1117601"/>
                      <a:pt x="1188415" y="1190626"/>
                      <a:pt x="1183653" y="1244601"/>
                    </a:cubicBezTo>
                    <a:cubicBezTo>
                      <a:pt x="1185240" y="1257301"/>
                      <a:pt x="1190003" y="1262063"/>
                      <a:pt x="1202703" y="1266826"/>
                    </a:cubicBezTo>
                    <a:cubicBezTo>
                      <a:pt x="1209053" y="1277938"/>
                      <a:pt x="1207465" y="1293813"/>
                      <a:pt x="1218578" y="1300163"/>
                    </a:cubicBezTo>
                    <a:cubicBezTo>
                      <a:pt x="1210640" y="1319213"/>
                      <a:pt x="1213815" y="1346201"/>
                      <a:pt x="1190003" y="1350963"/>
                    </a:cubicBezTo>
                    <a:cubicBezTo>
                      <a:pt x="1183653" y="1354138"/>
                      <a:pt x="1174128" y="1363663"/>
                      <a:pt x="1167778" y="1366838"/>
                    </a:cubicBezTo>
                    <a:cubicBezTo>
                      <a:pt x="1156665" y="1363663"/>
                      <a:pt x="1155078" y="1357313"/>
                      <a:pt x="1145553" y="1350963"/>
                    </a:cubicBezTo>
                    <a:cubicBezTo>
                      <a:pt x="1140790" y="1347788"/>
                      <a:pt x="1129678" y="1341438"/>
                      <a:pt x="1129678" y="1341438"/>
                    </a:cubicBezTo>
                    <a:cubicBezTo>
                      <a:pt x="1124915" y="1355726"/>
                      <a:pt x="1113803" y="1354138"/>
                      <a:pt x="1101103" y="1358901"/>
                    </a:cubicBezTo>
                    <a:cubicBezTo>
                      <a:pt x="1099515" y="1338263"/>
                      <a:pt x="1101103" y="1339851"/>
                      <a:pt x="1083640" y="1336676"/>
                    </a:cubicBezTo>
                    <a:cubicBezTo>
                      <a:pt x="1082053" y="1316038"/>
                      <a:pt x="1086815" y="1304926"/>
                      <a:pt x="1070940" y="1295401"/>
                    </a:cubicBezTo>
                    <a:lnTo>
                      <a:pt x="1074710" y="1274763"/>
                    </a:lnTo>
                    <a:cubicBezTo>
                      <a:pt x="1076496" y="1271191"/>
                      <a:pt x="1080465" y="1270794"/>
                      <a:pt x="1091578" y="1273176"/>
                    </a:cubicBezTo>
                    <a:cubicBezTo>
                      <a:pt x="1094753" y="1265238"/>
                      <a:pt x="1088403" y="1257301"/>
                      <a:pt x="1086815" y="1244601"/>
                    </a:cubicBezTo>
                    <a:cubicBezTo>
                      <a:pt x="1080465" y="1247776"/>
                      <a:pt x="1055065" y="1250951"/>
                      <a:pt x="1074115" y="1239838"/>
                    </a:cubicBezTo>
                    <a:cubicBezTo>
                      <a:pt x="1080465" y="1228726"/>
                      <a:pt x="1070940" y="1222376"/>
                      <a:pt x="1069353" y="1206501"/>
                    </a:cubicBezTo>
                    <a:cubicBezTo>
                      <a:pt x="1069353" y="1192213"/>
                      <a:pt x="1069353" y="1166813"/>
                      <a:pt x="1070940" y="1150938"/>
                    </a:cubicBezTo>
                    <a:cubicBezTo>
                      <a:pt x="1072528" y="1135063"/>
                      <a:pt x="1080465" y="1128713"/>
                      <a:pt x="1082053" y="1114426"/>
                    </a:cubicBezTo>
                    <a:cubicBezTo>
                      <a:pt x="1080465" y="1098551"/>
                      <a:pt x="1083640" y="1066801"/>
                      <a:pt x="1083640" y="1066801"/>
                    </a:cubicBezTo>
                    <a:cubicBezTo>
                      <a:pt x="1082053" y="1058863"/>
                      <a:pt x="1078878" y="1052513"/>
                      <a:pt x="1075703" y="1044576"/>
                    </a:cubicBezTo>
                    <a:cubicBezTo>
                      <a:pt x="1074115" y="1019176"/>
                      <a:pt x="1074115" y="996951"/>
                      <a:pt x="1063003" y="974726"/>
                    </a:cubicBezTo>
                    <a:cubicBezTo>
                      <a:pt x="1061415" y="962026"/>
                      <a:pt x="1056653" y="954088"/>
                      <a:pt x="1048715" y="942976"/>
                    </a:cubicBezTo>
                    <a:cubicBezTo>
                      <a:pt x="1055065" y="933451"/>
                      <a:pt x="1059828" y="939801"/>
                      <a:pt x="1063003" y="927101"/>
                    </a:cubicBezTo>
                    <a:cubicBezTo>
                      <a:pt x="1061415" y="920751"/>
                      <a:pt x="1036015" y="903288"/>
                      <a:pt x="1024903" y="898526"/>
                    </a:cubicBezTo>
                    <a:cubicBezTo>
                      <a:pt x="1015378" y="887413"/>
                      <a:pt x="1020140" y="871538"/>
                      <a:pt x="1005853" y="863601"/>
                    </a:cubicBezTo>
                    <a:cubicBezTo>
                      <a:pt x="996328" y="852488"/>
                      <a:pt x="986803" y="844551"/>
                      <a:pt x="972515" y="841376"/>
                    </a:cubicBezTo>
                    <a:cubicBezTo>
                      <a:pt x="964578" y="831851"/>
                      <a:pt x="961403" y="827088"/>
                      <a:pt x="956640" y="815976"/>
                    </a:cubicBezTo>
                    <a:cubicBezTo>
                      <a:pt x="947115" y="769938"/>
                      <a:pt x="896315" y="771526"/>
                      <a:pt x="859803" y="769938"/>
                    </a:cubicBezTo>
                    <a:cubicBezTo>
                      <a:pt x="848690" y="715963"/>
                      <a:pt x="755028" y="731838"/>
                      <a:pt x="728040" y="731838"/>
                    </a:cubicBezTo>
                    <a:cubicBezTo>
                      <a:pt x="716928" y="712788"/>
                      <a:pt x="720103" y="722313"/>
                      <a:pt x="715340" y="708025"/>
                    </a:cubicBezTo>
                    <a:cubicBezTo>
                      <a:pt x="726453" y="701675"/>
                      <a:pt x="751853" y="698500"/>
                      <a:pt x="751853" y="698500"/>
                    </a:cubicBezTo>
                    <a:cubicBezTo>
                      <a:pt x="756615" y="676275"/>
                      <a:pt x="772490" y="671513"/>
                      <a:pt x="791540" y="668338"/>
                    </a:cubicBezTo>
                    <a:lnTo>
                      <a:pt x="803397" y="659061"/>
                    </a:lnTo>
                    <a:cubicBezTo>
                      <a:pt x="808308" y="653257"/>
                      <a:pt x="800271" y="656829"/>
                      <a:pt x="850278" y="660400"/>
                    </a:cubicBezTo>
                    <a:cubicBezTo>
                      <a:pt x="855040" y="671513"/>
                      <a:pt x="859803" y="669925"/>
                      <a:pt x="870915" y="668338"/>
                    </a:cubicBezTo>
                    <a:cubicBezTo>
                      <a:pt x="866153" y="633413"/>
                      <a:pt x="862978" y="636588"/>
                      <a:pt x="828053" y="631825"/>
                    </a:cubicBezTo>
                    <a:cubicBezTo>
                      <a:pt x="807415" y="635000"/>
                      <a:pt x="788365" y="639763"/>
                      <a:pt x="766140" y="642938"/>
                    </a:cubicBezTo>
                    <a:cubicBezTo>
                      <a:pt x="762965" y="674688"/>
                      <a:pt x="721690" y="658813"/>
                      <a:pt x="689940" y="660400"/>
                    </a:cubicBezTo>
                    <a:cubicBezTo>
                      <a:pt x="682003" y="665163"/>
                      <a:pt x="677240" y="668338"/>
                      <a:pt x="667715" y="669925"/>
                    </a:cubicBezTo>
                    <a:lnTo>
                      <a:pt x="663325" y="677640"/>
                    </a:lnTo>
                    <a:cubicBezTo>
                      <a:pt x="664010" y="676453"/>
                      <a:pt x="670361" y="667279"/>
                      <a:pt x="672478" y="677863"/>
                    </a:cubicBezTo>
                    <a:cubicBezTo>
                      <a:pt x="678828" y="709613"/>
                      <a:pt x="651840" y="701675"/>
                      <a:pt x="631203" y="703263"/>
                    </a:cubicBezTo>
                    <a:cubicBezTo>
                      <a:pt x="620090" y="709613"/>
                      <a:pt x="612153" y="708025"/>
                      <a:pt x="601040" y="703263"/>
                    </a:cubicBezTo>
                    <a:cubicBezTo>
                      <a:pt x="507378" y="706438"/>
                      <a:pt x="545478" y="698500"/>
                      <a:pt x="504203" y="714375"/>
                    </a:cubicBezTo>
                    <a:cubicBezTo>
                      <a:pt x="464515" y="709613"/>
                      <a:pt x="464515" y="708025"/>
                      <a:pt x="415303" y="711200"/>
                    </a:cubicBezTo>
                    <a:cubicBezTo>
                      <a:pt x="397840" y="720725"/>
                      <a:pt x="369265" y="696913"/>
                      <a:pt x="351803" y="690563"/>
                    </a:cubicBezTo>
                    <a:cubicBezTo>
                      <a:pt x="342278" y="685800"/>
                      <a:pt x="331165" y="687388"/>
                      <a:pt x="320053" y="685800"/>
                    </a:cubicBezTo>
                    <a:cubicBezTo>
                      <a:pt x="305765" y="674688"/>
                      <a:pt x="304178" y="671513"/>
                      <a:pt x="286715" y="665163"/>
                    </a:cubicBezTo>
                    <a:cubicBezTo>
                      <a:pt x="274015" y="668338"/>
                      <a:pt x="270840" y="666750"/>
                      <a:pt x="258140" y="663575"/>
                    </a:cubicBezTo>
                    <a:cubicBezTo>
                      <a:pt x="250203" y="652463"/>
                      <a:pt x="226390" y="646113"/>
                      <a:pt x="212103" y="642938"/>
                    </a:cubicBezTo>
                    <a:cubicBezTo>
                      <a:pt x="202578" y="631825"/>
                      <a:pt x="194640" y="631825"/>
                      <a:pt x="180353" y="630238"/>
                    </a:cubicBezTo>
                    <a:cubicBezTo>
                      <a:pt x="174003" y="625475"/>
                      <a:pt x="85103" y="619125"/>
                      <a:pt x="97803" y="606425"/>
                    </a:cubicBezTo>
                    <a:cubicBezTo>
                      <a:pt x="93040" y="603250"/>
                      <a:pt x="-18085" y="557213"/>
                      <a:pt x="2553" y="558800"/>
                    </a:cubicBezTo>
                    <a:cubicBezTo>
                      <a:pt x="-3797" y="550863"/>
                      <a:pt x="39065" y="557213"/>
                      <a:pt x="56528" y="561975"/>
                    </a:cubicBezTo>
                    <a:cubicBezTo>
                      <a:pt x="73990" y="566738"/>
                      <a:pt x="88278" y="579438"/>
                      <a:pt x="107328" y="587375"/>
                    </a:cubicBezTo>
                    <a:cubicBezTo>
                      <a:pt x="126378" y="595313"/>
                      <a:pt x="151778" y="601663"/>
                      <a:pt x="170828" y="606425"/>
                    </a:cubicBezTo>
                    <a:cubicBezTo>
                      <a:pt x="189878" y="611188"/>
                      <a:pt x="207340" y="612775"/>
                      <a:pt x="224803" y="617538"/>
                    </a:cubicBezTo>
                    <a:cubicBezTo>
                      <a:pt x="242265" y="622300"/>
                      <a:pt x="258140" y="630238"/>
                      <a:pt x="274015" y="631825"/>
                    </a:cubicBezTo>
                    <a:cubicBezTo>
                      <a:pt x="289890" y="633413"/>
                      <a:pt x="310528" y="630238"/>
                      <a:pt x="321640" y="631825"/>
                    </a:cubicBezTo>
                    <a:cubicBezTo>
                      <a:pt x="326403" y="641350"/>
                      <a:pt x="331165" y="638175"/>
                      <a:pt x="339103" y="642938"/>
                    </a:cubicBezTo>
                    <a:cubicBezTo>
                      <a:pt x="345453" y="657225"/>
                      <a:pt x="405778" y="658813"/>
                      <a:pt x="418478" y="660400"/>
                    </a:cubicBezTo>
                    <a:cubicBezTo>
                      <a:pt x="450228" y="658813"/>
                      <a:pt x="485153" y="671513"/>
                      <a:pt x="512140" y="655638"/>
                    </a:cubicBezTo>
                    <a:cubicBezTo>
                      <a:pt x="521665" y="649288"/>
                      <a:pt x="518490" y="641350"/>
                      <a:pt x="532778" y="638175"/>
                    </a:cubicBezTo>
                    <a:cubicBezTo>
                      <a:pt x="550240" y="631825"/>
                      <a:pt x="570878" y="615950"/>
                      <a:pt x="588340" y="614363"/>
                    </a:cubicBezTo>
                    <a:cubicBezTo>
                      <a:pt x="591515" y="608013"/>
                      <a:pt x="561353" y="604838"/>
                      <a:pt x="555003" y="596900"/>
                    </a:cubicBezTo>
                    <a:cubicBezTo>
                      <a:pt x="551828" y="584200"/>
                      <a:pt x="574053" y="579438"/>
                      <a:pt x="561353" y="571500"/>
                    </a:cubicBezTo>
                    <a:cubicBezTo>
                      <a:pt x="551828" y="576263"/>
                      <a:pt x="539128" y="588963"/>
                      <a:pt x="529603" y="584200"/>
                    </a:cubicBezTo>
                    <a:cubicBezTo>
                      <a:pt x="537540" y="565150"/>
                      <a:pt x="534365" y="574675"/>
                      <a:pt x="537540" y="558800"/>
                    </a:cubicBezTo>
                    <a:cubicBezTo>
                      <a:pt x="535953" y="542925"/>
                      <a:pt x="524840" y="546100"/>
                      <a:pt x="532778" y="533400"/>
                    </a:cubicBezTo>
                    <a:cubicBezTo>
                      <a:pt x="520078" y="525463"/>
                      <a:pt x="513728" y="525463"/>
                      <a:pt x="497853" y="523875"/>
                    </a:cubicBezTo>
                    <a:cubicBezTo>
                      <a:pt x="489915" y="519113"/>
                      <a:pt x="485153" y="515938"/>
                      <a:pt x="478803" y="508000"/>
                    </a:cubicBezTo>
                    <a:cubicBezTo>
                      <a:pt x="485153" y="503238"/>
                      <a:pt x="491503" y="500063"/>
                      <a:pt x="497853" y="495300"/>
                    </a:cubicBezTo>
                    <a:cubicBezTo>
                      <a:pt x="501028" y="477838"/>
                      <a:pt x="507378" y="479425"/>
                      <a:pt x="523253" y="474663"/>
                    </a:cubicBezTo>
                    <a:cubicBezTo>
                      <a:pt x="529603" y="469900"/>
                      <a:pt x="535953" y="468313"/>
                      <a:pt x="540715" y="460375"/>
                    </a:cubicBezTo>
                    <a:cubicBezTo>
                      <a:pt x="543890" y="455613"/>
                      <a:pt x="550240" y="444500"/>
                      <a:pt x="550240" y="444500"/>
                    </a:cubicBezTo>
                    <a:cubicBezTo>
                      <a:pt x="547065" y="425450"/>
                      <a:pt x="523253" y="419100"/>
                      <a:pt x="512140" y="403225"/>
                    </a:cubicBezTo>
                    <a:cubicBezTo>
                      <a:pt x="510553" y="392113"/>
                      <a:pt x="520078" y="381000"/>
                      <a:pt x="523253" y="368300"/>
                    </a:cubicBezTo>
                    <a:cubicBezTo>
                      <a:pt x="524840" y="339725"/>
                      <a:pt x="526428" y="338138"/>
                      <a:pt x="553415" y="333375"/>
                    </a:cubicBezTo>
                    <a:cubicBezTo>
                      <a:pt x="559765" y="325438"/>
                      <a:pt x="562940" y="319088"/>
                      <a:pt x="566115" y="309563"/>
                    </a:cubicBezTo>
                    <a:cubicBezTo>
                      <a:pt x="567703" y="298450"/>
                      <a:pt x="574053" y="298450"/>
                      <a:pt x="580403" y="288925"/>
                    </a:cubicBezTo>
                    <a:cubicBezTo>
                      <a:pt x="591515" y="269875"/>
                      <a:pt x="586753" y="271463"/>
                      <a:pt x="613740" y="269875"/>
                    </a:cubicBezTo>
                    <a:cubicBezTo>
                      <a:pt x="628028" y="249238"/>
                      <a:pt x="647078" y="263525"/>
                      <a:pt x="672478" y="258763"/>
                    </a:cubicBezTo>
                    <a:cubicBezTo>
                      <a:pt x="686765" y="257175"/>
                      <a:pt x="707403" y="241300"/>
                      <a:pt x="715340" y="244475"/>
                    </a:cubicBezTo>
                    <a:cubicBezTo>
                      <a:pt x="723278" y="247650"/>
                      <a:pt x="715340" y="273050"/>
                      <a:pt x="723278" y="279400"/>
                    </a:cubicBezTo>
                    <a:cubicBezTo>
                      <a:pt x="737565" y="285750"/>
                      <a:pt x="743915" y="282575"/>
                      <a:pt x="764553" y="284163"/>
                    </a:cubicBezTo>
                    <a:cubicBezTo>
                      <a:pt x="775665" y="287338"/>
                      <a:pt x="778840" y="303213"/>
                      <a:pt x="786778" y="304800"/>
                    </a:cubicBezTo>
                    <a:cubicBezTo>
                      <a:pt x="794715" y="306388"/>
                      <a:pt x="807415" y="301625"/>
                      <a:pt x="815353" y="295275"/>
                    </a:cubicBezTo>
                    <a:cubicBezTo>
                      <a:pt x="823290" y="288925"/>
                      <a:pt x="829640" y="268288"/>
                      <a:pt x="837578" y="263525"/>
                    </a:cubicBezTo>
                    <a:cubicBezTo>
                      <a:pt x="845515" y="258763"/>
                      <a:pt x="867740" y="271463"/>
                      <a:pt x="862978" y="266700"/>
                    </a:cubicBezTo>
                    <a:cubicBezTo>
                      <a:pt x="874090" y="247650"/>
                      <a:pt x="826465" y="241300"/>
                      <a:pt x="812178" y="238125"/>
                    </a:cubicBezTo>
                    <a:lnTo>
                      <a:pt x="806820" y="231230"/>
                    </a:lnTo>
                    <a:cubicBezTo>
                      <a:pt x="807920" y="232342"/>
                      <a:pt x="812178" y="235537"/>
                      <a:pt x="812178" y="225425"/>
                    </a:cubicBezTo>
                    <a:cubicBezTo>
                      <a:pt x="812178" y="201613"/>
                      <a:pt x="807415" y="193675"/>
                      <a:pt x="786778" y="187325"/>
                    </a:cubicBezTo>
                    <a:cubicBezTo>
                      <a:pt x="777253" y="173038"/>
                      <a:pt x="764553" y="153988"/>
                      <a:pt x="782015" y="147638"/>
                    </a:cubicBezTo>
                    <a:cubicBezTo>
                      <a:pt x="786778" y="119063"/>
                      <a:pt x="786778" y="114300"/>
                      <a:pt x="802653" y="123825"/>
                    </a:cubicBezTo>
                    <a:cubicBezTo>
                      <a:pt x="807415" y="114300"/>
                      <a:pt x="810590" y="106363"/>
                      <a:pt x="812178" y="96838"/>
                    </a:cubicBezTo>
                    <a:cubicBezTo>
                      <a:pt x="813765" y="87313"/>
                      <a:pt x="801065" y="66675"/>
                      <a:pt x="815353" y="66675"/>
                    </a:cubicBezTo>
                    <a:cubicBezTo>
                      <a:pt x="843928" y="71438"/>
                      <a:pt x="867740" y="92075"/>
                      <a:pt x="896315" y="98425"/>
                    </a:cubicBezTo>
                    <a:cubicBezTo>
                      <a:pt x="905840" y="106363"/>
                      <a:pt x="918540" y="107950"/>
                      <a:pt x="929653" y="114300"/>
                    </a:cubicBezTo>
                    <a:cubicBezTo>
                      <a:pt x="934415" y="136525"/>
                      <a:pt x="913778" y="133350"/>
                      <a:pt x="897903" y="139700"/>
                    </a:cubicBezTo>
                    <a:cubicBezTo>
                      <a:pt x="902665" y="152400"/>
                      <a:pt x="907428" y="166688"/>
                      <a:pt x="921715" y="169863"/>
                    </a:cubicBezTo>
                    <a:cubicBezTo>
                      <a:pt x="932828" y="176213"/>
                      <a:pt x="945528" y="185738"/>
                      <a:pt x="956640" y="187325"/>
                    </a:cubicBezTo>
                    <a:cubicBezTo>
                      <a:pt x="962990" y="196850"/>
                      <a:pt x="961403" y="201613"/>
                      <a:pt x="972515" y="206375"/>
                    </a:cubicBezTo>
                    <a:cubicBezTo>
                      <a:pt x="969340" y="182563"/>
                      <a:pt x="962990" y="161925"/>
                      <a:pt x="977278" y="142875"/>
                    </a:cubicBezTo>
                    <a:cubicBezTo>
                      <a:pt x="974103" y="130175"/>
                      <a:pt x="970928" y="122238"/>
                      <a:pt x="964578" y="111125"/>
                    </a:cubicBezTo>
                    <a:cubicBezTo>
                      <a:pt x="969340" y="101600"/>
                      <a:pt x="970928" y="96838"/>
                      <a:pt x="982040" y="93663"/>
                    </a:cubicBezTo>
                    <a:cubicBezTo>
                      <a:pt x="988390" y="84138"/>
                      <a:pt x="993153" y="77788"/>
                      <a:pt x="997915" y="66675"/>
                    </a:cubicBezTo>
                    <a:cubicBezTo>
                      <a:pt x="999503" y="49213"/>
                      <a:pt x="999503" y="4763"/>
                      <a:pt x="1020140" y="0"/>
                    </a:cubicBezTo>
                    <a:close/>
                  </a:path>
                </a:pathLst>
              </a:custGeom>
              <a:solidFill>
                <a:srgbClr val="FFFFFF"/>
              </a:solidFill>
              <a:ln w="6350">
                <a:solidFill>
                  <a:schemeClr val="accent6">
                    <a:lumMod val="60000"/>
                    <a:lumOff val="40000"/>
                  </a:schemeClr>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sp>
            <p:nvSpPr>
              <p:cNvPr id="130" name="Freeform 20"/>
              <p:cNvSpPr>
                <a:spLocks/>
              </p:cNvSpPr>
              <p:nvPr/>
            </p:nvSpPr>
            <p:spPr bwMode="gray">
              <a:xfrm>
                <a:off x="931076" y="4634109"/>
                <a:ext cx="279819" cy="593925"/>
              </a:xfrm>
              <a:custGeom>
                <a:avLst/>
                <a:gdLst>
                  <a:gd name="T0" fmla="*/ 214065 w 218321"/>
                  <a:gd name="T1" fmla="*/ 447555 h 533057"/>
                  <a:gd name="T2" fmla="*/ 238692 w 218321"/>
                  <a:gd name="T3" fmla="*/ 478738 h 533057"/>
                  <a:gd name="T4" fmla="*/ 248164 w 218321"/>
                  <a:gd name="T5" fmla="*/ 502583 h 533057"/>
                  <a:gd name="T6" fmla="*/ 259531 w 218321"/>
                  <a:gd name="T7" fmla="*/ 535599 h 533057"/>
                  <a:gd name="T8" fmla="*/ 238692 w 218321"/>
                  <a:gd name="T9" fmla="*/ 601633 h 533057"/>
                  <a:gd name="T10" fmla="*/ 210276 w 218321"/>
                  <a:gd name="T11" fmla="*/ 599798 h 533057"/>
                  <a:gd name="T12" fmla="*/ 176177 w 218321"/>
                  <a:gd name="T13" fmla="*/ 607135 h 533057"/>
                  <a:gd name="T14" fmla="*/ 159129 w 218321"/>
                  <a:gd name="T15" fmla="*/ 612638 h 533057"/>
                  <a:gd name="T16" fmla="*/ 147762 w 218321"/>
                  <a:gd name="T17" fmla="*/ 588792 h 533057"/>
                  <a:gd name="T18" fmla="*/ 170495 w 218321"/>
                  <a:gd name="T19" fmla="*/ 550274 h 533057"/>
                  <a:gd name="T20" fmla="*/ 170495 w 218321"/>
                  <a:gd name="T21" fmla="*/ 500749 h 533057"/>
                  <a:gd name="T22" fmla="*/ 197016 w 218321"/>
                  <a:gd name="T23" fmla="*/ 495246 h 533057"/>
                  <a:gd name="T24" fmla="*/ 214065 w 218321"/>
                  <a:gd name="T25" fmla="*/ 447555 h 533057"/>
                  <a:gd name="T26" fmla="*/ 193227 w 218321"/>
                  <a:gd name="T27" fmla="*/ 319159 h 533057"/>
                  <a:gd name="T28" fmla="*/ 215960 w 218321"/>
                  <a:gd name="T29" fmla="*/ 346672 h 533057"/>
                  <a:gd name="T30" fmla="*/ 236797 w 218321"/>
                  <a:gd name="T31" fmla="*/ 396197 h 533057"/>
                  <a:gd name="T32" fmla="*/ 187544 w 218321"/>
                  <a:gd name="T33" fmla="*/ 387025 h 533057"/>
                  <a:gd name="T34" fmla="*/ 187544 w 218321"/>
                  <a:gd name="T35" fmla="*/ 359512 h 533057"/>
                  <a:gd name="T36" fmla="*/ 193227 w 218321"/>
                  <a:gd name="T37" fmla="*/ 319159 h 533057"/>
                  <a:gd name="T38" fmla="*/ 156524 w 218321"/>
                  <a:gd name="T39" fmla="*/ 299669 h 533057"/>
                  <a:gd name="T40" fmla="*/ 168601 w 218321"/>
                  <a:gd name="T41" fmla="*/ 309987 h 533057"/>
                  <a:gd name="T42" fmla="*/ 170495 w 218321"/>
                  <a:gd name="T43" fmla="*/ 335666 h 533057"/>
                  <a:gd name="T44" fmla="*/ 151551 w 218321"/>
                  <a:gd name="T45" fmla="*/ 315489 h 533057"/>
                  <a:gd name="T46" fmla="*/ 156524 w 218321"/>
                  <a:gd name="T47" fmla="*/ 299669 h 533057"/>
                  <a:gd name="T48" fmla="*/ 150366 w 218321"/>
                  <a:gd name="T49" fmla="*/ 257023 h 533057"/>
                  <a:gd name="T50" fmla="*/ 168600 w 218321"/>
                  <a:gd name="T51" fmla="*/ 265965 h 533057"/>
                  <a:gd name="T52" fmla="*/ 202699 w 218321"/>
                  <a:gd name="T53" fmla="*/ 287977 h 533057"/>
                  <a:gd name="T54" fmla="*/ 209092 w 218321"/>
                  <a:gd name="T55" fmla="*/ 296232 h 533057"/>
                  <a:gd name="T56" fmla="*/ 202699 w 218321"/>
                  <a:gd name="T57" fmla="*/ 298983 h 533057"/>
                  <a:gd name="T58" fmla="*/ 142079 w 218321"/>
                  <a:gd name="T59" fmla="*/ 276972 h 533057"/>
                  <a:gd name="T60" fmla="*/ 146489 w 218321"/>
                  <a:gd name="T61" fmla="*/ 260033 h 533057"/>
                  <a:gd name="T62" fmla="*/ 150366 w 218321"/>
                  <a:gd name="T63" fmla="*/ 257023 h 533057"/>
                  <a:gd name="T64" fmla="*/ 100402 w 218321"/>
                  <a:gd name="T65" fmla="*/ 154076 h 533057"/>
                  <a:gd name="T66" fmla="*/ 121448 w 218321"/>
                  <a:gd name="T67" fmla="*/ 159951 h 533057"/>
                  <a:gd name="T68" fmla="*/ 134501 w 218321"/>
                  <a:gd name="T69" fmla="*/ 199933 h 533057"/>
                  <a:gd name="T70" fmla="*/ 128818 w 218321"/>
                  <a:gd name="T71" fmla="*/ 232949 h 533057"/>
                  <a:gd name="T72" fmla="*/ 102296 w 218321"/>
                  <a:gd name="T73" fmla="*/ 225612 h 533057"/>
                  <a:gd name="T74" fmla="*/ 85246 w 218321"/>
                  <a:gd name="T75" fmla="*/ 188927 h 533057"/>
                  <a:gd name="T76" fmla="*/ 100402 w 218321"/>
                  <a:gd name="T77" fmla="*/ 154076 h 533057"/>
                  <a:gd name="T78" fmla="*/ 15155 w 218321"/>
                  <a:gd name="T79" fmla="*/ 0 h 533057"/>
                  <a:gd name="T80" fmla="*/ 43571 w 218321"/>
                  <a:gd name="T81" fmla="*/ 18342 h 533057"/>
                  <a:gd name="T82" fmla="*/ 39782 w 218321"/>
                  <a:gd name="T83" fmla="*/ 27513 h 533057"/>
                  <a:gd name="T84" fmla="*/ 32205 w 218321"/>
                  <a:gd name="T85" fmla="*/ 33016 h 533057"/>
                  <a:gd name="T86" fmla="*/ 29364 w 218321"/>
                  <a:gd name="T87" fmla="*/ 50213 h 533057"/>
                  <a:gd name="T88" fmla="*/ 26521 w 218321"/>
                  <a:gd name="T89" fmla="*/ 49525 h 533057"/>
                  <a:gd name="T90" fmla="*/ 0 w 218321"/>
                  <a:gd name="T91" fmla="*/ 18342 h 533057"/>
                  <a:gd name="T92" fmla="*/ 15155 w 218321"/>
                  <a:gd name="T93" fmla="*/ 0 h 5330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8321" h="533057">
                    <a:moveTo>
                      <a:pt x="179388" y="387351"/>
                    </a:moveTo>
                    <a:cubicBezTo>
                      <a:pt x="185738" y="396876"/>
                      <a:pt x="190501" y="407989"/>
                      <a:pt x="200026" y="414339"/>
                    </a:cubicBezTo>
                    <a:cubicBezTo>
                      <a:pt x="203201" y="420689"/>
                      <a:pt x="204788" y="428626"/>
                      <a:pt x="207963" y="434976"/>
                    </a:cubicBezTo>
                    <a:cubicBezTo>
                      <a:pt x="209551" y="444501"/>
                      <a:pt x="212726" y="454026"/>
                      <a:pt x="217489" y="463551"/>
                    </a:cubicBezTo>
                    <a:cubicBezTo>
                      <a:pt x="214313" y="508002"/>
                      <a:pt x="228601" y="514352"/>
                      <a:pt x="200026" y="520702"/>
                    </a:cubicBezTo>
                    <a:cubicBezTo>
                      <a:pt x="190501" y="525464"/>
                      <a:pt x="185738" y="520702"/>
                      <a:pt x="176213" y="519114"/>
                    </a:cubicBezTo>
                    <a:cubicBezTo>
                      <a:pt x="166688" y="514352"/>
                      <a:pt x="158751" y="523877"/>
                      <a:pt x="147638" y="525464"/>
                    </a:cubicBezTo>
                    <a:cubicBezTo>
                      <a:pt x="144463" y="527052"/>
                      <a:pt x="133351" y="538164"/>
                      <a:pt x="133351" y="530227"/>
                    </a:cubicBezTo>
                    <a:cubicBezTo>
                      <a:pt x="128588" y="523877"/>
                      <a:pt x="127001" y="517527"/>
                      <a:pt x="123826" y="509589"/>
                    </a:cubicBezTo>
                    <a:cubicBezTo>
                      <a:pt x="119063" y="488952"/>
                      <a:pt x="131763" y="490539"/>
                      <a:pt x="142876" y="476252"/>
                    </a:cubicBezTo>
                    <a:cubicBezTo>
                      <a:pt x="139701" y="463551"/>
                      <a:pt x="136526" y="444501"/>
                      <a:pt x="142876" y="433389"/>
                    </a:cubicBezTo>
                    <a:cubicBezTo>
                      <a:pt x="146051" y="427039"/>
                      <a:pt x="165101" y="428626"/>
                      <a:pt x="165101" y="428626"/>
                    </a:cubicBezTo>
                    <a:cubicBezTo>
                      <a:pt x="168276" y="411164"/>
                      <a:pt x="163513" y="396876"/>
                      <a:pt x="179388" y="387351"/>
                    </a:cubicBezTo>
                    <a:close/>
                    <a:moveTo>
                      <a:pt x="161926" y="276226"/>
                    </a:moveTo>
                    <a:cubicBezTo>
                      <a:pt x="168276" y="285751"/>
                      <a:pt x="169863" y="295276"/>
                      <a:pt x="180976" y="300038"/>
                    </a:cubicBezTo>
                    <a:cubicBezTo>
                      <a:pt x="188913" y="309563"/>
                      <a:pt x="198438" y="330201"/>
                      <a:pt x="198438" y="342901"/>
                    </a:cubicBezTo>
                    <a:cubicBezTo>
                      <a:pt x="182563" y="352426"/>
                      <a:pt x="171451" y="342901"/>
                      <a:pt x="157163" y="334963"/>
                    </a:cubicBezTo>
                    <a:cubicBezTo>
                      <a:pt x="150813" y="325438"/>
                      <a:pt x="155576" y="322263"/>
                      <a:pt x="157163" y="311151"/>
                    </a:cubicBezTo>
                    <a:cubicBezTo>
                      <a:pt x="155576" y="296863"/>
                      <a:pt x="147638" y="287338"/>
                      <a:pt x="161926" y="276226"/>
                    </a:cubicBezTo>
                    <a:close/>
                    <a:moveTo>
                      <a:pt x="131168" y="259358"/>
                    </a:moveTo>
                    <a:cubicBezTo>
                      <a:pt x="133351" y="258763"/>
                      <a:pt x="136526" y="261938"/>
                      <a:pt x="141289" y="268288"/>
                    </a:cubicBezTo>
                    <a:cubicBezTo>
                      <a:pt x="142876" y="276225"/>
                      <a:pt x="139701" y="284163"/>
                      <a:pt x="142876" y="290513"/>
                    </a:cubicBezTo>
                    <a:cubicBezTo>
                      <a:pt x="128589" y="287338"/>
                      <a:pt x="120651" y="287338"/>
                      <a:pt x="127001" y="273050"/>
                    </a:cubicBezTo>
                    <a:lnTo>
                      <a:pt x="131168" y="259358"/>
                    </a:lnTo>
                    <a:close/>
                    <a:moveTo>
                      <a:pt x="126008" y="222449"/>
                    </a:moveTo>
                    <a:cubicBezTo>
                      <a:pt x="128588" y="223441"/>
                      <a:pt x="132557" y="228601"/>
                      <a:pt x="141288" y="230188"/>
                    </a:cubicBezTo>
                    <a:cubicBezTo>
                      <a:pt x="150813" y="238126"/>
                      <a:pt x="157163" y="246064"/>
                      <a:pt x="169863" y="249239"/>
                    </a:cubicBezTo>
                    <a:lnTo>
                      <a:pt x="175221" y="256383"/>
                    </a:lnTo>
                    <a:lnTo>
                      <a:pt x="169863" y="258764"/>
                    </a:lnTo>
                    <a:cubicBezTo>
                      <a:pt x="146051" y="268289"/>
                      <a:pt x="133351" y="254001"/>
                      <a:pt x="119063" y="239714"/>
                    </a:cubicBezTo>
                    <a:lnTo>
                      <a:pt x="122759" y="225054"/>
                    </a:lnTo>
                    <a:cubicBezTo>
                      <a:pt x="123776" y="222499"/>
                      <a:pt x="124719" y="221953"/>
                      <a:pt x="126008" y="222449"/>
                    </a:cubicBezTo>
                    <a:close/>
                    <a:moveTo>
                      <a:pt x="84138" y="133350"/>
                    </a:moveTo>
                    <a:lnTo>
                      <a:pt x="101774" y="138435"/>
                    </a:lnTo>
                    <a:cubicBezTo>
                      <a:pt x="110332" y="144165"/>
                      <a:pt x="97235" y="152797"/>
                      <a:pt x="112713" y="173038"/>
                    </a:cubicBezTo>
                    <a:cubicBezTo>
                      <a:pt x="109538" y="200025"/>
                      <a:pt x="115888" y="193675"/>
                      <a:pt x="107950" y="201613"/>
                    </a:cubicBezTo>
                    <a:cubicBezTo>
                      <a:pt x="100013" y="200025"/>
                      <a:pt x="93663" y="196850"/>
                      <a:pt x="85725" y="195263"/>
                    </a:cubicBezTo>
                    <a:cubicBezTo>
                      <a:pt x="79375" y="185738"/>
                      <a:pt x="76200" y="174625"/>
                      <a:pt x="71437" y="163513"/>
                    </a:cubicBezTo>
                    <a:cubicBezTo>
                      <a:pt x="76200" y="131763"/>
                      <a:pt x="66675" y="136525"/>
                      <a:pt x="84138" y="133350"/>
                    </a:cubicBezTo>
                    <a:close/>
                    <a:moveTo>
                      <a:pt x="12700" y="0"/>
                    </a:moveTo>
                    <a:cubicBezTo>
                      <a:pt x="28575" y="1587"/>
                      <a:pt x="31750" y="1587"/>
                      <a:pt x="36513" y="15875"/>
                    </a:cubicBezTo>
                    <a:cubicBezTo>
                      <a:pt x="34925" y="19050"/>
                      <a:pt x="34925" y="22225"/>
                      <a:pt x="33338" y="23812"/>
                    </a:cubicBezTo>
                    <a:cubicBezTo>
                      <a:pt x="31750" y="25400"/>
                      <a:pt x="28575" y="25400"/>
                      <a:pt x="26988" y="28575"/>
                    </a:cubicBezTo>
                    <a:lnTo>
                      <a:pt x="24607" y="43458"/>
                    </a:lnTo>
                    <a:cubicBezTo>
                      <a:pt x="23320" y="43972"/>
                      <a:pt x="22839" y="43477"/>
                      <a:pt x="22225" y="42863"/>
                    </a:cubicBezTo>
                    <a:cubicBezTo>
                      <a:pt x="11113" y="36513"/>
                      <a:pt x="4763" y="26988"/>
                      <a:pt x="0" y="15875"/>
                    </a:cubicBezTo>
                    <a:cubicBezTo>
                      <a:pt x="4763" y="6350"/>
                      <a:pt x="1587" y="1587"/>
                      <a:pt x="12700" y="0"/>
                    </a:cubicBezTo>
                    <a:close/>
                  </a:path>
                </a:pathLst>
              </a:custGeom>
              <a:solidFill>
                <a:schemeClr val="accent2"/>
              </a:solidFill>
              <a:ln w="6350">
                <a:solidFill>
                  <a:schemeClr val="accent6">
                    <a:lumMod val="60000"/>
                    <a:lumOff val="40000"/>
                  </a:schemeClr>
                </a:solidFill>
                <a:round/>
                <a:headEnd/>
                <a:tailEnd/>
              </a:ln>
            </p:spPr>
            <p:txBody>
              <a:bodyPr lIns="80414" tIns="40207" rIns="80414" bIns="40207">
                <a:noAutofit/>
              </a:bodyPr>
              <a:lstStyle/>
              <a:p>
                <a:pPr algn="ctr" defTabSz="447946"/>
                <a:endParaRPr lang="en-US" dirty="0">
                  <a:solidFill>
                    <a:srgbClr val="FFFFFF"/>
                  </a:solidFill>
                  <a:cs typeface="Arial" charset="0"/>
                </a:endParaRPr>
              </a:p>
            </p:txBody>
          </p:sp>
        </p:grpSp>
        <p:grpSp>
          <p:nvGrpSpPr>
            <p:cNvPr id="5" name="Group 4"/>
            <p:cNvGrpSpPr/>
            <p:nvPr/>
          </p:nvGrpSpPr>
          <p:grpSpPr>
            <a:xfrm>
              <a:off x="2340526" y="5395856"/>
              <a:ext cx="1269379" cy="581192"/>
              <a:chOff x="4719911" y="5395856"/>
              <a:chExt cx="1269379" cy="581192"/>
            </a:xfrm>
          </p:grpSpPr>
          <p:sp>
            <p:nvSpPr>
              <p:cNvPr id="132" name="TextBox 7"/>
              <p:cNvSpPr txBox="1"/>
              <p:nvPr>
                <p:custDataLst>
                  <p:tags r:id="rId6"/>
                </p:custDataLst>
              </p:nvPr>
            </p:nvSpPr>
            <p:spPr>
              <a:xfrm>
                <a:off x="4719911" y="5414856"/>
                <a:ext cx="128995" cy="99284"/>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endParaRPr lang="en-US"/>
              </a:p>
            </p:txBody>
          </p:sp>
          <p:sp>
            <p:nvSpPr>
              <p:cNvPr id="133" name="Rectangle 14"/>
              <p:cNvSpPr txBox="1"/>
              <p:nvPr/>
            </p:nvSpPr>
            <p:spPr>
              <a:xfrm>
                <a:off x="4889532" y="5395856"/>
                <a:ext cx="109975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000" smtClean="0"/>
                  <a:t>Puerto Rico </a:t>
                </a:r>
                <a:endParaRPr lang="en-US" sz="1000" dirty="0"/>
              </a:p>
            </p:txBody>
          </p:sp>
          <p:sp>
            <p:nvSpPr>
              <p:cNvPr id="137" name="TextBox 7"/>
              <p:cNvSpPr txBox="1"/>
              <p:nvPr>
                <p:custDataLst>
                  <p:tags r:id="rId7"/>
                </p:custDataLst>
              </p:nvPr>
            </p:nvSpPr>
            <p:spPr>
              <a:xfrm>
                <a:off x="4719911" y="5552550"/>
                <a:ext cx="128995" cy="99284"/>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endParaRPr lang="en-US"/>
              </a:p>
            </p:txBody>
          </p:sp>
          <p:sp>
            <p:nvSpPr>
              <p:cNvPr id="138" name="Rectangle 14"/>
              <p:cNvSpPr txBox="1"/>
              <p:nvPr/>
            </p:nvSpPr>
            <p:spPr>
              <a:xfrm>
                <a:off x="4889533" y="5533550"/>
                <a:ext cx="109975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000" smtClean="0"/>
                  <a:t>American Samoa</a:t>
                </a:r>
                <a:endParaRPr lang="en-US" sz="1000"/>
              </a:p>
            </p:txBody>
          </p:sp>
          <p:sp>
            <p:nvSpPr>
              <p:cNvPr id="144" name="TextBox 7"/>
              <p:cNvSpPr txBox="1"/>
              <p:nvPr>
                <p:custDataLst>
                  <p:tags r:id="rId8"/>
                </p:custDataLst>
              </p:nvPr>
            </p:nvSpPr>
            <p:spPr>
              <a:xfrm>
                <a:off x="4719911" y="5688271"/>
                <a:ext cx="128995" cy="99284"/>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endParaRPr lang="en-US"/>
              </a:p>
            </p:txBody>
          </p:sp>
          <p:sp>
            <p:nvSpPr>
              <p:cNvPr id="145" name="Rectangle 14"/>
              <p:cNvSpPr txBox="1"/>
              <p:nvPr/>
            </p:nvSpPr>
            <p:spPr>
              <a:xfrm>
                <a:off x="4889533" y="5669271"/>
                <a:ext cx="1099757"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000" dirty="0" smtClean="0"/>
                  <a:t>Comm. of Northern Mariana Islands</a:t>
                </a:r>
                <a:endParaRPr lang="en-US" sz="1000" dirty="0"/>
              </a:p>
            </p:txBody>
          </p:sp>
        </p:grpSp>
      </p:grpSp>
      <p:sp>
        <p:nvSpPr>
          <p:cNvPr id="12" name="TextBox 14"/>
          <p:cNvSpPr txBox="1"/>
          <p:nvPr>
            <p:custDataLst>
              <p:tags r:id="rId5"/>
            </p:custDataLst>
          </p:nvPr>
        </p:nvSpPr>
        <p:spPr>
          <a:xfrm>
            <a:off x="5714710" y="1162860"/>
            <a:ext cx="3090661" cy="4544611"/>
          </a:xfrm>
          <a:prstGeom prst="snip1Rect">
            <a:avLst>
              <a:gd name="adj" fmla="val 6034"/>
            </a:avLst>
          </a:prstGeom>
          <a:solidFill>
            <a:schemeClr val="accent4">
              <a:alpha val="87000"/>
            </a:schemeClr>
          </a:solidFill>
          <a:ln w="12700">
            <a:noFill/>
            <a:headEnd/>
            <a:tailEnd/>
          </a:ln>
          <a:effectLst/>
        </p:spPr>
        <p:style>
          <a:lnRef idx="1">
            <a:schemeClr val="accent1"/>
          </a:lnRef>
          <a:fillRef idx="3">
            <a:schemeClr val="accent1"/>
          </a:fillRef>
          <a:effectRef idx="2">
            <a:schemeClr val="accent1"/>
          </a:effectRef>
          <a:fontRef idx="minor">
            <a:schemeClr val="lt1"/>
          </a:fontRef>
        </p:style>
        <p:txBody>
          <a:bodyPr vert="horz" wrap="square" lIns="365760" tIns="91440" rIns="91440" bIns="91440" numCol="1" anchor="ctr" anchorCtr="0" compatLnSpc="1">
            <a:prstTxWarp prst="textNoShape">
              <a:avLst/>
            </a:prstTxWarp>
            <a:noAutofit/>
          </a:bodyPr>
          <a:lstStyle>
            <a:defPPr>
              <a:defRPr lang="en-US"/>
            </a:defPPr>
            <a:lvl1pPr marL="0" lvl="0" indent="0" defTabSz="913526" eaLnBrk="1" hangingPunct="1">
              <a:spcBef>
                <a:spcPct val="30000"/>
              </a:spcBef>
              <a:buClrTx/>
              <a:defRPr b="1" baseline="0">
                <a:solidFill>
                  <a:schemeClr val="bg1"/>
                </a:solidFill>
                <a:latin typeface="+mn-lt"/>
              </a:defRPr>
            </a:lvl1pPr>
            <a:lvl2pPr marL="197607" indent="-195987" defTabSz="913526" eaLnBrk="1" hangingPunct="1">
              <a:buClr>
                <a:schemeClr val="tx2"/>
              </a:buClr>
              <a:buSzPct val="125000"/>
              <a:buFont typeface="Arial" charset="0"/>
              <a:buChar char="▪"/>
              <a:defRPr baseline="0">
                <a:solidFill>
                  <a:schemeClr val="lt1"/>
                </a:solidFill>
                <a:latin typeface="+mn-lt"/>
              </a:defRPr>
            </a:lvl2pPr>
            <a:lvl3pPr marL="466481" indent="-267255" defTabSz="913526" eaLnBrk="1" hangingPunct="1">
              <a:buClr>
                <a:schemeClr val="tx2"/>
              </a:buClr>
              <a:buSzPct val="120000"/>
              <a:buFont typeface="Arial" charset="0"/>
              <a:buChar char="–"/>
              <a:defRPr baseline="0">
                <a:solidFill>
                  <a:schemeClr val="lt1"/>
                </a:solidFill>
                <a:latin typeface="+mn-lt"/>
              </a:defRPr>
            </a:lvl3pPr>
            <a:lvl4pPr marL="626835" indent="-158733" defTabSz="913526" eaLnBrk="1" hangingPunct="1">
              <a:buClr>
                <a:schemeClr val="tx2"/>
              </a:buClr>
              <a:buSzPct val="120000"/>
              <a:buFont typeface="Arial" charset="0"/>
              <a:buChar char="▫"/>
              <a:defRPr baseline="0">
                <a:solidFill>
                  <a:schemeClr val="lt1"/>
                </a:solidFill>
                <a:latin typeface="+mn-lt"/>
              </a:defRPr>
            </a:lvl4pPr>
            <a:lvl5pPr marL="765029" indent="-132818" defTabSz="913526" eaLnBrk="1" hangingPunct="1">
              <a:buClr>
                <a:schemeClr val="tx2"/>
              </a:buClr>
              <a:buSzPct val="89000"/>
              <a:buFont typeface="Arial" charset="0"/>
              <a:buChar char="-"/>
              <a:defRPr baseline="0">
                <a:solidFill>
                  <a:schemeClr val="lt1"/>
                </a:solidFill>
                <a:latin typeface="+mn-lt"/>
              </a:defRPr>
            </a:lvl5pPr>
            <a:lvl6pPr marL="765029" indent="-132818" defTabSz="913526" fontAlgn="base">
              <a:spcBef>
                <a:spcPct val="0"/>
              </a:spcBef>
              <a:spcAft>
                <a:spcPct val="0"/>
              </a:spcAft>
              <a:buClr>
                <a:schemeClr val="tx2"/>
              </a:buClr>
              <a:buSzPct val="89000"/>
              <a:buFont typeface="Arial" charset="0"/>
              <a:buChar char="-"/>
              <a:defRPr baseline="0">
                <a:solidFill>
                  <a:schemeClr val="lt1"/>
                </a:solidFill>
                <a:latin typeface="+mn-lt"/>
              </a:defRPr>
            </a:lvl6pPr>
            <a:lvl7pPr marL="765029" indent="-132818" defTabSz="913526" fontAlgn="base">
              <a:spcBef>
                <a:spcPct val="0"/>
              </a:spcBef>
              <a:spcAft>
                <a:spcPct val="0"/>
              </a:spcAft>
              <a:buClr>
                <a:schemeClr val="tx2"/>
              </a:buClr>
              <a:buSzPct val="89000"/>
              <a:buFont typeface="Arial" charset="0"/>
              <a:buChar char="-"/>
              <a:defRPr baseline="0">
                <a:solidFill>
                  <a:schemeClr val="lt1"/>
                </a:solidFill>
                <a:latin typeface="+mn-lt"/>
              </a:defRPr>
            </a:lvl7pPr>
            <a:lvl8pPr marL="765029" indent="-132818" defTabSz="913526" fontAlgn="base">
              <a:spcBef>
                <a:spcPct val="0"/>
              </a:spcBef>
              <a:spcAft>
                <a:spcPct val="0"/>
              </a:spcAft>
              <a:buClr>
                <a:schemeClr val="tx2"/>
              </a:buClr>
              <a:buSzPct val="89000"/>
              <a:buFont typeface="Arial" charset="0"/>
              <a:buChar char="-"/>
              <a:defRPr baseline="0">
                <a:solidFill>
                  <a:schemeClr val="lt1"/>
                </a:solidFill>
                <a:latin typeface="+mn-lt"/>
              </a:defRPr>
            </a:lvl8pPr>
            <a:lvl9pPr marL="765029" indent="-132818" defTabSz="913526" fontAlgn="base">
              <a:spcBef>
                <a:spcPct val="0"/>
              </a:spcBef>
              <a:spcAft>
                <a:spcPct val="0"/>
              </a:spcAft>
              <a:buClr>
                <a:schemeClr val="tx2"/>
              </a:buClr>
              <a:buSzPct val="89000"/>
              <a:buFont typeface="Arial" charset="0"/>
              <a:buChar char="-"/>
              <a:defRPr baseline="0">
                <a:solidFill>
                  <a:schemeClr val="lt1"/>
                </a:solidFill>
                <a:latin typeface="+mn-lt"/>
              </a:defRPr>
            </a:lvl9pPr>
          </a:lstStyle>
          <a:p>
            <a:endParaRPr lang="en-US"/>
          </a:p>
        </p:txBody>
      </p:sp>
      <p:sp>
        <p:nvSpPr>
          <p:cNvPr id="9" name="Rectangle 9"/>
          <p:cNvSpPr txBox="1"/>
          <p:nvPr/>
        </p:nvSpPr>
        <p:spPr>
          <a:xfrm>
            <a:off x="5817870" y="1315269"/>
            <a:ext cx="2943339" cy="415498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500" b="1" dirty="0">
                <a:solidFill>
                  <a:schemeClr val="bg1"/>
                </a:solidFill>
              </a:rPr>
              <a:t>States are </a:t>
            </a:r>
            <a:r>
              <a:rPr lang="en-US" sz="1500" b="1" dirty="0" smtClean="0">
                <a:solidFill>
                  <a:schemeClr val="bg1"/>
                </a:solidFill>
              </a:rPr>
              <a:t>innovating to:</a:t>
            </a:r>
            <a:endParaRPr lang="en-US" sz="1500" b="1" dirty="0">
              <a:solidFill>
                <a:schemeClr val="bg1"/>
              </a:solidFill>
            </a:endParaRPr>
          </a:p>
          <a:p>
            <a:endParaRPr lang="en-US" sz="1500" dirty="0" smtClean="0">
              <a:solidFill>
                <a:schemeClr val="bg1"/>
              </a:solidFill>
            </a:endParaRPr>
          </a:p>
          <a:p>
            <a:pPr lvl="1">
              <a:buClr>
                <a:schemeClr val="bg1"/>
              </a:buClr>
            </a:pPr>
            <a:r>
              <a:rPr lang="en-US" sz="1500" dirty="0" smtClean="0">
                <a:solidFill>
                  <a:schemeClr val="bg1"/>
                </a:solidFill>
              </a:rPr>
              <a:t>Address the Triple Aim of </a:t>
            </a:r>
            <a:r>
              <a:rPr lang="en-US" sz="1500" b="1" dirty="0" smtClean="0">
                <a:solidFill>
                  <a:schemeClr val="bg1"/>
                </a:solidFill>
              </a:rPr>
              <a:t>better care, smarter spending, and healthier people </a:t>
            </a:r>
            <a:r>
              <a:rPr lang="en-US" sz="1500" dirty="0" smtClean="0">
                <a:solidFill>
                  <a:schemeClr val="bg1"/>
                </a:solidFill>
              </a:rPr>
              <a:t>…</a:t>
            </a:r>
          </a:p>
          <a:p>
            <a:pPr lvl="1">
              <a:buClr>
                <a:schemeClr val="bg1"/>
              </a:buClr>
            </a:pPr>
            <a:endParaRPr lang="en-US" sz="1500" dirty="0" smtClean="0">
              <a:solidFill>
                <a:schemeClr val="bg1"/>
              </a:solidFill>
            </a:endParaRPr>
          </a:p>
          <a:p>
            <a:pPr lvl="1">
              <a:buClr>
                <a:schemeClr val="bg1"/>
              </a:buClr>
            </a:pPr>
            <a:r>
              <a:rPr lang="en-US" sz="1500" dirty="0" smtClean="0">
                <a:solidFill>
                  <a:schemeClr val="bg1"/>
                </a:solidFill>
              </a:rPr>
              <a:t>Convene stakeholders through a </a:t>
            </a:r>
            <a:r>
              <a:rPr lang="en-US" sz="1500" b="1" dirty="0" smtClean="0">
                <a:solidFill>
                  <a:schemeClr val="bg1"/>
                </a:solidFill>
              </a:rPr>
              <a:t>Governor-led effort </a:t>
            </a:r>
            <a:r>
              <a:rPr lang="en-US" sz="1500" dirty="0" smtClean="0">
                <a:solidFill>
                  <a:schemeClr val="bg1"/>
                </a:solidFill>
              </a:rPr>
              <a:t>… </a:t>
            </a:r>
          </a:p>
          <a:p>
            <a:pPr lvl="1">
              <a:buClr>
                <a:schemeClr val="bg1"/>
              </a:buClr>
            </a:pPr>
            <a:endParaRPr lang="en-US" sz="1500" dirty="0" smtClean="0">
              <a:solidFill>
                <a:schemeClr val="bg1"/>
              </a:solidFill>
            </a:endParaRPr>
          </a:p>
          <a:p>
            <a:pPr lvl="1">
              <a:buClr>
                <a:schemeClr val="bg1"/>
              </a:buClr>
            </a:pPr>
            <a:r>
              <a:rPr lang="en-US" sz="1500" dirty="0">
                <a:solidFill>
                  <a:schemeClr val="bg1"/>
                </a:solidFill>
              </a:rPr>
              <a:t>S</a:t>
            </a:r>
            <a:r>
              <a:rPr lang="en-US" sz="1500" dirty="0" smtClean="0">
                <a:solidFill>
                  <a:schemeClr val="bg1"/>
                </a:solidFill>
              </a:rPr>
              <a:t>et the direction and plan </a:t>
            </a:r>
            <a:br>
              <a:rPr lang="en-US" sz="1500" dirty="0" smtClean="0">
                <a:solidFill>
                  <a:schemeClr val="bg1"/>
                </a:solidFill>
              </a:rPr>
            </a:br>
            <a:r>
              <a:rPr lang="en-US" sz="1500" dirty="0" smtClean="0">
                <a:solidFill>
                  <a:schemeClr val="bg1"/>
                </a:solidFill>
              </a:rPr>
              <a:t>to implement </a:t>
            </a:r>
            <a:r>
              <a:rPr lang="en-US" sz="1500" b="1" dirty="0" smtClean="0">
                <a:solidFill>
                  <a:schemeClr val="bg1"/>
                </a:solidFill>
              </a:rPr>
              <a:t>multi-payer payment innovations </a:t>
            </a:r>
            <a:r>
              <a:rPr lang="en-US" sz="1500" dirty="0" smtClean="0">
                <a:solidFill>
                  <a:schemeClr val="bg1"/>
                </a:solidFill>
              </a:rPr>
              <a:t>and broader </a:t>
            </a:r>
            <a:r>
              <a:rPr lang="en-US" sz="1500" b="1" dirty="0" smtClean="0">
                <a:solidFill>
                  <a:schemeClr val="bg1"/>
                </a:solidFill>
              </a:rPr>
              <a:t>health delivery system transformation </a:t>
            </a:r>
            <a:r>
              <a:rPr lang="en-US" sz="1500" dirty="0" smtClean="0">
                <a:solidFill>
                  <a:schemeClr val="bg1"/>
                </a:solidFill>
              </a:rPr>
              <a:t>… </a:t>
            </a:r>
          </a:p>
          <a:p>
            <a:pPr lvl="1">
              <a:buClr>
                <a:schemeClr val="bg1"/>
              </a:buClr>
            </a:pPr>
            <a:endParaRPr lang="en-US" sz="1500" dirty="0" smtClean="0">
              <a:solidFill>
                <a:schemeClr val="bg1"/>
              </a:solidFill>
            </a:endParaRPr>
          </a:p>
          <a:p>
            <a:pPr lvl="1">
              <a:buClr>
                <a:schemeClr val="bg1"/>
              </a:buClr>
            </a:pPr>
            <a:r>
              <a:rPr lang="en-US" sz="1500" b="1" dirty="0" smtClean="0">
                <a:solidFill>
                  <a:schemeClr val="bg1"/>
                </a:solidFill>
              </a:rPr>
              <a:t>Implement at scale and statewide </a:t>
            </a:r>
            <a:r>
              <a:rPr lang="en-US" sz="1500" dirty="0" smtClean="0">
                <a:solidFill>
                  <a:schemeClr val="bg1"/>
                </a:solidFill>
              </a:rPr>
              <a:t>over the next 4 years.</a:t>
            </a:r>
          </a:p>
        </p:txBody>
      </p:sp>
    </p:spTree>
    <p:extLst>
      <p:ext uri="{BB962C8B-B14F-4D97-AF65-F5344CB8AC3E}">
        <p14:creationId xmlns:p14="http://schemas.microsoft.com/office/powerpoint/2010/main" val="422576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80" name="think-cell Slide" r:id="rId6" imgW="493" imgH="493" progId="TCLayout.ActiveDocument.1">
                  <p:embed/>
                </p:oleObj>
              </mc:Choice>
              <mc:Fallback>
                <p:oleObj name="think-cell Slide" r:id="rId6" imgW="493" imgH="49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TextBox 7"/>
          <p:cNvSpPr txBox="1">
            <a:spLocks/>
          </p:cNvSpPr>
          <p:nvPr>
            <p:custDataLst>
              <p:tags r:id="rId3"/>
            </p:custDataLst>
          </p:nvPr>
        </p:nvSpPr>
        <p:spPr bwMode="gray">
          <a:xfrm flipH="1">
            <a:off x="-1" y="795678"/>
            <a:ext cx="8961438" cy="5270824"/>
          </a:xfrm>
          <a:prstGeom prst="rect">
            <a:avLst/>
          </a:prstGeom>
          <a:solidFill>
            <a:srgbClr val="EAEAEA"/>
          </a:solidFill>
          <a:ln w="19050">
            <a:noFill/>
            <a:headEnd/>
            <a:tailEnd/>
          </a:ln>
          <a:effectLst/>
        </p:spPr>
        <p:style>
          <a:lnRef idx="1">
            <a:schemeClr val="accent1"/>
          </a:lnRef>
          <a:fillRef idx="3">
            <a:schemeClr val="accent1"/>
          </a:fillRef>
          <a:effectRef idx="2">
            <a:schemeClr val="accent1"/>
          </a:effectRef>
          <a:fontRef idx="minor">
            <a:schemeClr val="lt1"/>
          </a:fontRef>
        </p:style>
        <p:txBody>
          <a:bodyPr vert="horz" wrap="square" lIns="137160" tIns="91440" rIns="44806" bIns="44806" numCol="1" anchor="t" anchorCtr="0" compatLnSpc="1">
            <a:prstTxWarp prst="textNoShape">
              <a:avLst/>
            </a:prstTxWarp>
            <a:noAutofit/>
          </a:bodyPr>
          <a:lstStyle>
            <a:defPPr>
              <a:defRPr lang="en-US"/>
            </a:defPPr>
            <a:lvl1pPr marL="0" lvl="0" indent="0" defTabSz="913526" eaLnBrk="1" hangingPunct="1">
              <a:spcBef>
                <a:spcPct val="30000"/>
              </a:spcBef>
              <a:buClrTx/>
              <a:defRPr sz="1200" b="1" baseline="0">
                <a:solidFill>
                  <a:schemeClr val="accent4"/>
                </a:solidFill>
              </a:defRPr>
            </a:lvl1pPr>
            <a:lvl2pPr marL="197607" indent="-195987" defTabSz="913526" eaLnBrk="1" hangingPunct="1">
              <a:buClr>
                <a:schemeClr val="tx2"/>
              </a:buClr>
              <a:buSzPct val="125000"/>
              <a:buFont typeface="Arial" charset="0"/>
              <a:buChar char="▪"/>
              <a:defRPr baseline="0"/>
            </a:lvl2pPr>
            <a:lvl3pPr marL="466481" indent="-267255" defTabSz="913526" eaLnBrk="1" hangingPunct="1">
              <a:buClr>
                <a:schemeClr val="tx2"/>
              </a:buClr>
              <a:buSzPct val="120000"/>
              <a:buFont typeface="Arial" charset="0"/>
              <a:buChar char="–"/>
              <a:defRPr baseline="0"/>
            </a:lvl3pPr>
            <a:lvl4pPr marL="626835" indent="-158733" defTabSz="913526" eaLnBrk="1" hangingPunct="1">
              <a:buClr>
                <a:schemeClr val="tx2"/>
              </a:buClr>
              <a:buSzPct val="120000"/>
              <a:buFont typeface="Arial" charset="0"/>
              <a:buChar char="▫"/>
              <a:defRPr baseline="0"/>
            </a:lvl4pPr>
            <a:lvl5pPr marL="765029" indent="-132818" defTabSz="913526" eaLnBrk="1" hangingPunct="1">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endParaRPr lang="en-US" sz="1800" dirty="0">
              <a:solidFill>
                <a:schemeClr val="bg1"/>
              </a:solidFill>
            </a:endParaRPr>
          </a:p>
          <a:p>
            <a:endParaRPr lang="en-US" sz="1800" dirty="0">
              <a:solidFill>
                <a:schemeClr val="bg1"/>
              </a:solidFill>
            </a:endParaRPr>
          </a:p>
        </p:txBody>
      </p:sp>
      <p:sp>
        <p:nvSpPr>
          <p:cNvPr id="2" name="Title 1"/>
          <p:cNvSpPr>
            <a:spLocks noGrp="1"/>
          </p:cNvSpPr>
          <p:nvPr>
            <p:ph type="title"/>
          </p:nvPr>
        </p:nvSpPr>
        <p:spPr bwMode="gray"/>
        <p:txBody>
          <a:bodyPr/>
          <a:lstStyle/>
          <a:p>
            <a:r>
              <a:rPr lang="en-US" dirty="0" smtClean="0"/>
              <a:t>Why states are critical to health and health care delivery system reform</a:t>
            </a:r>
            <a:endParaRPr lang="en-US" dirty="0"/>
          </a:p>
        </p:txBody>
      </p:sp>
      <p:cxnSp>
        <p:nvCxnSpPr>
          <p:cNvPr id="5" name="Straight Connector 4"/>
          <p:cNvCxnSpPr/>
          <p:nvPr/>
        </p:nvCxnSpPr>
        <p:spPr bwMode="gray">
          <a:xfrm>
            <a:off x="0" y="795678"/>
            <a:ext cx="8961438" cy="0"/>
          </a:xfrm>
          <a:prstGeom prst="line">
            <a:avLst/>
          </a:prstGeom>
          <a:noFill/>
          <a:ln w="28575">
            <a:solidFill>
              <a:srgbClr val="00B0F0"/>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cxnSp>
      <p:pic>
        <p:nvPicPr>
          <p:cNvPr id="4" name="Picture 3"/>
          <p:cNvPicPr>
            <a:picLocks noChangeAspect="1"/>
          </p:cNvPicPr>
          <p:nvPr/>
        </p:nvPicPr>
        <p:blipFill rotWithShape="1">
          <a:blip r:embed="rId8"/>
          <a:srcRect l="2479" t="9987" r="3961" b="32657"/>
          <a:stretch/>
        </p:blipFill>
        <p:spPr>
          <a:xfrm rot="21067829">
            <a:off x="975695" y="1042794"/>
            <a:ext cx="6441612" cy="5303224"/>
          </a:xfrm>
          <a:prstGeom prst="rect">
            <a:avLst/>
          </a:prstGeom>
        </p:spPr>
      </p:pic>
    </p:spTree>
    <p:extLst>
      <p:ext uri="{BB962C8B-B14F-4D97-AF65-F5344CB8AC3E}">
        <p14:creationId xmlns:p14="http://schemas.microsoft.com/office/powerpoint/2010/main" val="464910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657" y="230188"/>
            <a:ext cx="8419895" cy="584775"/>
          </a:xfrm>
        </p:spPr>
        <p:txBody>
          <a:bodyPr/>
          <a:lstStyle/>
          <a:p>
            <a:r>
              <a:rPr lang="en-US" dirty="0" smtClean="0"/>
              <a:t>Similarly to many states, HIP is a governor-sponsored state-led effort with broad stakeholder engagement</a:t>
            </a:r>
            <a:endParaRPr lang="en-US" dirty="0">
              <a:solidFill>
                <a:schemeClr val="accent5"/>
              </a:solidFill>
            </a:endParaRPr>
          </a:p>
        </p:txBody>
      </p:sp>
      <p:grpSp>
        <p:nvGrpSpPr>
          <p:cNvPr id="4" name="McK Slide Elements"/>
          <p:cNvGrpSpPr>
            <a:grpSpLocks/>
          </p:cNvGrpSpPr>
          <p:nvPr/>
        </p:nvGrpSpPr>
        <p:grpSpPr bwMode="auto">
          <a:xfrm>
            <a:off x="119063" y="6080125"/>
            <a:ext cx="8548687" cy="508000"/>
            <a:chOff x="75" y="3830"/>
            <a:chExt cx="5385" cy="320"/>
          </a:xfrm>
        </p:grpSpPr>
        <p:sp>
          <p:nvSpPr>
            <p:cNvPr id="5" name="McK 4. Footnote" hidden="1"/>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pitchFamily="34" charset="0"/>
                </a:defRPr>
              </a:lvl1pPr>
              <a:lvl2pPr marL="1031875" defTabSz="895350">
                <a:defRPr sz="2400">
                  <a:solidFill>
                    <a:schemeClr val="tx1"/>
                  </a:solidFill>
                  <a:latin typeface="Arial" pitchFamily="34" charset="0"/>
                </a:defRPr>
              </a:lvl2pPr>
              <a:lvl3pPr marL="1217613" defTabSz="895350">
                <a:defRPr sz="2400">
                  <a:solidFill>
                    <a:schemeClr val="tx1"/>
                  </a:solidFill>
                  <a:latin typeface="Arial" pitchFamily="34" charset="0"/>
                </a:defRPr>
              </a:lvl3pPr>
              <a:lvl4pPr marL="1404938" defTabSz="895350">
                <a:defRPr sz="2400">
                  <a:solidFill>
                    <a:schemeClr val="tx1"/>
                  </a:solidFill>
                  <a:latin typeface="Arial" pitchFamily="34" charset="0"/>
                </a:defRPr>
              </a:lvl4pPr>
              <a:lvl5pPr marL="1792288" defTabSz="895350">
                <a:defRPr sz="2400">
                  <a:solidFill>
                    <a:schemeClr val="tx1"/>
                  </a:solidFill>
                  <a:latin typeface="Arial" pitchFamily="34" charset="0"/>
                </a:defRPr>
              </a:lvl5pPr>
              <a:lvl6pPr marL="2249488" defTabSz="895350" fontAlgn="base">
                <a:spcBef>
                  <a:spcPct val="0"/>
                </a:spcBef>
                <a:spcAft>
                  <a:spcPct val="0"/>
                </a:spcAft>
                <a:defRPr sz="2400">
                  <a:solidFill>
                    <a:schemeClr val="tx1"/>
                  </a:solidFill>
                  <a:latin typeface="Arial" pitchFamily="34" charset="0"/>
                </a:defRPr>
              </a:lvl6pPr>
              <a:lvl7pPr marL="2706688" defTabSz="895350" fontAlgn="base">
                <a:spcBef>
                  <a:spcPct val="0"/>
                </a:spcBef>
                <a:spcAft>
                  <a:spcPct val="0"/>
                </a:spcAft>
                <a:defRPr sz="2400">
                  <a:solidFill>
                    <a:schemeClr val="tx1"/>
                  </a:solidFill>
                  <a:latin typeface="Arial" pitchFamily="34" charset="0"/>
                </a:defRPr>
              </a:lvl7pPr>
              <a:lvl8pPr marL="3163888" defTabSz="895350" fontAlgn="base">
                <a:spcBef>
                  <a:spcPct val="0"/>
                </a:spcBef>
                <a:spcAft>
                  <a:spcPct val="0"/>
                </a:spcAft>
                <a:defRPr sz="2400">
                  <a:solidFill>
                    <a:schemeClr val="tx1"/>
                  </a:solidFill>
                  <a:latin typeface="Arial" pitchFamily="34" charset="0"/>
                </a:defRPr>
              </a:lvl8pPr>
              <a:lvl9pPr marL="3621088" defTabSz="895350" fontAlgn="base">
                <a:spcBef>
                  <a:spcPct val="0"/>
                </a:spcBef>
                <a:spcAft>
                  <a:spcPct val="0"/>
                </a:spcAft>
                <a:defRPr sz="2400">
                  <a:solidFill>
                    <a:schemeClr val="tx1"/>
                  </a:solidFill>
                  <a:latin typeface="Arial" pitchFamily="34" charset="0"/>
                </a:defRPr>
              </a:lvl9pPr>
            </a:lstStyle>
            <a:p>
              <a:r>
                <a:rPr lang="en-US" sz="1000">
                  <a:solidFill>
                    <a:srgbClr val="000000"/>
                  </a:solidFill>
                </a:rPr>
                <a:t>1 Footnote</a:t>
              </a:r>
            </a:p>
          </p:txBody>
        </p:sp>
        <p:sp>
          <p:nvSpPr>
            <p:cNvPr id="6" name="McK 5. Source" hidden="1"/>
            <p:cNvSpPr>
              <a:spLocks noChangeArrowheads="1"/>
            </p:cNvSpPr>
            <p:nvPr userDrawn="1"/>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09600" indent="-609600" defTabSz="895350">
                <a:tabLst>
                  <a:tab pos="612775" algn="l"/>
                </a:tabLst>
                <a:defRPr sz="2400">
                  <a:solidFill>
                    <a:schemeClr val="tx1"/>
                  </a:solidFill>
                  <a:latin typeface="Arial" pitchFamily="34" charset="0"/>
                </a:defRPr>
              </a:lvl1pPr>
              <a:lvl2pPr marL="785813" indent="-142875" defTabSz="895350">
                <a:tabLst>
                  <a:tab pos="612775" algn="l"/>
                </a:tabLst>
                <a:defRPr sz="2400">
                  <a:solidFill>
                    <a:schemeClr val="tx1"/>
                  </a:solidFill>
                  <a:latin typeface="Arial" pitchFamily="34" charset="0"/>
                </a:defRPr>
              </a:lvl2pPr>
              <a:lvl3pPr marL="936625" indent="-149225" defTabSz="895350">
                <a:tabLst>
                  <a:tab pos="612775" algn="l"/>
                </a:tabLst>
                <a:defRPr sz="2400">
                  <a:solidFill>
                    <a:schemeClr val="tx1"/>
                  </a:solidFill>
                  <a:latin typeface="Arial" pitchFamily="34" charset="0"/>
                </a:defRPr>
              </a:lvl3pPr>
              <a:lvl4pPr marL="1073150" indent="-134938" defTabSz="895350">
                <a:tabLst>
                  <a:tab pos="612775" algn="l"/>
                </a:tabLst>
                <a:defRPr sz="2400">
                  <a:solidFill>
                    <a:schemeClr val="tx1"/>
                  </a:solidFill>
                  <a:latin typeface="Arial" pitchFamily="34" charset="0"/>
                </a:defRPr>
              </a:lvl4pPr>
              <a:lvl5pPr marL="1223963" indent="-149225" defTabSz="895350">
                <a:tabLst>
                  <a:tab pos="612775" algn="l"/>
                </a:tabLst>
                <a:defRPr sz="2400">
                  <a:solidFill>
                    <a:schemeClr val="tx1"/>
                  </a:solidFill>
                  <a:latin typeface="Arial" pitchFamily="34" charset="0"/>
                </a:defRPr>
              </a:lvl5pPr>
              <a:lvl6pPr marL="1681163" indent="-149225" defTabSz="895350" fontAlgn="base">
                <a:spcBef>
                  <a:spcPct val="0"/>
                </a:spcBef>
                <a:spcAft>
                  <a:spcPct val="0"/>
                </a:spcAft>
                <a:tabLst>
                  <a:tab pos="612775" algn="l"/>
                </a:tabLst>
                <a:defRPr sz="2400">
                  <a:solidFill>
                    <a:schemeClr val="tx1"/>
                  </a:solidFill>
                  <a:latin typeface="Arial" pitchFamily="34" charset="0"/>
                </a:defRPr>
              </a:lvl6pPr>
              <a:lvl7pPr marL="2138363" indent="-149225" defTabSz="895350" fontAlgn="base">
                <a:spcBef>
                  <a:spcPct val="0"/>
                </a:spcBef>
                <a:spcAft>
                  <a:spcPct val="0"/>
                </a:spcAft>
                <a:tabLst>
                  <a:tab pos="612775" algn="l"/>
                </a:tabLst>
                <a:defRPr sz="2400">
                  <a:solidFill>
                    <a:schemeClr val="tx1"/>
                  </a:solidFill>
                  <a:latin typeface="Arial" pitchFamily="34" charset="0"/>
                </a:defRPr>
              </a:lvl7pPr>
              <a:lvl8pPr marL="2595563" indent="-149225" defTabSz="895350" fontAlgn="base">
                <a:spcBef>
                  <a:spcPct val="0"/>
                </a:spcBef>
                <a:spcAft>
                  <a:spcPct val="0"/>
                </a:spcAft>
                <a:tabLst>
                  <a:tab pos="612775" algn="l"/>
                </a:tabLst>
                <a:defRPr sz="2400">
                  <a:solidFill>
                    <a:schemeClr val="tx1"/>
                  </a:solidFill>
                  <a:latin typeface="Arial" pitchFamily="34" charset="0"/>
                </a:defRPr>
              </a:lvl8pPr>
              <a:lvl9pPr marL="3052763" indent="-149225" defTabSz="895350" fontAlgn="base">
                <a:spcBef>
                  <a:spcPct val="0"/>
                </a:spcBef>
                <a:spcAft>
                  <a:spcPct val="0"/>
                </a:spcAft>
                <a:tabLst>
                  <a:tab pos="612775" algn="l"/>
                </a:tabLst>
                <a:defRPr sz="2400">
                  <a:solidFill>
                    <a:schemeClr val="tx1"/>
                  </a:solidFill>
                  <a:latin typeface="Arial" pitchFamily="34" charset="0"/>
                </a:defRPr>
              </a:lvl9pPr>
            </a:lstStyle>
            <a:p>
              <a:r>
                <a:rPr lang="en-US" sz="1000">
                  <a:solidFill>
                    <a:srgbClr val="000000"/>
                  </a:solidFill>
                </a:rPr>
                <a:t>SOURCE: Source</a:t>
              </a:r>
            </a:p>
          </p:txBody>
        </p:sp>
      </p:grpSp>
      <p:grpSp>
        <p:nvGrpSpPr>
          <p:cNvPr id="10" name="Group 9"/>
          <p:cNvGrpSpPr/>
          <p:nvPr/>
        </p:nvGrpSpPr>
        <p:grpSpPr>
          <a:xfrm>
            <a:off x="6878521" y="777299"/>
            <a:ext cx="1328012" cy="184666"/>
            <a:chOff x="7835905" y="279400"/>
            <a:chExt cx="1328012" cy="184666"/>
          </a:xfrm>
        </p:grpSpPr>
        <p:sp>
          <p:nvSpPr>
            <p:cNvPr id="48" name="Legend1"/>
            <p:cNvSpPr>
              <a:spLocks noChangeArrowheads="1"/>
            </p:cNvSpPr>
            <p:nvPr/>
          </p:nvSpPr>
          <p:spPr bwMode="auto">
            <a:xfrm>
              <a:off x="8089905" y="279400"/>
              <a:ext cx="107401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chemeClr val="tx2"/>
                </a:buClr>
              </a:pPr>
              <a:r>
                <a:rPr lang="en-US" sz="1200" dirty="0" smtClean="0">
                  <a:latin typeface="+mn-lt"/>
                </a:rPr>
                <a:t>Details to follow</a:t>
              </a:r>
              <a:endParaRPr lang="en-US" sz="1200" dirty="0">
                <a:latin typeface="+mn-lt"/>
              </a:endParaRPr>
            </a:p>
          </p:txBody>
        </p:sp>
        <p:sp>
          <p:nvSpPr>
            <p:cNvPr id="53" name="LegendRectangle1"/>
            <p:cNvSpPr>
              <a:spLocks noChangeArrowheads="1"/>
            </p:cNvSpPr>
            <p:nvPr/>
          </p:nvSpPr>
          <p:spPr bwMode="auto">
            <a:xfrm>
              <a:off x="7835905" y="2905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708509" y="1731911"/>
            <a:ext cx="3318484" cy="325187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err="1" smtClean="0">
              <a:solidFill>
                <a:schemeClr val="bg1"/>
              </a:solidFill>
            </a:endParaRPr>
          </a:p>
        </p:txBody>
      </p:sp>
      <p:sp>
        <p:nvSpPr>
          <p:cNvPr id="43" name="Rectangle 42"/>
          <p:cNvSpPr/>
          <p:nvPr/>
        </p:nvSpPr>
        <p:spPr>
          <a:xfrm>
            <a:off x="708509" y="1731911"/>
            <a:ext cx="3318484" cy="375448"/>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1"/>
                </a:solidFill>
              </a:rPr>
              <a:t>State-led effort</a:t>
            </a:r>
          </a:p>
        </p:txBody>
      </p:sp>
      <p:sp>
        <p:nvSpPr>
          <p:cNvPr id="45" name="Rectangle 44"/>
          <p:cNvSpPr/>
          <p:nvPr/>
        </p:nvSpPr>
        <p:spPr>
          <a:xfrm>
            <a:off x="4888050" y="1731911"/>
            <a:ext cx="3318484" cy="325187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err="1" smtClean="0">
              <a:solidFill>
                <a:schemeClr val="bg1"/>
              </a:solidFill>
            </a:endParaRPr>
          </a:p>
        </p:txBody>
      </p:sp>
      <p:sp>
        <p:nvSpPr>
          <p:cNvPr id="56" name="Rectangle 55"/>
          <p:cNvSpPr/>
          <p:nvPr/>
        </p:nvSpPr>
        <p:spPr>
          <a:xfrm>
            <a:off x="4888050" y="1731911"/>
            <a:ext cx="3318484" cy="375448"/>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1"/>
                </a:solidFill>
              </a:rPr>
              <a:t>Broad stakeholder input</a:t>
            </a:r>
          </a:p>
        </p:txBody>
      </p:sp>
      <p:sp>
        <p:nvSpPr>
          <p:cNvPr id="7" name="Rectangle 6"/>
          <p:cNvSpPr/>
          <p:nvPr/>
        </p:nvSpPr>
        <p:spPr>
          <a:xfrm>
            <a:off x="865955" y="4049537"/>
            <a:ext cx="2918813" cy="44811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Health Innovation </a:t>
            </a:r>
            <a:r>
              <a:rPr lang="en-US" sz="1300" dirty="0">
                <a:solidFill>
                  <a:schemeClr val="tx1"/>
                </a:solidFill>
              </a:rPr>
              <a:t>C</a:t>
            </a:r>
            <a:r>
              <a:rPr lang="en-US" sz="1300" dirty="0" smtClean="0">
                <a:solidFill>
                  <a:schemeClr val="tx1"/>
                </a:solidFill>
              </a:rPr>
              <a:t>enter</a:t>
            </a:r>
          </a:p>
        </p:txBody>
      </p:sp>
      <p:grpSp>
        <p:nvGrpSpPr>
          <p:cNvPr id="25" name="Group 24"/>
          <p:cNvGrpSpPr/>
          <p:nvPr/>
        </p:nvGrpSpPr>
        <p:grpSpPr>
          <a:xfrm>
            <a:off x="1180847" y="2331417"/>
            <a:ext cx="2289028" cy="1426738"/>
            <a:chOff x="1180847" y="1987364"/>
            <a:chExt cx="2289028" cy="1770791"/>
          </a:xfrm>
        </p:grpSpPr>
        <p:sp>
          <p:nvSpPr>
            <p:cNvPr id="58" name="Rectangle 57"/>
            <p:cNvSpPr/>
            <p:nvPr/>
          </p:nvSpPr>
          <p:spPr>
            <a:xfrm>
              <a:off x="1792465" y="3310038"/>
              <a:ext cx="1065791" cy="44811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OA</a:t>
              </a:r>
            </a:p>
          </p:txBody>
        </p:sp>
        <p:sp>
          <p:nvSpPr>
            <p:cNvPr id="59" name="Rectangle 58"/>
            <p:cNvSpPr/>
            <p:nvPr/>
          </p:nvSpPr>
          <p:spPr>
            <a:xfrm>
              <a:off x="1180847" y="2648701"/>
              <a:ext cx="1065791" cy="44811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err="1" smtClean="0">
                  <a:solidFill>
                    <a:schemeClr val="tx1"/>
                  </a:solidFill>
                </a:rPr>
                <a:t>PID</a:t>
              </a:r>
              <a:endParaRPr lang="en-US" sz="1300" dirty="0" smtClean="0">
                <a:solidFill>
                  <a:schemeClr val="tx1"/>
                </a:solidFill>
              </a:endParaRPr>
            </a:p>
          </p:txBody>
        </p:sp>
        <p:sp>
          <p:nvSpPr>
            <p:cNvPr id="60" name="Rectangle 59"/>
            <p:cNvSpPr/>
            <p:nvPr/>
          </p:nvSpPr>
          <p:spPr>
            <a:xfrm>
              <a:off x="1180847" y="1987364"/>
              <a:ext cx="1065791" cy="44811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err="1" smtClean="0">
                  <a:solidFill>
                    <a:schemeClr val="tx1"/>
                  </a:solidFill>
                </a:rPr>
                <a:t>DOH</a:t>
              </a:r>
              <a:endParaRPr lang="en-US" sz="1300" dirty="0" smtClean="0">
                <a:solidFill>
                  <a:schemeClr val="tx1"/>
                </a:solidFill>
              </a:endParaRPr>
            </a:p>
          </p:txBody>
        </p:sp>
        <p:sp>
          <p:nvSpPr>
            <p:cNvPr id="61" name="Rectangle 60"/>
            <p:cNvSpPr/>
            <p:nvPr/>
          </p:nvSpPr>
          <p:spPr>
            <a:xfrm>
              <a:off x="2404084" y="1987364"/>
              <a:ext cx="1065791" cy="44811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DHS</a:t>
              </a:r>
            </a:p>
          </p:txBody>
        </p:sp>
        <p:sp>
          <p:nvSpPr>
            <p:cNvPr id="62" name="Rectangle 61"/>
            <p:cNvSpPr/>
            <p:nvPr/>
          </p:nvSpPr>
          <p:spPr>
            <a:xfrm>
              <a:off x="2404084" y="2651249"/>
              <a:ext cx="1065791" cy="44811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DOA</a:t>
              </a:r>
            </a:p>
          </p:txBody>
        </p:sp>
      </p:grpSp>
      <p:sp>
        <p:nvSpPr>
          <p:cNvPr id="63" name="Rectangle 62"/>
          <p:cNvSpPr/>
          <p:nvPr/>
        </p:nvSpPr>
        <p:spPr>
          <a:xfrm>
            <a:off x="5248611" y="2577703"/>
            <a:ext cx="2597362" cy="44811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Steering committee</a:t>
            </a:r>
          </a:p>
        </p:txBody>
      </p:sp>
      <p:sp>
        <p:nvSpPr>
          <p:cNvPr id="70" name="TextBox 10"/>
          <p:cNvSpPr txBox="1">
            <a:spLocks/>
          </p:cNvSpPr>
          <p:nvPr>
            <p:custDataLst>
              <p:tags r:id="rId2"/>
            </p:custDataLst>
          </p:nvPr>
        </p:nvSpPr>
        <p:spPr>
          <a:xfrm>
            <a:off x="5296398" y="3683516"/>
            <a:ext cx="2521921" cy="448117"/>
          </a:xfrm>
          <a:prstGeom prst="rect">
            <a:avLst/>
          </a:prstGeom>
          <a:solidFill>
            <a:schemeClr val="accent4"/>
          </a:solidFill>
          <a:ln w="9525">
            <a:noFill/>
            <a:miter lim="800000"/>
            <a:headEnd/>
            <a:tailEnd/>
          </a:ln>
          <a:effectLst/>
          <a:extLst/>
        </p:spPr>
        <p:txBody>
          <a:bodyPr vert="horz" wrap="square" lIns="76176" tIns="76176" rIns="76176" bIns="76176" numCol="1" anchor="ctr" anchorCtr="0" compatLnSpc="1">
            <a:prstTxWarp prst="textNoShape">
              <a:avLst/>
            </a:prstTxWarp>
            <a:noAutofit/>
          </a:bodyPr>
          <a:lstStyle>
            <a:defPPr>
              <a:defRPr lang="en-US"/>
            </a:defPPr>
            <a:lvl1pPr lvl="0" algn="ctr" defTabSz="895350">
              <a:buClr>
                <a:srgbClr val="002960"/>
              </a:buClr>
              <a:defRPr sz="1300">
                <a:solidFill>
                  <a:schemeClr val="bg2"/>
                </a:solidFill>
                <a:latin typeface="+mn-lt"/>
              </a:defRPr>
            </a:lvl1pPr>
            <a:lvl2pPr marL="193675" lvl="1" indent="-192088" defTabSz="895350">
              <a:buClr>
                <a:schemeClr val="tx2"/>
              </a:buClr>
              <a:buSzPct val="125000"/>
              <a:buFont typeface="Arial" pitchFamily="34" charset="0"/>
              <a:buChar char="▪"/>
              <a:defRPr>
                <a:latin typeface="+mn-lt"/>
              </a:defRPr>
            </a:lvl2pPr>
            <a:lvl3pPr marL="457200" lvl="2" indent="-261938" defTabSz="895350">
              <a:buClr>
                <a:schemeClr val="tx2"/>
              </a:buClr>
              <a:buSzPct val="120000"/>
              <a:buFont typeface="Arial" pitchFamily="34" charset="0"/>
              <a:buChar char="–"/>
              <a:defRPr>
                <a:latin typeface="+mn-lt"/>
              </a:defRPr>
            </a:lvl3pPr>
            <a:lvl4pPr marL="614363" lvl="3" indent="-155575" defTabSz="895350">
              <a:buClr>
                <a:schemeClr val="tx2"/>
              </a:buClr>
              <a:buSzPct val="120000"/>
              <a:buFont typeface="Arial" pitchFamily="34" charset="0"/>
              <a:buChar char="▫"/>
              <a:defRPr>
                <a:latin typeface="+mn-lt"/>
              </a:defRPr>
            </a:lvl4pPr>
            <a:lvl5pPr marL="746125" lvl="4" indent="-130175" algn="r" defTabSz="895350">
              <a:buClr>
                <a:schemeClr val="tx2"/>
              </a:buClr>
              <a:buSzPct val="89000"/>
              <a:buFont typeface="Arial" pitchFamily="34" charset="0"/>
              <a:defRPr sz="700" i="1">
                <a:latin typeface="+mn-lt"/>
              </a:defRPr>
            </a:lvl5pPr>
            <a:lvl6pPr marL="1203325" indent="-130175" algn="r" defTabSz="895350" fontAlgn="base">
              <a:spcBef>
                <a:spcPct val="0"/>
              </a:spcBef>
              <a:spcAft>
                <a:spcPct val="0"/>
              </a:spcAft>
              <a:buClr>
                <a:schemeClr val="tx2"/>
              </a:buClr>
              <a:buSzPct val="89000"/>
              <a:buFont typeface="Arial" pitchFamily="34" charset="0"/>
              <a:defRPr sz="700" i="1">
                <a:latin typeface="+mn-lt"/>
              </a:defRPr>
            </a:lvl6pPr>
            <a:lvl7pPr marL="1660525" indent="-130175" algn="r" defTabSz="895350" fontAlgn="base">
              <a:spcBef>
                <a:spcPct val="0"/>
              </a:spcBef>
              <a:spcAft>
                <a:spcPct val="0"/>
              </a:spcAft>
              <a:buClr>
                <a:schemeClr val="tx2"/>
              </a:buClr>
              <a:buSzPct val="89000"/>
              <a:buFont typeface="Arial" pitchFamily="34" charset="0"/>
              <a:defRPr sz="700" i="1">
                <a:latin typeface="+mn-lt"/>
              </a:defRPr>
            </a:lvl7pPr>
            <a:lvl8pPr marL="2117725" indent="-130175" algn="r" defTabSz="895350" fontAlgn="base">
              <a:spcBef>
                <a:spcPct val="0"/>
              </a:spcBef>
              <a:spcAft>
                <a:spcPct val="0"/>
              </a:spcAft>
              <a:buClr>
                <a:schemeClr val="tx2"/>
              </a:buClr>
              <a:buSzPct val="89000"/>
              <a:buFont typeface="Arial" pitchFamily="34" charset="0"/>
              <a:defRPr sz="700" i="1">
                <a:latin typeface="+mn-lt"/>
              </a:defRPr>
            </a:lvl8pPr>
            <a:lvl9pPr marL="2574925" indent="-130175" algn="r" defTabSz="895350" fontAlgn="base">
              <a:spcBef>
                <a:spcPct val="0"/>
              </a:spcBef>
              <a:spcAft>
                <a:spcPct val="0"/>
              </a:spcAft>
              <a:buClr>
                <a:schemeClr val="tx2"/>
              </a:buClr>
              <a:buSzPct val="89000"/>
              <a:buFont typeface="Arial" pitchFamily="34" charset="0"/>
              <a:defRPr sz="700" i="1">
                <a:latin typeface="+mn-lt"/>
              </a:defRPr>
            </a:lvl9pPr>
          </a:lstStyle>
          <a:p>
            <a:r>
              <a:rPr lang="en-US" dirty="0" smtClean="0"/>
              <a:t>5 work groups</a:t>
            </a:r>
            <a:endParaRPr lang="en-US" dirty="0"/>
          </a:p>
        </p:txBody>
      </p:sp>
      <p:sp>
        <p:nvSpPr>
          <p:cNvPr id="73" name="Rectangle 72"/>
          <p:cNvSpPr/>
          <p:nvPr/>
        </p:nvSpPr>
        <p:spPr>
          <a:xfrm>
            <a:off x="538952" y="4633528"/>
            <a:ext cx="3627322" cy="1337972"/>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sz="1300" dirty="0" smtClean="0">
                <a:solidFill>
                  <a:schemeClr val="tx1"/>
                </a:solidFill>
              </a:rPr>
              <a:t>5 state agencies help lead multi-stakeholder collaboration and overall plan development</a:t>
            </a:r>
          </a:p>
          <a:p>
            <a:pPr marL="285750" indent="-285750">
              <a:buFont typeface="Wingdings" panose="05000000000000000000" pitchFamily="2" charset="2"/>
              <a:buChar char="§"/>
            </a:pPr>
            <a:r>
              <a:rPr lang="en-US" sz="1300" dirty="0" smtClean="0">
                <a:solidFill>
                  <a:schemeClr val="tx1"/>
                </a:solidFill>
              </a:rPr>
              <a:t>Health Innovation Center supports development of approach</a:t>
            </a:r>
            <a:r>
              <a:rPr lang="en-US" sz="1300" dirty="0">
                <a:solidFill>
                  <a:schemeClr val="tx1"/>
                </a:solidFill>
              </a:rPr>
              <a:t>, </a:t>
            </a:r>
            <a:r>
              <a:rPr lang="en-US" sz="1300" dirty="0" smtClean="0">
                <a:solidFill>
                  <a:schemeClr val="tx1"/>
                </a:solidFill>
              </a:rPr>
              <a:t>design </a:t>
            </a:r>
            <a:r>
              <a:rPr lang="en-US" sz="1300" dirty="0">
                <a:solidFill>
                  <a:schemeClr val="tx1"/>
                </a:solidFill>
              </a:rPr>
              <a:t>principles, and </a:t>
            </a:r>
            <a:r>
              <a:rPr lang="en-US" sz="1300" dirty="0" smtClean="0">
                <a:solidFill>
                  <a:schemeClr val="tx1"/>
                </a:solidFill>
              </a:rPr>
              <a:t>preliminary </a:t>
            </a:r>
            <a:r>
              <a:rPr lang="en-US" sz="1300" dirty="0">
                <a:solidFill>
                  <a:schemeClr val="tx1"/>
                </a:solidFill>
              </a:rPr>
              <a:t>strategy</a:t>
            </a:r>
          </a:p>
        </p:txBody>
      </p:sp>
      <p:sp>
        <p:nvSpPr>
          <p:cNvPr id="17" name="Left Brace 16"/>
          <p:cNvSpPr/>
          <p:nvPr/>
        </p:nvSpPr>
        <p:spPr>
          <a:xfrm rot="16200000">
            <a:off x="2217504" y="2546276"/>
            <a:ext cx="215714" cy="2737144"/>
          </a:xfrm>
          <a:prstGeom prst="lef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00"/>
          </a:p>
        </p:txBody>
      </p:sp>
      <p:sp>
        <p:nvSpPr>
          <p:cNvPr id="77" name="Rectangle 76"/>
          <p:cNvSpPr/>
          <p:nvPr/>
        </p:nvSpPr>
        <p:spPr>
          <a:xfrm>
            <a:off x="4747861" y="4633528"/>
            <a:ext cx="3627322" cy="1337972"/>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buFont typeface="Wingdings" panose="05000000000000000000" pitchFamily="2" charset="2"/>
              <a:buChar char="§"/>
            </a:pPr>
            <a:r>
              <a:rPr lang="en-US" sz="1300" dirty="0" smtClean="0">
                <a:solidFill>
                  <a:schemeClr val="tx1"/>
                </a:solidFill>
              </a:rPr>
              <a:t>Steering committee of health care leaders across PA </a:t>
            </a:r>
            <a:r>
              <a:rPr lang="en-US" sz="1300" dirty="0" smtClean="0">
                <a:solidFill>
                  <a:srgbClr val="000000"/>
                </a:solidFill>
              </a:rPr>
              <a:t>provides </a:t>
            </a:r>
            <a:r>
              <a:rPr lang="en-US" sz="1300" dirty="0">
                <a:solidFill>
                  <a:srgbClr val="000000"/>
                </a:solidFill>
              </a:rPr>
              <a:t>feedback on content and </a:t>
            </a:r>
            <a:r>
              <a:rPr lang="en-US" sz="1300" dirty="0" smtClean="0">
                <a:solidFill>
                  <a:srgbClr val="000000"/>
                </a:solidFill>
              </a:rPr>
              <a:t>direction</a:t>
            </a:r>
          </a:p>
          <a:p>
            <a:pPr marL="285750" lvl="1" indent="-285750">
              <a:buFont typeface="Wingdings" panose="05000000000000000000" pitchFamily="2" charset="2"/>
              <a:buChar char="§"/>
            </a:pPr>
            <a:r>
              <a:rPr lang="en-US" sz="1300" dirty="0" smtClean="0">
                <a:solidFill>
                  <a:srgbClr val="000000"/>
                </a:solidFill>
              </a:rPr>
              <a:t>Work groups with diverse sets of expert leaders provide </a:t>
            </a:r>
            <a:r>
              <a:rPr lang="en-US" sz="1300" dirty="0">
                <a:solidFill>
                  <a:srgbClr val="000000"/>
                </a:solidFill>
              </a:rPr>
              <a:t>multi-stakeholder input for strategy </a:t>
            </a:r>
            <a:r>
              <a:rPr lang="en-US" sz="1300" dirty="0" smtClean="0">
                <a:solidFill>
                  <a:srgbClr val="000000"/>
                </a:solidFill>
              </a:rPr>
              <a:t>design</a:t>
            </a:r>
            <a:endParaRPr lang="en-US" sz="1300" dirty="0">
              <a:solidFill>
                <a:srgbClr val="000000"/>
              </a:solidFill>
            </a:endParaRPr>
          </a:p>
        </p:txBody>
      </p:sp>
      <p:cxnSp>
        <p:nvCxnSpPr>
          <p:cNvPr id="28" name="Straight Connector 27"/>
          <p:cNvCxnSpPr>
            <a:stCxn id="63" idx="2"/>
            <a:endCxn id="70" idx="0"/>
          </p:cNvCxnSpPr>
          <p:nvPr/>
        </p:nvCxnSpPr>
        <p:spPr>
          <a:xfrm>
            <a:off x="6547292" y="3025820"/>
            <a:ext cx="10067" cy="65769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2688700" y="1096069"/>
            <a:ext cx="3537643" cy="375448"/>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rPr>
              <a:t>Governor's Policy </a:t>
            </a:r>
            <a:r>
              <a:rPr lang="en-US" sz="1300" b="1" dirty="0" smtClean="0">
                <a:solidFill>
                  <a:schemeClr val="bg1"/>
                </a:solidFill>
              </a:rPr>
              <a:t>Office (chair) </a:t>
            </a:r>
            <a:endParaRPr lang="en-US" sz="1300" b="1" dirty="0">
              <a:solidFill>
                <a:schemeClr val="bg1"/>
              </a:solidFill>
            </a:endParaRPr>
          </a:p>
        </p:txBody>
      </p:sp>
      <p:cxnSp>
        <p:nvCxnSpPr>
          <p:cNvPr id="35" name="Elbow Connector 34"/>
          <p:cNvCxnSpPr>
            <a:stCxn id="83" idx="2"/>
            <a:endCxn id="43" idx="0"/>
          </p:cNvCxnSpPr>
          <p:nvPr/>
        </p:nvCxnSpPr>
        <p:spPr>
          <a:xfrm rot="5400000">
            <a:off x="3282440" y="556829"/>
            <a:ext cx="260394" cy="2089771"/>
          </a:xfrm>
          <a:prstGeom prst="bentConnector3">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83" idx="2"/>
            <a:endCxn id="56" idx="0"/>
          </p:cNvCxnSpPr>
          <p:nvPr/>
        </p:nvCxnSpPr>
        <p:spPr>
          <a:xfrm rot="16200000" flipH="1">
            <a:off x="5372210" y="556829"/>
            <a:ext cx="260394" cy="2089770"/>
          </a:xfrm>
          <a:prstGeom prst="bentConnector3">
            <a:avLst>
              <a:gd name="adj1" fmla="val 50000"/>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95192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673" name="think-cell Slide" r:id="rId5" imgW="493" imgH="493" progId="TCLayout.ActiveDocument.1">
                  <p:embed/>
                </p:oleObj>
              </mc:Choice>
              <mc:Fallback>
                <p:oleObj name="think-cell Slide" r:id="rId5" imgW="493" imgH="49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4" name="Rectangle 43"/>
          <p:cNvSpPr>
            <a:spLocks/>
          </p:cNvSpPr>
          <p:nvPr/>
        </p:nvSpPr>
        <p:spPr>
          <a:xfrm>
            <a:off x="119063" y="572862"/>
            <a:ext cx="8618537" cy="5498154"/>
          </a:xfrm>
          <a:prstGeom prst="rect">
            <a:avLst/>
          </a:prstGeom>
          <a:solidFill>
            <a:schemeClr val="bg1"/>
          </a:solidFill>
          <a:ln w="19050" cap="flat" cmpd="sng" algn="ctr">
            <a:solidFill>
              <a:schemeClr val="accent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sz="1400" dirty="0" err="1">
              <a:solidFill>
                <a:schemeClr val="tx1"/>
              </a:solidFill>
            </a:endParaRPr>
          </a:p>
        </p:txBody>
      </p:sp>
      <p:sp>
        <p:nvSpPr>
          <p:cNvPr id="2" name="Title 1"/>
          <p:cNvSpPr>
            <a:spLocks noGrp="1"/>
          </p:cNvSpPr>
          <p:nvPr>
            <p:ph type="title"/>
          </p:nvPr>
        </p:nvSpPr>
        <p:spPr bwMode="gray">
          <a:xfrm>
            <a:off x="-134937" y="230188"/>
            <a:ext cx="8618537" cy="2923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353060"/>
            <a:r>
              <a:rPr lang="en-US" dirty="0" smtClean="0"/>
              <a:t>Major HIP planning milestones</a:t>
            </a:r>
            <a:endParaRPr lang="en-US" dirty="0"/>
          </a:p>
        </p:txBody>
      </p:sp>
      <p:grpSp>
        <p:nvGrpSpPr>
          <p:cNvPr id="6" name="Group 5"/>
          <p:cNvGrpSpPr/>
          <p:nvPr/>
        </p:nvGrpSpPr>
        <p:grpSpPr>
          <a:xfrm>
            <a:off x="240089" y="3434238"/>
            <a:ext cx="8358494" cy="671873"/>
            <a:chOff x="249084" y="2984922"/>
            <a:chExt cx="8358494" cy="671873"/>
          </a:xfrm>
        </p:grpSpPr>
        <p:sp>
          <p:nvSpPr>
            <p:cNvPr id="64" name="TextBox 63"/>
            <p:cNvSpPr txBox="1"/>
            <p:nvPr/>
          </p:nvSpPr>
          <p:spPr bwMode="gray">
            <a:xfrm>
              <a:off x="489448" y="3428097"/>
              <a:ext cx="397545" cy="228698"/>
            </a:xfrm>
            <a:prstGeom prst="rect">
              <a:avLst/>
            </a:prstGeom>
          </p:spPr>
          <p:txBody>
            <a:bodyPr vert="horz" wrap="none" lIns="0" tIns="0" rIns="0" bIns="0" rtlCol="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solidFill>
                    <a:schemeClr val="accent4"/>
                  </a:solidFill>
                </a:rPr>
                <a:t>2015</a:t>
              </a:r>
              <a:endParaRPr lang="en-US" sz="1400" b="1" dirty="0">
                <a:solidFill>
                  <a:schemeClr val="accent4"/>
                </a:solidFill>
              </a:endParaRPr>
            </a:p>
          </p:txBody>
        </p:sp>
        <p:sp>
          <p:nvSpPr>
            <p:cNvPr id="65" name="TextBox 64"/>
            <p:cNvSpPr txBox="1"/>
            <p:nvPr/>
          </p:nvSpPr>
          <p:spPr bwMode="gray">
            <a:xfrm>
              <a:off x="4213700" y="3428097"/>
              <a:ext cx="397545" cy="228698"/>
            </a:xfrm>
            <a:prstGeom prst="rect">
              <a:avLst/>
            </a:prstGeom>
          </p:spPr>
          <p:txBody>
            <a:bodyPr vert="horz" wrap="none" lIns="0" tIns="0" rIns="0" bIns="0" rtlCol="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solidFill>
                    <a:schemeClr val="accent4"/>
                  </a:solidFill>
                </a:rPr>
                <a:t>2016</a:t>
              </a:r>
              <a:endParaRPr lang="en-US" sz="1400" b="1" dirty="0">
                <a:solidFill>
                  <a:schemeClr val="accent4"/>
                </a:solidFill>
              </a:endParaRPr>
            </a:p>
          </p:txBody>
        </p:sp>
        <p:grpSp>
          <p:nvGrpSpPr>
            <p:cNvPr id="3" name="Group 2"/>
            <p:cNvGrpSpPr/>
            <p:nvPr/>
          </p:nvGrpSpPr>
          <p:grpSpPr>
            <a:xfrm>
              <a:off x="249084" y="2984922"/>
              <a:ext cx="8358494" cy="394193"/>
              <a:chOff x="249084" y="2984922"/>
              <a:chExt cx="8358494" cy="394193"/>
            </a:xfrm>
          </p:grpSpPr>
          <p:cxnSp>
            <p:nvCxnSpPr>
              <p:cNvPr id="67" name="Straight Connector 66"/>
              <p:cNvCxnSpPr>
                <a:cxnSpLocks/>
              </p:cNvCxnSpPr>
              <p:nvPr/>
            </p:nvCxnSpPr>
            <p:spPr bwMode="gray">
              <a:xfrm>
                <a:off x="249084" y="3182018"/>
                <a:ext cx="8358494" cy="0"/>
              </a:xfrm>
              <a:prstGeom prst="line">
                <a:avLst/>
              </a:prstGeom>
              <a:ln w="28575">
                <a:gradFill flip="none" rotWithShape="1">
                  <a:gsLst>
                    <a:gs pos="0">
                      <a:schemeClr val="accent1"/>
                    </a:gs>
                    <a:gs pos="100000">
                      <a:schemeClr val="accent3"/>
                    </a:gs>
                  </a:gsLst>
                  <a:lin ang="0" scaled="1"/>
                  <a:tileRect/>
                </a:gra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6" name="Oval 65"/>
              <p:cNvSpPr>
                <a:spLocks/>
              </p:cNvSpPr>
              <p:nvPr/>
            </p:nvSpPr>
            <p:spPr bwMode="gray">
              <a:xfrm>
                <a:off x="521283" y="2984922"/>
                <a:ext cx="390124" cy="394193"/>
              </a:xfrm>
              <a:prstGeom prst="ellips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chemeClr val="accent4"/>
                    </a:solidFill>
                  </a:rPr>
                  <a:t>Q3</a:t>
                </a:r>
              </a:p>
            </p:txBody>
          </p:sp>
          <p:sp>
            <p:nvSpPr>
              <p:cNvPr id="79" name="Oval 78"/>
              <p:cNvSpPr>
                <a:spLocks/>
              </p:cNvSpPr>
              <p:nvPr/>
            </p:nvSpPr>
            <p:spPr bwMode="gray">
              <a:xfrm>
                <a:off x="2397877" y="3000465"/>
                <a:ext cx="359359" cy="363107"/>
              </a:xfrm>
              <a:prstGeom prst="ellips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chemeClr val="accent4"/>
                    </a:solidFill>
                  </a:rPr>
                  <a:t>Q4</a:t>
                </a:r>
                <a:endParaRPr lang="en-US" sz="1400" b="1" dirty="0">
                  <a:solidFill>
                    <a:schemeClr val="accent4"/>
                  </a:solidFill>
                </a:endParaRPr>
              </a:p>
            </p:txBody>
          </p:sp>
          <p:sp>
            <p:nvSpPr>
              <p:cNvPr id="95" name="Oval 94"/>
              <p:cNvSpPr>
                <a:spLocks/>
              </p:cNvSpPr>
              <p:nvPr/>
            </p:nvSpPr>
            <p:spPr bwMode="gray">
              <a:xfrm>
                <a:off x="3670292" y="3063915"/>
                <a:ext cx="233768" cy="236206"/>
              </a:xfrm>
              <a:prstGeom prst="ellipse">
                <a:avLst/>
              </a:prstGeom>
              <a:gradFill flip="none" rotWithShape="1">
                <a:gsLst>
                  <a:gs pos="0">
                    <a:schemeClr val="accent1"/>
                  </a:gs>
                  <a:gs pos="100000">
                    <a:schemeClr val="accent2">
                      <a:lumMod val="60000"/>
                      <a:lumOff val="4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6" name="Oval 95"/>
              <p:cNvSpPr>
                <a:spLocks/>
              </p:cNvSpPr>
              <p:nvPr/>
            </p:nvSpPr>
            <p:spPr bwMode="gray">
              <a:xfrm>
                <a:off x="4243705" y="3000465"/>
                <a:ext cx="359359" cy="363107"/>
              </a:xfrm>
              <a:prstGeom prst="ellipse">
                <a:avLst/>
              </a:prstGeom>
              <a:gradFill flip="none" rotWithShape="1">
                <a:gsLst>
                  <a:gs pos="0">
                    <a:schemeClr val="accent2"/>
                  </a:gs>
                  <a:gs pos="100000">
                    <a:schemeClr val="accent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chemeClr val="tx1"/>
                    </a:solidFill>
                  </a:rPr>
                  <a:t>Q1</a:t>
                </a:r>
                <a:endParaRPr lang="en-US" sz="1400" b="1" dirty="0">
                  <a:solidFill>
                    <a:schemeClr val="tx1"/>
                  </a:solidFill>
                </a:endParaRPr>
              </a:p>
            </p:txBody>
          </p:sp>
          <p:sp>
            <p:nvSpPr>
              <p:cNvPr id="97" name="Oval 96"/>
              <p:cNvSpPr>
                <a:spLocks/>
              </p:cNvSpPr>
              <p:nvPr/>
            </p:nvSpPr>
            <p:spPr bwMode="gray">
              <a:xfrm>
                <a:off x="5516121" y="3063915"/>
                <a:ext cx="233768" cy="236206"/>
              </a:xfrm>
              <a:prstGeom prst="ellipse">
                <a:avLst/>
              </a:prstGeom>
              <a:gradFill>
                <a:gsLst>
                  <a:gs pos="0">
                    <a:schemeClr val="accent2">
                      <a:lumMod val="60000"/>
                      <a:lumOff val="40000"/>
                    </a:schemeClr>
                  </a:gs>
                  <a:gs pos="100000">
                    <a:schemeClr val="accent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8" name="Oval 97"/>
              <p:cNvSpPr>
                <a:spLocks/>
              </p:cNvSpPr>
              <p:nvPr/>
            </p:nvSpPr>
            <p:spPr bwMode="gray">
              <a:xfrm>
                <a:off x="6089533" y="3000465"/>
                <a:ext cx="359359" cy="363107"/>
              </a:xfrm>
              <a:prstGeom prst="ellipse">
                <a:avLst/>
              </a:prstGeom>
              <a:gradFill flip="none" rotWithShape="1">
                <a:gsLst>
                  <a:gs pos="0">
                    <a:schemeClr val="accent2"/>
                  </a:gs>
                  <a:gs pos="100000">
                    <a:schemeClr val="accent3"/>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chemeClr val="tx1"/>
                    </a:solidFill>
                  </a:rPr>
                  <a:t>Q2</a:t>
                </a:r>
                <a:endParaRPr lang="en-US" sz="1400" b="1" dirty="0">
                  <a:solidFill>
                    <a:schemeClr val="tx1"/>
                  </a:solidFill>
                </a:endParaRPr>
              </a:p>
            </p:txBody>
          </p:sp>
          <p:sp>
            <p:nvSpPr>
              <p:cNvPr id="99" name="Oval 98"/>
              <p:cNvSpPr>
                <a:spLocks/>
              </p:cNvSpPr>
              <p:nvPr/>
            </p:nvSpPr>
            <p:spPr bwMode="gray">
              <a:xfrm>
                <a:off x="6840260" y="3063915"/>
                <a:ext cx="233768" cy="23620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73" name="Oval 72"/>
              <p:cNvSpPr>
                <a:spLocks/>
              </p:cNvSpPr>
              <p:nvPr/>
            </p:nvSpPr>
            <p:spPr bwMode="gray">
              <a:xfrm>
                <a:off x="8090534" y="3000465"/>
                <a:ext cx="359359" cy="363107"/>
              </a:xfrm>
              <a:prstGeom prst="ellipse">
                <a:avLst/>
              </a:prstGeom>
              <a:gradFill flip="none" rotWithShape="1">
                <a:gsLst>
                  <a:gs pos="0">
                    <a:schemeClr val="accent3"/>
                  </a:gs>
                  <a:gs pos="100000">
                    <a:schemeClr val="accent4"/>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chemeClr val="bg2"/>
                    </a:solidFill>
                  </a:rPr>
                  <a:t>Q3</a:t>
                </a:r>
                <a:endParaRPr lang="en-US" sz="1400" b="1" dirty="0">
                  <a:solidFill>
                    <a:schemeClr val="bg2"/>
                  </a:solidFill>
                </a:endParaRPr>
              </a:p>
            </p:txBody>
          </p:sp>
          <p:sp>
            <p:nvSpPr>
              <p:cNvPr id="74" name="Oval 73"/>
              <p:cNvSpPr>
                <a:spLocks/>
              </p:cNvSpPr>
              <p:nvPr/>
            </p:nvSpPr>
            <p:spPr bwMode="gray">
              <a:xfrm>
                <a:off x="1251052" y="3063915"/>
                <a:ext cx="233768" cy="236206"/>
              </a:xfrm>
              <a:prstGeom prst="ellips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76" name="Oval 75"/>
              <p:cNvSpPr>
                <a:spLocks/>
              </p:cNvSpPr>
              <p:nvPr/>
            </p:nvSpPr>
            <p:spPr bwMode="gray">
              <a:xfrm>
                <a:off x="3096880" y="3063915"/>
                <a:ext cx="233768" cy="236206"/>
              </a:xfrm>
              <a:prstGeom prst="ellipse">
                <a:avLst/>
              </a:prstGeom>
              <a:gradFill flip="none" rotWithShape="1">
                <a:gsLst>
                  <a:gs pos="0">
                    <a:schemeClr val="accent1"/>
                  </a:gs>
                  <a:gs pos="100000">
                    <a:schemeClr val="accent2">
                      <a:lumMod val="60000"/>
                      <a:lumOff val="4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78" name="Oval 77"/>
              <p:cNvSpPr>
                <a:spLocks/>
              </p:cNvSpPr>
              <p:nvPr/>
            </p:nvSpPr>
            <p:spPr bwMode="gray">
              <a:xfrm>
                <a:off x="4942708" y="3063915"/>
                <a:ext cx="233768" cy="236206"/>
              </a:xfrm>
              <a:prstGeom prst="ellipse">
                <a:avLst/>
              </a:prstGeom>
              <a:gradFill>
                <a:gsLst>
                  <a:gs pos="0">
                    <a:schemeClr val="accent2">
                      <a:lumMod val="60000"/>
                      <a:lumOff val="40000"/>
                    </a:schemeClr>
                  </a:gs>
                  <a:gs pos="100000">
                    <a:schemeClr val="accent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80" name="Oval 79"/>
              <p:cNvSpPr>
                <a:spLocks/>
              </p:cNvSpPr>
              <p:nvPr/>
            </p:nvSpPr>
            <p:spPr bwMode="gray">
              <a:xfrm>
                <a:off x="7465397" y="3063915"/>
                <a:ext cx="233768" cy="23620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77" name="Oval 76"/>
              <p:cNvSpPr>
                <a:spLocks/>
              </p:cNvSpPr>
              <p:nvPr/>
            </p:nvSpPr>
            <p:spPr bwMode="gray">
              <a:xfrm>
                <a:off x="1824464" y="3063915"/>
                <a:ext cx="233768" cy="236206"/>
              </a:xfrm>
              <a:prstGeom prst="ellips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grpSp>
      <p:sp>
        <p:nvSpPr>
          <p:cNvPr id="43" name="TextBox 42"/>
          <p:cNvSpPr txBox="1">
            <a:spLocks/>
          </p:cNvSpPr>
          <p:nvPr/>
        </p:nvSpPr>
        <p:spPr bwMode="gray">
          <a:xfrm>
            <a:off x="213311" y="641843"/>
            <a:ext cx="1507434" cy="2084417"/>
          </a:xfrm>
          <a:prstGeom prst="rect">
            <a:avLst/>
          </a:prstGeom>
          <a:solidFill>
            <a:schemeClr val="accent2">
              <a:lumMod val="20000"/>
              <a:lumOff val="80000"/>
            </a:schemeClr>
          </a:solidFill>
          <a:ln>
            <a:noFill/>
          </a:ln>
        </p:spPr>
        <p:txBody>
          <a:bodyPr vert="horz" wrap="square" lIns="72009" tIns="72009" rIns="72009" bIns="72009"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solidFill>
                  <a:schemeClr val="accent4"/>
                </a:solidFill>
              </a:rPr>
              <a:t>July </a:t>
            </a:r>
            <a:r>
              <a:rPr lang="en-US" sz="1400" b="1" dirty="0" smtClean="0">
                <a:solidFill>
                  <a:schemeClr val="accent3"/>
                </a:solidFill>
              </a:rPr>
              <a:t/>
            </a:r>
            <a:br>
              <a:rPr lang="en-US" sz="1400" b="1" dirty="0" smtClean="0">
                <a:solidFill>
                  <a:schemeClr val="accent3"/>
                </a:solidFill>
              </a:rPr>
            </a:br>
            <a:r>
              <a:rPr lang="en-US" sz="1400" dirty="0" smtClean="0"/>
              <a:t>Stakeholder engagement kickoff with NGA</a:t>
            </a:r>
            <a:endParaRPr lang="en-US" sz="1400" dirty="0"/>
          </a:p>
        </p:txBody>
      </p:sp>
      <p:sp>
        <p:nvSpPr>
          <p:cNvPr id="49" name="TextBox 48"/>
          <p:cNvSpPr txBox="1">
            <a:spLocks/>
          </p:cNvSpPr>
          <p:nvPr/>
        </p:nvSpPr>
        <p:spPr bwMode="gray">
          <a:xfrm>
            <a:off x="1878376" y="641843"/>
            <a:ext cx="1769780" cy="2084417"/>
          </a:xfrm>
          <a:prstGeom prst="rect">
            <a:avLst/>
          </a:prstGeom>
          <a:solidFill>
            <a:schemeClr val="accent2">
              <a:lumMod val="20000"/>
              <a:lumOff val="80000"/>
            </a:schemeClr>
          </a:solidFill>
          <a:ln>
            <a:noFill/>
          </a:ln>
        </p:spPr>
        <p:txBody>
          <a:bodyPr vert="horz" wrap="square" lIns="72009" tIns="72009" rIns="72009" bIns="72009" rtlCol="0" anchor="t" anchorCtr="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solidFill>
                  <a:schemeClr val="accent4"/>
                </a:solidFill>
              </a:rPr>
              <a:t>Nov</a:t>
            </a:r>
          </a:p>
          <a:p>
            <a:pPr lvl="1"/>
            <a:r>
              <a:rPr lang="en-US" sz="1400" dirty="0" smtClean="0"/>
              <a:t>Webinar briefing for work group members</a:t>
            </a:r>
          </a:p>
          <a:p>
            <a:pPr lvl="1"/>
            <a:r>
              <a:rPr lang="en-US" sz="1400" dirty="0" smtClean="0"/>
              <a:t>Work Groups  Session 1: </a:t>
            </a:r>
            <a:r>
              <a:rPr lang="en-US" sz="1400" i="1" dirty="0" smtClean="0"/>
              <a:t>Input</a:t>
            </a:r>
            <a:endParaRPr lang="en-US" sz="1400" i="1" dirty="0"/>
          </a:p>
          <a:p>
            <a:pPr lvl="1"/>
            <a:endParaRPr lang="en-US" sz="1400" i="1" dirty="0" smtClean="0"/>
          </a:p>
          <a:p>
            <a:pPr lvl="1"/>
            <a:endParaRPr lang="en-US" sz="1400" i="1" dirty="0"/>
          </a:p>
          <a:p>
            <a:pPr lvl="1"/>
            <a:endParaRPr lang="en-US" sz="1400" i="1" dirty="0" smtClean="0"/>
          </a:p>
        </p:txBody>
      </p:sp>
      <p:sp>
        <p:nvSpPr>
          <p:cNvPr id="152" name="TextBox 151"/>
          <p:cNvSpPr txBox="1">
            <a:spLocks/>
          </p:cNvSpPr>
          <p:nvPr/>
        </p:nvSpPr>
        <p:spPr bwMode="gray">
          <a:xfrm>
            <a:off x="5470852" y="641843"/>
            <a:ext cx="1507434" cy="2084417"/>
          </a:xfrm>
          <a:prstGeom prst="rect">
            <a:avLst/>
          </a:prstGeom>
          <a:solidFill>
            <a:schemeClr val="accent2">
              <a:lumMod val="20000"/>
              <a:lumOff val="80000"/>
            </a:schemeClr>
          </a:solidFill>
          <a:ln>
            <a:noFill/>
          </a:ln>
        </p:spPr>
        <p:txBody>
          <a:bodyPr vert="horz" wrap="square" lIns="72009" tIns="72009" rIns="72009" bIns="72009"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solidFill>
                  <a:schemeClr val="accent4"/>
                </a:solidFill>
              </a:rPr>
              <a:t>March</a:t>
            </a:r>
            <a:r>
              <a:rPr lang="en-US" sz="1400" b="1" dirty="0" smtClean="0">
                <a:solidFill>
                  <a:schemeClr val="accent3"/>
                </a:solidFill>
              </a:rPr>
              <a:t> </a:t>
            </a:r>
          </a:p>
          <a:p>
            <a:r>
              <a:rPr lang="en-US" sz="1400" dirty="0" smtClean="0"/>
              <a:t>Work Groups </a:t>
            </a:r>
            <a:r>
              <a:rPr lang="en-US" sz="1400" dirty="0"/>
              <a:t>Session 3: </a:t>
            </a:r>
            <a:r>
              <a:rPr lang="en-US" sz="1400" i="1" dirty="0"/>
              <a:t>Refine</a:t>
            </a:r>
          </a:p>
        </p:txBody>
      </p:sp>
      <p:sp>
        <p:nvSpPr>
          <p:cNvPr id="148" name="TextBox 147"/>
          <p:cNvSpPr txBox="1">
            <a:spLocks/>
          </p:cNvSpPr>
          <p:nvPr/>
        </p:nvSpPr>
        <p:spPr bwMode="gray">
          <a:xfrm>
            <a:off x="1920281" y="4814088"/>
            <a:ext cx="1602158" cy="1187947"/>
          </a:xfrm>
          <a:prstGeom prst="rect">
            <a:avLst/>
          </a:prstGeom>
          <a:solidFill>
            <a:schemeClr val="accent2">
              <a:lumMod val="20000"/>
              <a:lumOff val="80000"/>
            </a:schemeClr>
          </a:solidFill>
          <a:ln>
            <a:noFill/>
          </a:ln>
        </p:spPr>
        <p:txBody>
          <a:bodyPr vert="horz" wrap="square" lIns="72009" tIns="72009" rIns="72009" bIns="72009"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solidFill>
                  <a:schemeClr val="accent4"/>
                </a:solidFill>
              </a:rPr>
              <a:t>Early Jan</a:t>
            </a:r>
          </a:p>
          <a:p>
            <a:r>
              <a:rPr lang="en-US" sz="1400" dirty="0" smtClean="0"/>
              <a:t>Work Groups  </a:t>
            </a:r>
            <a:r>
              <a:rPr lang="en-US" sz="1400" dirty="0"/>
              <a:t>Session 2: </a:t>
            </a:r>
            <a:r>
              <a:rPr lang="en-US" sz="1400" i="1" dirty="0"/>
              <a:t>Test</a:t>
            </a:r>
          </a:p>
        </p:txBody>
      </p:sp>
      <p:sp>
        <p:nvSpPr>
          <p:cNvPr id="132" name="TextBox 131"/>
          <p:cNvSpPr txBox="1">
            <a:spLocks/>
          </p:cNvSpPr>
          <p:nvPr/>
        </p:nvSpPr>
        <p:spPr bwMode="gray">
          <a:xfrm>
            <a:off x="3805787" y="641843"/>
            <a:ext cx="1507434" cy="2084417"/>
          </a:xfrm>
          <a:prstGeom prst="rect">
            <a:avLst/>
          </a:prstGeom>
          <a:solidFill>
            <a:schemeClr val="accent2">
              <a:lumMod val="20000"/>
              <a:lumOff val="80000"/>
            </a:schemeClr>
          </a:solidFill>
          <a:ln>
            <a:noFill/>
          </a:ln>
        </p:spPr>
        <p:txBody>
          <a:bodyPr vert="horz" wrap="square" lIns="72009" tIns="72009" rIns="72009" bIns="72009"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t>Jan</a:t>
            </a:r>
            <a:br>
              <a:rPr lang="en-US" sz="1400" b="1" dirty="0" smtClean="0"/>
            </a:br>
            <a:r>
              <a:rPr lang="en-US" sz="1400" dirty="0" smtClean="0"/>
              <a:t>Steering </a:t>
            </a:r>
            <a:r>
              <a:rPr lang="en-US" sz="1400" dirty="0"/>
              <a:t>Committee review </a:t>
            </a:r>
          </a:p>
        </p:txBody>
      </p:sp>
      <p:sp>
        <p:nvSpPr>
          <p:cNvPr id="160" name="TextBox 159"/>
          <p:cNvSpPr txBox="1">
            <a:spLocks/>
          </p:cNvSpPr>
          <p:nvPr/>
        </p:nvSpPr>
        <p:spPr bwMode="gray">
          <a:xfrm>
            <a:off x="7041193" y="4814088"/>
            <a:ext cx="1602158" cy="1187947"/>
          </a:xfrm>
          <a:prstGeom prst="rect">
            <a:avLst/>
          </a:prstGeom>
          <a:solidFill>
            <a:schemeClr val="accent2">
              <a:lumMod val="20000"/>
              <a:lumOff val="80000"/>
            </a:schemeClr>
          </a:solidFill>
          <a:ln>
            <a:noFill/>
          </a:ln>
        </p:spPr>
        <p:txBody>
          <a:bodyPr vert="horz" wrap="square" lIns="72009" tIns="72009" rIns="72009" bIns="72009"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solidFill>
                  <a:schemeClr val="accent4"/>
                </a:solidFill>
              </a:rPr>
              <a:t>Summer</a:t>
            </a:r>
          </a:p>
          <a:p>
            <a:r>
              <a:rPr lang="en-US" sz="1400" dirty="0" smtClean="0"/>
              <a:t>Begin HIP plan implementation in phases</a:t>
            </a:r>
            <a:endParaRPr lang="en-US" sz="1400" dirty="0"/>
          </a:p>
        </p:txBody>
      </p:sp>
      <p:sp>
        <p:nvSpPr>
          <p:cNvPr id="71" name="TextBox 70"/>
          <p:cNvSpPr txBox="1">
            <a:spLocks/>
          </p:cNvSpPr>
          <p:nvPr/>
        </p:nvSpPr>
        <p:spPr bwMode="gray">
          <a:xfrm>
            <a:off x="5334221" y="4814088"/>
            <a:ext cx="1602158" cy="1187947"/>
          </a:xfrm>
          <a:prstGeom prst="rect">
            <a:avLst/>
          </a:prstGeom>
          <a:solidFill>
            <a:schemeClr val="accent2">
              <a:lumMod val="20000"/>
              <a:lumOff val="80000"/>
            </a:schemeClr>
          </a:solidFill>
          <a:ln>
            <a:noFill/>
          </a:ln>
        </p:spPr>
        <p:txBody>
          <a:bodyPr vert="horz" wrap="square" lIns="72009" tIns="72009" rIns="72009" bIns="72009"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solidFill>
                  <a:schemeClr val="accent4"/>
                </a:solidFill>
              </a:rPr>
              <a:t>June</a:t>
            </a:r>
            <a:br>
              <a:rPr lang="en-US" sz="1400" b="1" dirty="0" smtClean="0">
                <a:solidFill>
                  <a:schemeClr val="accent4"/>
                </a:solidFill>
              </a:rPr>
            </a:br>
            <a:r>
              <a:rPr lang="en-US" sz="1400" dirty="0" smtClean="0"/>
              <a:t>In-person meeting with Steering Committee</a:t>
            </a:r>
            <a:endParaRPr lang="en-US" sz="1400" dirty="0"/>
          </a:p>
        </p:txBody>
      </p:sp>
      <p:sp>
        <p:nvSpPr>
          <p:cNvPr id="142" name="TextBox 141"/>
          <p:cNvSpPr txBox="1">
            <a:spLocks/>
          </p:cNvSpPr>
          <p:nvPr/>
        </p:nvSpPr>
        <p:spPr bwMode="gray">
          <a:xfrm>
            <a:off x="7135917" y="641843"/>
            <a:ext cx="1507434" cy="2084417"/>
          </a:xfrm>
          <a:prstGeom prst="rect">
            <a:avLst/>
          </a:prstGeom>
          <a:solidFill>
            <a:schemeClr val="accent2">
              <a:lumMod val="20000"/>
              <a:lumOff val="80000"/>
            </a:schemeClr>
          </a:solidFill>
          <a:ln>
            <a:noFill/>
          </a:ln>
        </p:spPr>
        <p:txBody>
          <a:bodyPr vert="horz" wrap="square" lIns="72009" tIns="72009" rIns="72009" bIns="72009"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solidFill>
                  <a:schemeClr val="accent4"/>
                </a:solidFill>
              </a:rPr>
              <a:t>May</a:t>
            </a:r>
            <a:br>
              <a:rPr lang="en-US" sz="1400" b="1" dirty="0" smtClean="0">
                <a:solidFill>
                  <a:schemeClr val="accent4"/>
                </a:solidFill>
              </a:rPr>
            </a:br>
            <a:r>
              <a:rPr lang="en-US" sz="1400" dirty="0" smtClean="0"/>
              <a:t>Submit HIP plan </a:t>
            </a:r>
            <a:r>
              <a:rPr lang="en-US" sz="1400" dirty="0"/>
              <a:t>to </a:t>
            </a:r>
            <a:r>
              <a:rPr lang="en-US" sz="1400" dirty="0" smtClean="0"/>
              <a:t>CMMI</a:t>
            </a:r>
            <a:endParaRPr lang="en-US" sz="1400" dirty="0"/>
          </a:p>
        </p:txBody>
      </p:sp>
      <p:sp>
        <p:nvSpPr>
          <p:cNvPr id="133" name="TextBox 132"/>
          <p:cNvSpPr txBox="1">
            <a:spLocks/>
          </p:cNvSpPr>
          <p:nvPr/>
        </p:nvSpPr>
        <p:spPr bwMode="gray">
          <a:xfrm>
            <a:off x="3627251" y="4814088"/>
            <a:ext cx="1602158" cy="1187947"/>
          </a:xfrm>
          <a:prstGeom prst="rect">
            <a:avLst/>
          </a:prstGeom>
          <a:solidFill>
            <a:schemeClr val="accent2">
              <a:lumMod val="20000"/>
              <a:lumOff val="80000"/>
            </a:schemeClr>
          </a:solidFill>
          <a:ln>
            <a:noFill/>
          </a:ln>
        </p:spPr>
        <p:txBody>
          <a:bodyPr vert="horz" wrap="square" lIns="72009" tIns="72009" rIns="72009" bIns="72009"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a:solidFill>
                  <a:schemeClr val="accent4"/>
                </a:solidFill>
              </a:rPr>
              <a:t>End </a:t>
            </a:r>
            <a:r>
              <a:rPr lang="en-US" sz="1400" b="1" dirty="0" smtClean="0">
                <a:solidFill>
                  <a:schemeClr val="accent4"/>
                </a:solidFill>
              </a:rPr>
              <a:t>of Apr</a:t>
            </a:r>
          </a:p>
          <a:p>
            <a:r>
              <a:rPr lang="en-US" sz="1400" dirty="0" smtClean="0"/>
              <a:t>Draft (outline) of </a:t>
            </a:r>
            <a:r>
              <a:rPr lang="en-US" sz="1400" dirty="0"/>
              <a:t>full </a:t>
            </a:r>
            <a:r>
              <a:rPr lang="en-US" sz="1400" dirty="0" smtClean="0"/>
              <a:t>HIP plan </a:t>
            </a:r>
            <a:r>
              <a:rPr lang="en-US" sz="1400" dirty="0"/>
              <a:t>complete</a:t>
            </a:r>
          </a:p>
        </p:txBody>
      </p:sp>
      <p:sp>
        <p:nvSpPr>
          <p:cNvPr id="47" name="TextBox 46"/>
          <p:cNvSpPr txBox="1">
            <a:spLocks/>
          </p:cNvSpPr>
          <p:nvPr/>
        </p:nvSpPr>
        <p:spPr bwMode="gray">
          <a:xfrm>
            <a:off x="213311" y="4814088"/>
            <a:ext cx="1602158" cy="1187947"/>
          </a:xfrm>
          <a:prstGeom prst="rect">
            <a:avLst/>
          </a:prstGeom>
          <a:solidFill>
            <a:schemeClr val="accent2">
              <a:lumMod val="20000"/>
              <a:lumOff val="80000"/>
            </a:schemeClr>
          </a:solidFill>
          <a:ln>
            <a:noFill/>
          </a:ln>
        </p:spPr>
        <p:txBody>
          <a:bodyPr vert="horz" wrap="square" lIns="72009" tIns="72009" rIns="72009" bIns="72009"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solidFill>
                  <a:schemeClr val="accent4"/>
                </a:solidFill>
              </a:rPr>
              <a:t>Aug/Sept </a:t>
            </a:r>
            <a:br>
              <a:rPr lang="en-US" sz="1400" b="1" dirty="0" smtClean="0">
                <a:solidFill>
                  <a:schemeClr val="accent4"/>
                </a:solidFill>
              </a:rPr>
            </a:br>
            <a:r>
              <a:rPr lang="en-US" sz="1400" dirty="0" smtClean="0"/>
              <a:t>Begin work with PM firm</a:t>
            </a:r>
          </a:p>
        </p:txBody>
      </p:sp>
      <p:cxnSp>
        <p:nvCxnSpPr>
          <p:cNvPr id="53" name="Straight Connector 52"/>
          <p:cNvCxnSpPr>
            <a:cxnSpLocks/>
          </p:cNvCxnSpPr>
          <p:nvPr/>
        </p:nvCxnSpPr>
        <p:spPr bwMode="gray">
          <a:xfrm>
            <a:off x="6871051" y="3828431"/>
            <a:ext cx="0" cy="968111"/>
          </a:xfrm>
          <a:prstGeom prst="line">
            <a:avLst/>
          </a:prstGeom>
          <a:ln w="1270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bwMode="gray">
          <a:xfrm>
            <a:off x="8276782" y="3877413"/>
            <a:ext cx="0" cy="936675"/>
          </a:xfrm>
          <a:prstGeom prst="line">
            <a:avLst/>
          </a:prstGeom>
          <a:ln w="1270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p:cNvCxnSpPr>
          <p:nvPr/>
        </p:nvCxnSpPr>
        <p:spPr bwMode="gray">
          <a:xfrm flipV="1">
            <a:off x="707350" y="2725844"/>
            <a:ext cx="0" cy="643550"/>
          </a:xfrm>
          <a:prstGeom prst="line">
            <a:avLst/>
          </a:prstGeom>
          <a:ln w="1270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cxnSpLocks/>
          </p:cNvCxnSpPr>
          <p:nvPr/>
        </p:nvCxnSpPr>
        <p:spPr bwMode="gray">
          <a:xfrm flipV="1">
            <a:off x="3204769" y="2725844"/>
            <a:ext cx="0" cy="643550"/>
          </a:xfrm>
          <a:prstGeom prst="line">
            <a:avLst/>
          </a:prstGeom>
          <a:ln w="1270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bwMode="gray">
          <a:xfrm flipV="1">
            <a:off x="4707425" y="2725844"/>
            <a:ext cx="0" cy="643550"/>
          </a:xfrm>
          <a:prstGeom prst="line">
            <a:avLst/>
          </a:prstGeom>
          <a:ln w="1270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bwMode="gray">
          <a:xfrm flipV="1">
            <a:off x="5624010" y="2725844"/>
            <a:ext cx="0" cy="643550"/>
          </a:xfrm>
          <a:prstGeom prst="line">
            <a:avLst/>
          </a:prstGeom>
          <a:ln w="12700">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6540596" y="2721694"/>
            <a:ext cx="1299010" cy="647700"/>
          </a:xfrm>
          <a:custGeom>
            <a:avLst/>
            <a:gdLst>
              <a:gd name="connsiteX0" fmla="*/ 906780 w 906780"/>
              <a:gd name="connsiteY0" fmla="*/ 0 h 746760"/>
              <a:gd name="connsiteX1" fmla="*/ 906780 w 906780"/>
              <a:gd name="connsiteY1" fmla="*/ 312420 h 746760"/>
              <a:gd name="connsiteX2" fmla="*/ 0 w 906780"/>
              <a:gd name="connsiteY2" fmla="*/ 312420 h 746760"/>
              <a:gd name="connsiteX3" fmla="*/ 0 w 906780"/>
              <a:gd name="connsiteY3" fmla="*/ 746760 h 746760"/>
            </a:gdLst>
            <a:ahLst/>
            <a:cxnLst>
              <a:cxn ang="0">
                <a:pos x="connsiteX0" y="connsiteY0"/>
              </a:cxn>
              <a:cxn ang="0">
                <a:pos x="connsiteX1" y="connsiteY1"/>
              </a:cxn>
              <a:cxn ang="0">
                <a:pos x="connsiteX2" y="connsiteY2"/>
              </a:cxn>
              <a:cxn ang="0">
                <a:pos x="connsiteX3" y="connsiteY3"/>
              </a:cxn>
            </a:cxnLst>
            <a:rect l="l" t="t" r="r" b="b"/>
            <a:pathLst>
              <a:path w="906780" h="746760">
                <a:moveTo>
                  <a:pt x="906780" y="0"/>
                </a:moveTo>
                <a:lnTo>
                  <a:pt x="906780" y="312420"/>
                </a:lnTo>
                <a:lnTo>
                  <a:pt x="0" y="312420"/>
                </a:lnTo>
                <a:lnTo>
                  <a:pt x="0" y="746760"/>
                </a:lnTo>
              </a:path>
            </a:pathLst>
          </a:custGeom>
          <a:noFill/>
          <a:ln w="12700">
            <a:solidFill>
              <a:schemeClr val="accent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92182" y="3798322"/>
            <a:ext cx="1165860" cy="998220"/>
          </a:xfrm>
          <a:custGeom>
            <a:avLst/>
            <a:gdLst>
              <a:gd name="connsiteX0" fmla="*/ 0 w 1165860"/>
              <a:gd name="connsiteY0" fmla="*/ 998220 h 998220"/>
              <a:gd name="connsiteX1" fmla="*/ 0 w 1165860"/>
              <a:gd name="connsiteY1" fmla="*/ 662940 h 998220"/>
              <a:gd name="connsiteX2" fmla="*/ 1165860 w 1165860"/>
              <a:gd name="connsiteY2" fmla="*/ 662940 h 998220"/>
              <a:gd name="connsiteX3" fmla="*/ 1165860 w 1165860"/>
              <a:gd name="connsiteY3" fmla="*/ 0 h 998220"/>
            </a:gdLst>
            <a:ahLst/>
            <a:cxnLst>
              <a:cxn ang="0">
                <a:pos x="connsiteX0" y="connsiteY0"/>
              </a:cxn>
              <a:cxn ang="0">
                <a:pos x="connsiteX1" y="connsiteY1"/>
              </a:cxn>
              <a:cxn ang="0">
                <a:pos x="connsiteX2" y="connsiteY2"/>
              </a:cxn>
              <a:cxn ang="0">
                <a:pos x="connsiteX3" y="connsiteY3"/>
              </a:cxn>
            </a:cxnLst>
            <a:rect l="l" t="t" r="r" b="b"/>
            <a:pathLst>
              <a:path w="1165860" h="998220">
                <a:moveTo>
                  <a:pt x="0" y="998220"/>
                </a:moveTo>
                <a:lnTo>
                  <a:pt x="0" y="662940"/>
                </a:lnTo>
                <a:lnTo>
                  <a:pt x="1165860" y="662940"/>
                </a:lnTo>
                <a:lnTo>
                  <a:pt x="1165860" y="0"/>
                </a:lnTo>
              </a:path>
            </a:pathLst>
          </a:custGeom>
          <a:noFill/>
          <a:ln w="12700">
            <a:solidFill>
              <a:schemeClr val="accent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2756557" y="3803734"/>
            <a:ext cx="1645438" cy="998220"/>
          </a:xfrm>
          <a:custGeom>
            <a:avLst/>
            <a:gdLst>
              <a:gd name="connsiteX0" fmla="*/ 0 w 1165860"/>
              <a:gd name="connsiteY0" fmla="*/ 998220 h 998220"/>
              <a:gd name="connsiteX1" fmla="*/ 0 w 1165860"/>
              <a:gd name="connsiteY1" fmla="*/ 662940 h 998220"/>
              <a:gd name="connsiteX2" fmla="*/ 1165860 w 1165860"/>
              <a:gd name="connsiteY2" fmla="*/ 662940 h 998220"/>
              <a:gd name="connsiteX3" fmla="*/ 1165860 w 1165860"/>
              <a:gd name="connsiteY3" fmla="*/ 0 h 998220"/>
            </a:gdLst>
            <a:ahLst/>
            <a:cxnLst>
              <a:cxn ang="0">
                <a:pos x="connsiteX0" y="connsiteY0"/>
              </a:cxn>
              <a:cxn ang="0">
                <a:pos x="connsiteX1" y="connsiteY1"/>
              </a:cxn>
              <a:cxn ang="0">
                <a:pos x="connsiteX2" y="connsiteY2"/>
              </a:cxn>
              <a:cxn ang="0">
                <a:pos x="connsiteX3" y="connsiteY3"/>
              </a:cxn>
            </a:cxnLst>
            <a:rect l="l" t="t" r="r" b="b"/>
            <a:pathLst>
              <a:path w="1165860" h="998220">
                <a:moveTo>
                  <a:pt x="0" y="998220"/>
                </a:moveTo>
                <a:lnTo>
                  <a:pt x="0" y="662940"/>
                </a:lnTo>
                <a:lnTo>
                  <a:pt x="1165860" y="662940"/>
                </a:lnTo>
                <a:lnTo>
                  <a:pt x="1165860" y="0"/>
                </a:lnTo>
              </a:path>
            </a:pathLst>
          </a:custGeom>
          <a:noFill/>
          <a:ln w="12700">
            <a:solidFill>
              <a:schemeClr val="accent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02249" y="3803734"/>
            <a:ext cx="1021761" cy="998220"/>
          </a:xfrm>
          <a:custGeom>
            <a:avLst/>
            <a:gdLst>
              <a:gd name="connsiteX0" fmla="*/ 0 w 1165860"/>
              <a:gd name="connsiteY0" fmla="*/ 998220 h 998220"/>
              <a:gd name="connsiteX1" fmla="*/ 0 w 1165860"/>
              <a:gd name="connsiteY1" fmla="*/ 662940 h 998220"/>
              <a:gd name="connsiteX2" fmla="*/ 1165860 w 1165860"/>
              <a:gd name="connsiteY2" fmla="*/ 662940 h 998220"/>
              <a:gd name="connsiteX3" fmla="*/ 1165860 w 1165860"/>
              <a:gd name="connsiteY3" fmla="*/ 0 h 998220"/>
            </a:gdLst>
            <a:ahLst/>
            <a:cxnLst>
              <a:cxn ang="0">
                <a:pos x="connsiteX0" y="connsiteY0"/>
              </a:cxn>
              <a:cxn ang="0">
                <a:pos x="connsiteX1" y="connsiteY1"/>
              </a:cxn>
              <a:cxn ang="0">
                <a:pos x="connsiteX2" y="connsiteY2"/>
              </a:cxn>
              <a:cxn ang="0">
                <a:pos x="connsiteX3" y="connsiteY3"/>
              </a:cxn>
            </a:cxnLst>
            <a:rect l="l" t="t" r="r" b="b"/>
            <a:pathLst>
              <a:path w="1165860" h="998220">
                <a:moveTo>
                  <a:pt x="0" y="998220"/>
                </a:moveTo>
                <a:lnTo>
                  <a:pt x="0" y="662940"/>
                </a:lnTo>
                <a:lnTo>
                  <a:pt x="1165860" y="662940"/>
                </a:lnTo>
                <a:lnTo>
                  <a:pt x="1165860" y="0"/>
                </a:lnTo>
              </a:path>
            </a:pathLst>
          </a:custGeom>
          <a:noFill/>
          <a:ln w="12700">
            <a:solidFill>
              <a:schemeClr val="accent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517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extLst>
              <p:ext uri="{D42A27DB-BD31-4B8C-83A1-F6EECF244321}">
                <p14:modId xmlns:p14="http://schemas.microsoft.com/office/powerpoint/2010/main" val="42444827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339" name="think-cell Slide" r:id="rId5" imgW="530" imgH="528" progId="TCLayout.ActiveDocument.1">
                  <p:embed/>
                </p:oleObj>
              </mc:Choice>
              <mc:Fallback>
                <p:oleObj name="think-cell Slide" r:id="rId5" imgW="530" imgH="52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8" name="Rectangle 57"/>
          <p:cNvSpPr/>
          <p:nvPr/>
        </p:nvSpPr>
        <p:spPr>
          <a:xfrm>
            <a:off x="362857" y="664110"/>
            <a:ext cx="8229599" cy="5381625"/>
          </a:xfrm>
          <a:prstGeom prst="rect">
            <a:avLst/>
          </a:prstGeom>
          <a:solidFill>
            <a:schemeClr val="bg1">
              <a:lumMod val="95000"/>
            </a:schemeClr>
          </a:solidFill>
          <a:ln w="19050">
            <a:noFill/>
          </a:ln>
          <a:effectLst>
            <a:outerShdw blurRad="152400" dist="38100" dir="2700000" algn="tl" rotWithShape="0">
              <a:prstClr val="black">
                <a:alpha val="40000"/>
              </a:prstClr>
            </a:outerShdw>
          </a:effectLst>
        </p:spPr>
        <p:txBody>
          <a:bodyPr vert="horz" lIns="76200" tIns="76200" rIns="76200" bIns="76200" rtlCol="0" anchor="t" anchorCtr="0">
            <a:noAutofit/>
          </a:bodyPr>
          <a:lstStyle/>
          <a:p>
            <a:pPr defTabSz="895350">
              <a:buClr>
                <a:schemeClr val="tx2"/>
              </a:buClr>
            </a:pPr>
            <a:endParaRPr lang="en-US" dirty="0" err="1">
              <a:solidFill>
                <a:schemeClr val="tx1"/>
              </a:solidFill>
            </a:endParaRPr>
          </a:p>
        </p:txBody>
      </p:sp>
      <p:sp>
        <p:nvSpPr>
          <p:cNvPr id="3" name="Rectangle 2"/>
          <p:cNvSpPr/>
          <p:nvPr/>
        </p:nvSpPr>
        <p:spPr>
          <a:xfrm flipH="1">
            <a:off x="6347460" y="2940875"/>
            <a:ext cx="2012769" cy="1190827"/>
          </a:xfrm>
          <a:prstGeom prst="rect">
            <a:avLst/>
          </a:prstGeom>
          <a:gradFill flip="none" rotWithShape="1">
            <a:gsLst>
              <a:gs pos="0">
                <a:schemeClr val="accent1">
                  <a:alpha val="64000"/>
                </a:schemeClr>
              </a:gs>
              <a:gs pos="100000">
                <a:schemeClr val="accent1">
                  <a:alpha val="19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0" name="Snip Single Corner Rectangle 9"/>
          <p:cNvSpPr/>
          <p:nvPr/>
        </p:nvSpPr>
        <p:spPr>
          <a:xfrm>
            <a:off x="362857" y="871946"/>
            <a:ext cx="8229599" cy="328295"/>
          </a:xfrm>
          <a:prstGeom prst="snip1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smtClean="0">
              <a:solidFill>
                <a:schemeClr val="tx1"/>
              </a:solidFill>
            </a:endParaRPr>
          </a:p>
        </p:txBody>
      </p:sp>
      <p:sp>
        <p:nvSpPr>
          <p:cNvPr id="2" name="Title 1"/>
          <p:cNvSpPr>
            <a:spLocks noGrp="1"/>
          </p:cNvSpPr>
          <p:nvPr>
            <p:ph type="title"/>
          </p:nvPr>
        </p:nvSpPr>
        <p:spPr>
          <a:xfrm>
            <a:off x="-7937" y="230188"/>
            <a:ext cx="8618537" cy="292388"/>
          </a:xfrm>
        </p:spPr>
        <p:txBody>
          <a:bodyPr/>
          <a:lstStyle/>
          <a:p>
            <a:pPr marL="353060"/>
            <a:r>
              <a:rPr lang="en-US" dirty="0" smtClean="0"/>
              <a:t>Objectives for Health Innovation in Pennsylvania (HIP)</a:t>
            </a:r>
            <a:endParaRPr lang="en-US" dirty="0"/>
          </a:p>
        </p:txBody>
      </p:sp>
      <p:sp>
        <p:nvSpPr>
          <p:cNvPr id="21" name="Rectangle 22"/>
          <p:cNvSpPr txBox="1"/>
          <p:nvPr/>
        </p:nvSpPr>
        <p:spPr>
          <a:xfrm>
            <a:off x="526128" y="928371"/>
            <a:ext cx="4751057" cy="215444"/>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solidFill>
                  <a:schemeClr val="bg1"/>
                </a:solidFill>
              </a:rPr>
              <a:t>In-going </a:t>
            </a:r>
            <a:r>
              <a:rPr lang="en-US" sz="1400" b="1" dirty="0">
                <a:solidFill>
                  <a:schemeClr val="bg1"/>
                </a:solidFill>
              </a:rPr>
              <a:t>approach to accelerate innovation </a:t>
            </a:r>
            <a:r>
              <a:rPr lang="en-US" sz="1400" b="1" dirty="0" smtClean="0">
                <a:solidFill>
                  <a:schemeClr val="bg1"/>
                </a:solidFill>
              </a:rPr>
              <a:t>in </a:t>
            </a:r>
            <a:r>
              <a:rPr lang="en-US" sz="1400" b="1" dirty="0">
                <a:solidFill>
                  <a:schemeClr val="bg1"/>
                </a:solidFill>
              </a:rPr>
              <a:t>PA</a:t>
            </a:r>
          </a:p>
        </p:txBody>
      </p:sp>
      <p:grpSp>
        <p:nvGrpSpPr>
          <p:cNvPr id="17" name="Group 16"/>
          <p:cNvGrpSpPr/>
          <p:nvPr/>
        </p:nvGrpSpPr>
        <p:grpSpPr>
          <a:xfrm>
            <a:off x="2401976" y="1411845"/>
            <a:ext cx="3671164" cy="3553512"/>
            <a:chOff x="2544721" y="938391"/>
            <a:chExt cx="3873354" cy="3749222"/>
          </a:xfrm>
        </p:grpSpPr>
        <p:grpSp>
          <p:nvGrpSpPr>
            <p:cNvPr id="4" name="Group 3"/>
            <p:cNvGrpSpPr/>
            <p:nvPr/>
          </p:nvGrpSpPr>
          <p:grpSpPr>
            <a:xfrm>
              <a:off x="2544721" y="938391"/>
              <a:ext cx="3873354" cy="3749222"/>
              <a:chOff x="2245995" y="932597"/>
              <a:chExt cx="4470805" cy="4327526"/>
            </a:xfrm>
          </p:grpSpPr>
          <p:sp>
            <p:nvSpPr>
              <p:cNvPr id="33" name="Oval 8"/>
              <p:cNvSpPr/>
              <p:nvPr/>
            </p:nvSpPr>
            <p:spPr>
              <a:xfrm>
                <a:off x="3710094" y="2448611"/>
                <a:ext cx="1528270" cy="1539139"/>
              </a:xfrm>
              <a:custGeom>
                <a:avLst/>
                <a:gdLst/>
                <a:ahLst/>
                <a:cxnLst/>
                <a:rect l="l" t="t" r="r" b="b"/>
                <a:pathLst>
                  <a:path w="1752600" h="1765064">
                    <a:moveTo>
                      <a:pt x="876300" y="0"/>
                    </a:moveTo>
                    <a:cubicBezTo>
                      <a:pt x="1399747" y="295051"/>
                      <a:pt x="1752600" y="856408"/>
                      <a:pt x="1752600" y="1500178"/>
                    </a:cubicBezTo>
                    <a:lnTo>
                      <a:pt x="1751774" y="1524361"/>
                    </a:lnTo>
                    <a:cubicBezTo>
                      <a:pt x="1495922" y="1677886"/>
                      <a:pt x="1196293" y="1765064"/>
                      <a:pt x="876302" y="1765064"/>
                    </a:cubicBezTo>
                    <a:cubicBezTo>
                      <a:pt x="556310" y="1765064"/>
                      <a:pt x="256679" y="1677885"/>
                      <a:pt x="826" y="1524358"/>
                    </a:cubicBezTo>
                    <a:cubicBezTo>
                      <a:pt x="56" y="1516318"/>
                      <a:pt x="0" y="1508254"/>
                      <a:pt x="0" y="1500178"/>
                    </a:cubicBezTo>
                    <a:cubicBezTo>
                      <a:pt x="0" y="856408"/>
                      <a:pt x="352853" y="295051"/>
                      <a:pt x="876300" y="0"/>
                    </a:cubicBezTo>
                    <a:close/>
                  </a:path>
                </a:pathLst>
              </a:custGeom>
              <a:solidFill>
                <a:schemeClr val="accent4"/>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a:solidFill>
                    <a:schemeClr val="tx1"/>
                  </a:solidFill>
                </a:endParaRPr>
              </a:p>
            </p:txBody>
          </p:sp>
          <p:sp>
            <p:nvSpPr>
              <p:cNvPr id="35" name="Oval 21"/>
              <p:cNvSpPr/>
              <p:nvPr/>
            </p:nvSpPr>
            <p:spPr>
              <a:xfrm>
                <a:off x="3710094" y="2447208"/>
                <a:ext cx="3006706" cy="2812915"/>
              </a:xfrm>
              <a:custGeom>
                <a:avLst/>
                <a:gdLst/>
                <a:ahLst/>
                <a:cxnLst/>
                <a:rect l="l" t="t" r="r" b="b"/>
                <a:pathLst>
                  <a:path w="3448050" h="3225813">
                    <a:moveTo>
                      <a:pt x="2599095" y="18222"/>
                    </a:moveTo>
                    <a:cubicBezTo>
                      <a:pt x="3107626" y="316638"/>
                      <a:pt x="3448050" y="869458"/>
                      <a:pt x="3448050" y="1501788"/>
                    </a:cubicBezTo>
                    <a:cubicBezTo>
                      <a:pt x="3448050" y="2453941"/>
                      <a:pt x="2676178" y="3225813"/>
                      <a:pt x="1724025" y="3225813"/>
                    </a:cubicBezTo>
                    <a:cubicBezTo>
                      <a:pt x="771872" y="3225813"/>
                      <a:pt x="0" y="2453941"/>
                      <a:pt x="0" y="1501788"/>
                    </a:cubicBezTo>
                    <a:lnTo>
                      <a:pt x="546" y="1490985"/>
                    </a:lnTo>
                    <a:lnTo>
                      <a:pt x="547" y="1490985"/>
                    </a:lnTo>
                    <a:cubicBezTo>
                      <a:pt x="12" y="1494582"/>
                      <a:pt x="1" y="1498184"/>
                      <a:pt x="1" y="1501789"/>
                    </a:cubicBezTo>
                    <a:cubicBezTo>
                      <a:pt x="1" y="1509950"/>
                      <a:pt x="58" y="1518098"/>
                      <a:pt x="1235" y="1526217"/>
                    </a:cubicBezTo>
                    <a:cubicBezTo>
                      <a:pt x="256999" y="1679589"/>
                      <a:pt x="556481" y="1766675"/>
                      <a:pt x="876303" y="1766675"/>
                    </a:cubicBezTo>
                    <a:cubicBezTo>
                      <a:pt x="1828456" y="1766675"/>
                      <a:pt x="2600328" y="994803"/>
                      <a:pt x="2600328" y="42650"/>
                    </a:cubicBezTo>
                    <a:cubicBezTo>
                      <a:pt x="2600328" y="34489"/>
                      <a:pt x="2600272" y="26342"/>
                      <a:pt x="2599095" y="18222"/>
                    </a:cubicBezTo>
                    <a:close/>
                    <a:moveTo>
                      <a:pt x="2563925" y="0"/>
                    </a:moveTo>
                    <a:cubicBezTo>
                      <a:pt x="2576478" y="4644"/>
                      <a:pt x="2587831" y="11362"/>
                      <a:pt x="2599092" y="18220"/>
                    </a:cubicBezTo>
                    <a:lnTo>
                      <a:pt x="2563879" y="91"/>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8100000" scaled="1"/>
                <a:tileRect/>
              </a:gra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37" name="Oval 21"/>
              <p:cNvSpPr/>
              <p:nvPr/>
            </p:nvSpPr>
            <p:spPr>
              <a:xfrm rot="14400000">
                <a:off x="3054792" y="1029492"/>
                <a:ext cx="3006706" cy="2812915"/>
              </a:xfrm>
              <a:custGeom>
                <a:avLst/>
                <a:gdLst/>
                <a:ahLst/>
                <a:cxnLst/>
                <a:rect l="l" t="t" r="r" b="b"/>
                <a:pathLst>
                  <a:path w="3448050" h="3225813">
                    <a:moveTo>
                      <a:pt x="2599095" y="18222"/>
                    </a:moveTo>
                    <a:cubicBezTo>
                      <a:pt x="3107626" y="316638"/>
                      <a:pt x="3448050" y="869458"/>
                      <a:pt x="3448050" y="1501788"/>
                    </a:cubicBezTo>
                    <a:cubicBezTo>
                      <a:pt x="3448050" y="2453941"/>
                      <a:pt x="2676178" y="3225813"/>
                      <a:pt x="1724025" y="3225813"/>
                    </a:cubicBezTo>
                    <a:cubicBezTo>
                      <a:pt x="771872" y="3225813"/>
                      <a:pt x="0" y="2453941"/>
                      <a:pt x="0" y="1501788"/>
                    </a:cubicBezTo>
                    <a:lnTo>
                      <a:pt x="546" y="1490985"/>
                    </a:lnTo>
                    <a:lnTo>
                      <a:pt x="547" y="1490985"/>
                    </a:lnTo>
                    <a:cubicBezTo>
                      <a:pt x="12" y="1494582"/>
                      <a:pt x="1" y="1498184"/>
                      <a:pt x="1" y="1501789"/>
                    </a:cubicBezTo>
                    <a:cubicBezTo>
                      <a:pt x="1" y="1509950"/>
                      <a:pt x="58" y="1518098"/>
                      <a:pt x="1235" y="1526217"/>
                    </a:cubicBezTo>
                    <a:cubicBezTo>
                      <a:pt x="256999" y="1679589"/>
                      <a:pt x="556481" y="1766675"/>
                      <a:pt x="876303" y="1766675"/>
                    </a:cubicBezTo>
                    <a:cubicBezTo>
                      <a:pt x="1828456" y="1766675"/>
                      <a:pt x="2600328" y="994803"/>
                      <a:pt x="2600328" y="42650"/>
                    </a:cubicBezTo>
                    <a:cubicBezTo>
                      <a:pt x="2600328" y="34489"/>
                      <a:pt x="2600272" y="26342"/>
                      <a:pt x="2599095" y="18222"/>
                    </a:cubicBezTo>
                    <a:close/>
                    <a:moveTo>
                      <a:pt x="2563925" y="0"/>
                    </a:moveTo>
                    <a:cubicBezTo>
                      <a:pt x="2576478" y="4644"/>
                      <a:pt x="2587831" y="11362"/>
                      <a:pt x="2599092" y="18220"/>
                    </a:cubicBezTo>
                    <a:lnTo>
                      <a:pt x="2563879" y="91"/>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8100000" scaled="1"/>
                <a:tileRect/>
              </a:gra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43" name="Oval 21"/>
              <p:cNvSpPr/>
              <p:nvPr/>
            </p:nvSpPr>
            <p:spPr>
              <a:xfrm rot="7200000">
                <a:off x="2138980" y="2306922"/>
                <a:ext cx="3006706" cy="2792676"/>
              </a:xfrm>
              <a:custGeom>
                <a:avLst/>
                <a:gdLst/>
                <a:ahLst/>
                <a:cxnLst/>
                <a:rect l="l" t="t" r="r" b="b"/>
                <a:pathLst>
                  <a:path w="3006706" h="2792676">
                    <a:moveTo>
                      <a:pt x="181446" y="2005910"/>
                    </a:moveTo>
                    <a:cubicBezTo>
                      <a:pt x="65730" y="1792895"/>
                      <a:pt x="0" y="1548786"/>
                      <a:pt x="0" y="1289323"/>
                    </a:cubicBezTo>
                    <a:lnTo>
                      <a:pt x="476" y="1279903"/>
                    </a:lnTo>
                    <a:lnTo>
                      <a:pt x="477" y="1279903"/>
                    </a:lnTo>
                    <a:cubicBezTo>
                      <a:pt x="10" y="1283040"/>
                      <a:pt x="1" y="1286180"/>
                      <a:pt x="1" y="1289324"/>
                    </a:cubicBezTo>
                    <a:cubicBezTo>
                      <a:pt x="1" y="1296440"/>
                      <a:pt x="50" y="1303545"/>
                      <a:pt x="1077" y="1310625"/>
                    </a:cubicBezTo>
                    <a:cubicBezTo>
                      <a:pt x="224103" y="1444366"/>
                      <a:pt x="485252" y="1520305"/>
                      <a:pt x="764138" y="1520305"/>
                    </a:cubicBezTo>
                    <a:cubicBezTo>
                      <a:pt x="1594417" y="1520305"/>
                      <a:pt x="2267491" y="847231"/>
                      <a:pt x="2267491" y="16952"/>
                    </a:cubicBezTo>
                    <a:lnTo>
                      <a:pt x="2266931" y="5859"/>
                    </a:lnTo>
                    <a:lnTo>
                      <a:pt x="2272843" y="0"/>
                    </a:lnTo>
                    <a:cubicBezTo>
                      <a:pt x="2712830" y="260715"/>
                      <a:pt x="3006706" y="740700"/>
                      <a:pt x="3006706" y="1289323"/>
                    </a:cubicBezTo>
                    <a:cubicBezTo>
                      <a:pt x="3006706" y="2119602"/>
                      <a:pt x="2333632" y="2792676"/>
                      <a:pt x="1503353" y="2792676"/>
                    </a:cubicBezTo>
                    <a:cubicBezTo>
                      <a:pt x="932536" y="2792676"/>
                      <a:pt x="436023" y="2474544"/>
                      <a:pt x="181446" y="2005910"/>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8100000" scaled="1"/>
                <a:tileRect/>
              </a:gra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
          <p:nvSpPr>
            <p:cNvPr id="44" name="Rectangle 286"/>
            <p:cNvSpPr txBox="1">
              <a:spLocks noChangeArrowheads="1"/>
            </p:cNvSpPr>
            <p:nvPr/>
          </p:nvSpPr>
          <p:spPr bwMode="auto">
            <a:xfrm>
              <a:off x="4511023" y="3624353"/>
              <a:ext cx="1493554" cy="68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63">
                <a:buClr>
                  <a:schemeClr val="tx2"/>
                </a:buClr>
              </a:pPr>
              <a:r>
                <a:rPr lang="en-US" sz="1400" b="1" dirty="0" smtClean="0">
                  <a:solidFill>
                    <a:schemeClr val="bg1"/>
                  </a:solidFill>
                </a:rPr>
                <a:t>Achieve price and quality transparency</a:t>
              </a:r>
              <a:endParaRPr lang="en-US" sz="1400" b="1" dirty="0">
                <a:solidFill>
                  <a:schemeClr val="bg1"/>
                </a:solidFill>
              </a:endParaRPr>
            </a:p>
          </p:txBody>
        </p:sp>
        <p:sp>
          <p:nvSpPr>
            <p:cNvPr id="45" name="Rectangle 286"/>
            <p:cNvSpPr txBox="1">
              <a:spLocks noChangeArrowheads="1"/>
            </p:cNvSpPr>
            <p:nvPr/>
          </p:nvSpPr>
          <p:spPr bwMode="auto">
            <a:xfrm>
              <a:off x="3924809" y="1359749"/>
              <a:ext cx="133299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63"/>
              <a:r>
                <a:rPr lang="en-US" sz="1400" b="1" dirty="0" smtClean="0">
                  <a:solidFill>
                    <a:schemeClr val="bg1"/>
                  </a:solidFill>
                </a:rPr>
                <a:t>Redesign rural health</a:t>
              </a:r>
              <a:endParaRPr lang="en-US" sz="1400" b="1" dirty="0">
                <a:solidFill>
                  <a:schemeClr val="bg1"/>
                </a:solidFill>
              </a:endParaRPr>
            </a:p>
          </p:txBody>
        </p:sp>
        <p:sp>
          <p:nvSpPr>
            <p:cNvPr id="49" name="Rectangle 286"/>
            <p:cNvSpPr txBox="1">
              <a:spLocks noChangeArrowheads="1"/>
            </p:cNvSpPr>
            <p:nvPr/>
          </p:nvSpPr>
          <p:spPr bwMode="auto">
            <a:xfrm>
              <a:off x="2712720" y="3130655"/>
              <a:ext cx="975360" cy="90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63"/>
              <a:r>
                <a:rPr lang="en-US" sz="1400" b="1" dirty="0" smtClean="0">
                  <a:solidFill>
                    <a:schemeClr val="bg1"/>
                  </a:solidFill>
                </a:rPr>
                <a:t>Accelerate transition to paying for value  </a:t>
              </a:r>
              <a:endParaRPr lang="en-US" sz="1400" b="1" dirty="0">
                <a:solidFill>
                  <a:schemeClr val="bg1"/>
                </a:solidFill>
              </a:endParaRPr>
            </a:p>
          </p:txBody>
        </p:sp>
        <p:sp>
          <p:nvSpPr>
            <p:cNvPr id="50" name="Rectangle 286"/>
            <p:cNvSpPr txBox="1">
              <a:spLocks noChangeArrowheads="1"/>
            </p:cNvSpPr>
            <p:nvPr/>
          </p:nvSpPr>
          <p:spPr bwMode="auto">
            <a:xfrm>
              <a:off x="4053650" y="2878856"/>
              <a:ext cx="85549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63"/>
              <a:r>
                <a:rPr lang="en-US" sz="1400" b="1" dirty="0" smtClean="0">
                  <a:solidFill>
                    <a:schemeClr val="bg1"/>
                  </a:solidFill>
                </a:rPr>
                <a:t>Outcome</a:t>
              </a:r>
            </a:p>
          </p:txBody>
        </p:sp>
      </p:grpSp>
      <p:sp>
        <p:nvSpPr>
          <p:cNvPr id="7" name="Pentagon 6"/>
          <p:cNvSpPr/>
          <p:nvPr/>
        </p:nvSpPr>
        <p:spPr>
          <a:xfrm rot="16200000" flipV="1">
            <a:off x="3510444" y="3848800"/>
            <a:ext cx="1441805" cy="2952066"/>
          </a:xfrm>
          <a:prstGeom prst="homePlate">
            <a:avLst>
              <a:gd name="adj" fmla="val 23483"/>
            </a:avLst>
          </a:prstGeom>
          <a:gradFill flip="none" rotWithShape="1">
            <a:gsLst>
              <a:gs pos="0">
                <a:schemeClr val="accent4">
                  <a:alpha val="69000"/>
                </a:schemeClr>
              </a:gs>
              <a:gs pos="100000">
                <a:schemeClr val="accent4">
                  <a:alpha val="21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8" name="Rectangle 11"/>
          <p:cNvSpPr txBox="1"/>
          <p:nvPr/>
        </p:nvSpPr>
        <p:spPr>
          <a:xfrm>
            <a:off x="2901657" y="5101991"/>
            <a:ext cx="2659380" cy="861774"/>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a:solidFill>
                  <a:schemeClr val="bg1"/>
                </a:solidFill>
              </a:rPr>
              <a:t>Supported </a:t>
            </a:r>
            <a:r>
              <a:rPr lang="en-US" sz="1400" b="1" dirty="0" smtClean="0">
                <a:solidFill>
                  <a:schemeClr val="bg1"/>
                </a:solidFill>
              </a:rPr>
              <a:t>by</a:t>
            </a:r>
          </a:p>
          <a:p>
            <a:pPr lvl="1">
              <a:buClr>
                <a:schemeClr val="bg1"/>
              </a:buClr>
            </a:pPr>
            <a:r>
              <a:rPr lang="en-US" sz="1400" dirty="0">
                <a:solidFill>
                  <a:schemeClr val="bg1"/>
                </a:solidFill>
              </a:rPr>
              <a:t>Population health approaches</a:t>
            </a:r>
          </a:p>
          <a:p>
            <a:pPr lvl="1">
              <a:buClr>
                <a:schemeClr val="bg1"/>
              </a:buClr>
            </a:pPr>
            <a:r>
              <a:rPr lang="en-US" sz="1400" dirty="0">
                <a:solidFill>
                  <a:schemeClr val="bg1"/>
                </a:solidFill>
              </a:rPr>
              <a:t>Health care transformation</a:t>
            </a:r>
          </a:p>
          <a:p>
            <a:pPr lvl="1">
              <a:buClr>
                <a:schemeClr val="bg1"/>
              </a:buClr>
            </a:pPr>
            <a:r>
              <a:rPr lang="en-US" sz="1400" dirty="0" smtClean="0">
                <a:solidFill>
                  <a:schemeClr val="bg1"/>
                </a:solidFill>
              </a:rPr>
              <a:t>HIT/</a:t>
            </a:r>
            <a:r>
              <a:rPr lang="en-US" sz="1400" dirty="0" err="1" smtClean="0">
                <a:solidFill>
                  <a:schemeClr val="bg1"/>
                </a:solidFill>
              </a:rPr>
              <a:t>HIE</a:t>
            </a:r>
            <a:endParaRPr lang="en-US" sz="1400" dirty="0">
              <a:solidFill>
                <a:schemeClr val="bg1"/>
              </a:solidFill>
            </a:endParaRPr>
          </a:p>
        </p:txBody>
      </p:sp>
      <p:sp>
        <p:nvSpPr>
          <p:cNvPr id="51" name="Rectangle 11"/>
          <p:cNvSpPr txBox="1">
            <a:spLocks/>
          </p:cNvSpPr>
          <p:nvPr/>
        </p:nvSpPr>
        <p:spPr>
          <a:xfrm>
            <a:off x="6454140" y="2982931"/>
            <a:ext cx="1139349" cy="1077218"/>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sz="1400" dirty="0" smtClean="0"/>
              <a:t>Better </a:t>
            </a:r>
            <a:r>
              <a:rPr lang="en-US" sz="1400" dirty="0"/>
              <a:t>care </a:t>
            </a:r>
          </a:p>
          <a:p>
            <a:pPr lvl="1"/>
            <a:r>
              <a:rPr lang="en-US" sz="1400" dirty="0"/>
              <a:t>Smarter </a:t>
            </a:r>
            <a:r>
              <a:rPr lang="en-US" sz="1400" dirty="0" smtClean="0"/>
              <a:t>spending</a:t>
            </a:r>
          </a:p>
          <a:p>
            <a:pPr lvl="1"/>
            <a:r>
              <a:rPr lang="en-US" sz="1400" dirty="0" smtClean="0"/>
              <a:t>Healthier people</a:t>
            </a:r>
            <a:endParaRPr lang="en-US" sz="1400" dirty="0"/>
          </a:p>
        </p:txBody>
      </p:sp>
      <p:cxnSp>
        <p:nvCxnSpPr>
          <p:cNvPr id="19" name="Straight Connector 18"/>
          <p:cNvCxnSpPr>
            <a:cxnSpLocks/>
          </p:cNvCxnSpPr>
          <p:nvPr/>
        </p:nvCxnSpPr>
        <p:spPr>
          <a:xfrm>
            <a:off x="6347460" y="2943584"/>
            <a:ext cx="0" cy="118494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004577" y="1299957"/>
            <a:ext cx="1491518" cy="184666"/>
            <a:chOff x="7835905" y="279400"/>
            <a:chExt cx="1491518" cy="184666"/>
          </a:xfrm>
        </p:grpSpPr>
        <p:sp>
          <p:nvSpPr>
            <p:cNvPr id="53" name="Legend1"/>
            <p:cNvSpPr>
              <a:spLocks noChangeArrowheads="1"/>
            </p:cNvSpPr>
            <p:nvPr/>
          </p:nvSpPr>
          <p:spPr bwMode="auto">
            <a:xfrm>
              <a:off x="8089905" y="279400"/>
              <a:ext cx="12375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smtClean="0">
                  <a:latin typeface="+mn-lt"/>
                </a:rPr>
                <a:t>Primary strategies</a:t>
              </a:r>
              <a:endParaRPr lang="en-US" sz="1200" dirty="0">
                <a:latin typeface="+mn-lt"/>
              </a:endParaRPr>
            </a:p>
          </p:txBody>
        </p:sp>
        <p:sp>
          <p:nvSpPr>
            <p:cNvPr id="54" name="LegendRectangle1"/>
            <p:cNvSpPr>
              <a:spLocks noChangeArrowheads="1"/>
            </p:cNvSpPr>
            <p:nvPr/>
          </p:nvSpPr>
          <p:spPr bwMode="auto">
            <a:xfrm>
              <a:off x="7835905" y="290513"/>
              <a:ext cx="165100" cy="160338"/>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8100000" scaled="1"/>
              <a:tileRect/>
            </a:gradFill>
            <a:ln w="76200">
              <a:noFill/>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grpSp>
      <p:sp>
        <p:nvSpPr>
          <p:cNvPr id="28" name="Oval 27"/>
          <p:cNvSpPr/>
          <p:nvPr/>
        </p:nvSpPr>
        <p:spPr>
          <a:xfrm>
            <a:off x="4559177" y="3528188"/>
            <a:ext cx="167604" cy="167604"/>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cxnSp>
        <p:nvCxnSpPr>
          <p:cNvPr id="22" name="Straight Connector 21"/>
          <p:cNvCxnSpPr/>
          <p:nvPr/>
        </p:nvCxnSpPr>
        <p:spPr>
          <a:xfrm>
            <a:off x="4642979" y="3608666"/>
            <a:ext cx="1704481" cy="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9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05" y="237660"/>
            <a:ext cx="8415626" cy="600164"/>
          </a:xfrm>
        </p:spPr>
        <p:txBody>
          <a:bodyPr/>
          <a:lstStyle/>
          <a:p>
            <a:r>
              <a:rPr lang="en-US" dirty="0" smtClean="0"/>
              <a:t>Priority </a:t>
            </a:r>
            <a:r>
              <a:rPr lang="en-US" dirty="0"/>
              <a:t>#1 </a:t>
            </a:r>
            <a:r>
              <a:rPr lang="en-US" sz="2000" dirty="0">
                <a:solidFill>
                  <a:srgbClr val="000000"/>
                </a:solidFill>
              </a:rPr>
              <a:t>–</a:t>
            </a:r>
            <a:r>
              <a:rPr lang="en-US" dirty="0" smtClean="0"/>
              <a:t> Price and quality transparency end state vision and objectives</a:t>
            </a:r>
            <a:endParaRPr lang="en-US" dirty="0"/>
          </a:p>
        </p:txBody>
      </p:sp>
      <p:sp>
        <p:nvSpPr>
          <p:cNvPr id="3" name="Rectangle 2"/>
          <p:cNvSpPr/>
          <p:nvPr/>
        </p:nvSpPr>
        <p:spPr>
          <a:xfrm>
            <a:off x="389226" y="1061933"/>
            <a:ext cx="3965865" cy="186345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4" name="Rectangle 3"/>
          <p:cNvSpPr/>
          <p:nvPr/>
        </p:nvSpPr>
        <p:spPr>
          <a:xfrm>
            <a:off x="4574238" y="1061933"/>
            <a:ext cx="3965865" cy="186345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5" name="Rectangle 4"/>
          <p:cNvSpPr/>
          <p:nvPr/>
        </p:nvSpPr>
        <p:spPr>
          <a:xfrm>
            <a:off x="4574238" y="3128696"/>
            <a:ext cx="3965865" cy="186345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6" name="Rectangle 5"/>
          <p:cNvSpPr/>
          <p:nvPr/>
        </p:nvSpPr>
        <p:spPr>
          <a:xfrm>
            <a:off x="389226" y="3128696"/>
            <a:ext cx="3965865" cy="186345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8" name="Rectangle 7"/>
          <p:cNvSpPr/>
          <p:nvPr/>
        </p:nvSpPr>
        <p:spPr>
          <a:xfrm>
            <a:off x="389226" y="1061932"/>
            <a:ext cx="3965865" cy="425017"/>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960"/>
                </a:solidFill>
                <a:ea typeface="Arial Unicode MS" pitchFamily="34" charset="-128"/>
                <a:cs typeface="Arial Unicode MS" pitchFamily="34" charset="-128"/>
              </a:rPr>
              <a:t>Performance </a:t>
            </a:r>
            <a:r>
              <a:rPr lang="en-US" b="1" dirty="0" smtClean="0">
                <a:solidFill>
                  <a:srgbClr val="002960"/>
                </a:solidFill>
                <a:ea typeface="Arial Unicode MS" pitchFamily="34" charset="-128"/>
                <a:cs typeface="Arial Unicode MS" pitchFamily="34" charset="-128"/>
              </a:rPr>
              <a:t>transparency</a:t>
            </a:r>
            <a:endParaRPr lang="en-US" b="1" dirty="0">
              <a:solidFill>
                <a:srgbClr val="002960"/>
              </a:solidFill>
              <a:ea typeface="Arial Unicode MS" pitchFamily="34" charset="-128"/>
              <a:cs typeface="Arial Unicode MS" pitchFamily="34" charset="-128"/>
            </a:endParaRPr>
          </a:p>
        </p:txBody>
      </p:sp>
      <p:sp>
        <p:nvSpPr>
          <p:cNvPr id="9" name="Rectangle 8"/>
          <p:cNvSpPr/>
          <p:nvPr/>
        </p:nvSpPr>
        <p:spPr>
          <a:xfrm>
            <a:off x="4574238" y="1061932"/>
            <a:ext cx="3965865" cy="425017"/>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960"/>
                </a:solidFill>
                <a:ea typeface="Arial Unicode MS" pitchFamily="34" charset="-128"/>
                <a:cs typeface="Arial Unicode MS" pitchFamily="34" charset="-128"/>
              </a:rPr>
              <a:t>“</a:t>
            </a:r>
            <a:r>
              <a:rPr lang="en-US" b="1" dirty="0" err="1">
                <a:solidFill>
                  <a:srgbClr val="002960"/>
                </a:solidFill>
                <a:ea typeface="Arial Unicode MS" pitchFamily="34" charset="-128"/>
                <a:cs typeface="Arial Unicode MS" pitchFamily="34" charset="-128"/>
              </a:rPr>
              <a:t>Shoppable</a:t>
            </a:r>
            <a:r>
              <a:rPr lang="en-US" b="1" dirty="0">
                <a:solidFill>
                  <a:srgbClr val="002960"/>
                </a:solidFill>
                <a:ea typeface="Arial Unicode MS" pitchFamily="34" charset="-128"/>
                <a:cs typeface="Arial Unicode MS" pitchFamily="34" charset="-128"/>
              </a:rPr>
              <a:t>” </a:t>
            </a:r>
            <a:r>
              <a:rPr lang="en-US" b="1" dirty="0" smtClean="0">
                <a:solidFill>
                  <a:srgbClr val="002960"/>
                </a:solidFill>
                <a:ea typeface="Arial Unicode MS" pitchFamily="34" charset="-128"/>
                <a:cs typeface="Arial Unicode MS" pitchFamily="34" charset="-128"/>
              </a:rPr>
              <a:t>care transparency</a:t>
            </a:r>
            <a:endParaRPr lang="en-US" b="1" dirty="0">
              <a:solidFill>
                <a:srgbClr val="002960"/>
              </a:solidFill>
              <a:ea typeface="Arial Unicode MS" pitchFamily="34" charset="-128"/>
              <a:cs typeface="Arial Unicode MS" pitchFamily="34" charset="-128"/>
            </a:endParaRPr>
          </a:p>
        </p:txBody>
      </p:sp>
      <p:sp>
        <p:nvSpPr>
          <p:cNvPr id="10" name="Rectangle 9"/>
          <p:cNvSpPr/>
          <p:nvPr/>
        </p:nvSpPr>
        <p:spPr>
          <a:xfrm>
            <a:off x="389226" y="3128695"/>
            <a:ext cx="3965865" cy="425017"/>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002960"/>
                </a:solidFill>
                <a:ea typeface="Arial Unicode MS" pitchFamily="34" charset="-128"/>
                <a:cs typeface="Arial Unicode MS" pitchFamily="34" charset="-128"/>
              </a:rPr>
              <a:t>Rewarding value</a:t>
            </a:r>
            <a:endParaRPr lang="en-US" b="1" dirty="0">
              <a:solidFill>
                <a:srgbClr val="002960"/>
              </a:solidFill>
              <a:ea typeface="Arial Unicode MS" pitchFamily="34" charset="-128"/>
              <a:cs typeface="Arial Unicode MS" pitchFamily="34" charset="-128"/>
            </a:endParaRPr>
          </a:p>
        </p:txBody>
      </p:sp>
      <p:sp>
        <p:nvSpPr>
          <p:cNvPr id="11" name="Rectangle 10"/>
          <p:cNvSpPr/>
          <p:nvPr/>
        </p:nvSpPr>
        <p:spPr>
          <a:xfrm>
            <a:off x="4574238" y="3128695"/>
            <a:ext cx="3965865" cy="425017"/>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002960"/>
                </a:solidFill>
                <a:ea typeface="Arial Unicode MS" pitchFamily="34" charset="-128"/>
                <a:cs typeface="Arial Unicode MS" pitchFamily="34" charset="-128"/>
              </a:rPr>
              <a:t>Consumer behavior change</a:t>
            </a:r>
            <a:endParaRPr lang="en-US" b="1" dirty="0">
              <a:solidFill>
                <a:srgbClr val="002960"/>
              </a:solidFill>
              <a:ea typeface="Arial Unicode MS" pitchFamily="34" charset="-128"/>
              <a:cs typeface="Arial Unicode MS" pitchFamily="34" charset="-128"/>
            </a:endParaRPr>
          </a:p>
        </p:txBody>
      </p:sp>
      <p:sp>
        <p:nvSpPr>
          <p:cNvPr id="12" name="Rectangle 13"/>
          <p:cNvSpPr txBox="1">
            <a:spLocks/>
          </p:cNvSpPr>
          <p:nvPr/>
        </p:nvSpPr>
        <p:spPr>
          <a:xfrm>
            <a:off x="492204" y="1543944"/>
            <a:ext cx="3773010" cy="9848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dirty="0" smtClean="0">
                <a:ea typeface="ＭＳ Ｐゴシック"/>
                <a:cs typeface="+mn-cs"/>
              </a:rPr>
              <a:t>Patients, providers</a:t>
            </a:r>
            <a:r>
              <a:rPr lang="en-US" dirty="0">
                <a:ea typeface="ＭＳ Ｐゴシック"/>
                <a:cs typeface="+mn-cs"/>
              </a:rPr>
              <a:t>, </a:t>
            </a:r>
            <a:r>
              <a:rPr lang="en-US" dirty="0" smtClean="0">
                <a:ea typeface="ＭＳ Ｐゴシック"/>
                <a:cs typeface="+mn-cs"/>
              </a:rPr>
              <a:t>employers, and </a:t>
            </a:r>
            <a:r>
              <a:rPr lang="en-US" dirty="0">
                <a:ea typeface="ＭＳ Ｐゴシック"/>
                <a:cs typeface="+mn-cs"/>
              </a:rPr>
              <a:t>other </a:t>
            </a:r>
            <a:r>
              <a:rPr lang="en-US" dirty="0" smtClean="0">
                <a:ea typeface="ＭＳ Ｐゴシック"/>
                <a:cs typeface="+mn-cs"/>
              </a:rPr>
              <a:t>stakeholders </a:t>
            </a:r>
            <a:r>
              <a:rPr lang="en-US" dirty="0">
                <a:ea typeface="ＭＳ Ｐゴシック"/>
                <a:cs typeface="+mn-cs"/>
              </a:rPr>
              <a:t>have clear understanding of </a:t>
            </a:r>
            <a:r>
              <a:rPr lang="en-US" dirty="0" smtClean="0">
                <a:ea typeface="ＭＳ Ｐゴシック"/>
                <a:cs typeface="+mn-cs"/>
              </a:rPr>
              <a:t>cost and quality performance</a:t>
            </a:r>
            <a:endParaRPr lang="en-US" dirty="0">
              <a:ea typeface="ＭＳ Ｐゴシック"/>
              <a:cs typeface="+mn-cs"/>
            </a:endParaRPr>
          </a:p>
        </p:txBody>
      </p:sp>
      <p:sp>
        <p:nvSpPr>
          <p:cNvPr id="13" name="Rectangle 13"/>
          <p:cNvSpPr txBox="1">
            <a:spLocks/>
          </p:cNvSpPr>
          <p:nvPr/>
        </p:nvSpPr>
        <p:spPr>
          <a:xfrm>
            <a:off x="492204" y="3626855"/>
            <a:ext cx="3773010" cy="11268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ＭＳ Ｐゴシック"/>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dirty="0"/>
              <a:t>Level of transparency enables the implementation of innovative payment models to reward providers for delivering patient outcomes and cost-effectiveness</a:t>
            </a:r>
          </a:p>
        </p:txBody>
      </p:sp>
      <p:sp>
        <p:nvSpPr>
          <p:cNvPr id="14" name="Rectangle 13"/>
          <p:cNvSpPr txBox="1">
            <a:spLocks/>
          </p:cNvSpPr>
          <p:nvPr/>
        </p:nvSpPr>
        <p:spPr>
          <a:xfrm>
            <a:off x="4670665" y="3626855"/>
            <a:ext cx="3773010" cy="6760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ＭＳ Ｐゴシック"/>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dirty="0"/>
              <a:t>Consumers are able to understand the impact of their behaviors on their own personal health</a:t>
            </a:r>
          </a:p>
        </p:txBody>
      </p:sp>
      <p:sp>
        <p:nvSpPr>
          <p:cNvPr id="15" name="Rectangle 13"/>
          <p:cNvSpPr txBox="1">
            <a:spLocks/>
          </p:cNvSpPr>
          <p:nvPr/>
        </p:nvSpPr>
        <p:spPr>
          <a:xfrm>
            <a:off x="4670665" y="1540565"/>
            <a:ext cx="3773010" cy="6760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ＭＳ Ｐゴシック"/>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dirty="0"/>
              <a:t>Patients are empowered, enabled, and incented to make value-conscious decisions around their care choices</a:t>
            </a:r>
          </a:p>
        </p:txBody>
      </p:sp>
      <p:sp>
        <p:nvSpPr>
          <p:cNvPr id="17" name="TextBox 36"/>
          <p:cNvSpPr txBox="1"/>
          <p:nvPr>
            <p:custDataLst>
              <p:tags r:id="rId1"/>
            </p:custDataLst>
          </p:nvPr>
        </p:nvSpPr>
        <p:spPr>
          <a:xfrm>
            <a:off x="1377392" y="4885644"/>
            <a:ext cx="6206654" cy="1145755"/>
          </a:xfrm>
          <a:prstGeom prst="roundRect">
            <a:avLst/>
          </a:prstGeom>
          <a:solidFill>
            <a:schemeClr val="bg1"/>
          </a:solidFill>
          <a:ln w="19050">
            <a:solidFill>
              <a:schemeClr val="accent4"/>
            </a:solidFill>
            <a:miter lim="800000"/>
            <a:headEnd/>
            <a:tailEnd/>
          </a:ln>
          <a:effectLst/>
          <a:extLst/>
        </p:spPr>
        <p:txBody>
          <a:bodyPr vert="horz" wrap="square" lIns="76200" tIns="76200" rIns="76200" bIns="76200"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ts val="600"/>
              </a:spcBef>
            </a:pPr>
            <a:r>
              <a:rPr lang="en-US" b="1" dirty="0" smtClean="0">
                <a:solidFill>
                  <a:schemeClr val="accent4"/>
                </a:solidFill>
              </a:rPr>
              <a:t>Commonwealth plays different roles </a:t>
            </a:r>
            <a:r>
              <a:rPr lang="en-US" dirty="0" smtClean="0"/>
              <a:t>to achieve objectives:</a:t>
            </a:r>
          </a:p>
          <a:p>
            <a:pPr lvl="1">
              <a:spcBef>
                <a:spcPts val="600"/>
              </a:spcBef>
            </a:pPr>
            <a:r>
              <a:rPr lang="en-US" b="1" dirty="0" smtClean="0">
                <a:solidFill>
                  <a:schemeClr val="accent4"/>
                </a:solidFill>
                <a:ea typeface="ＭＳ Ｐゴシック"/>
              </a:rPr>
              <a:t>Catalyzer </a:t>
            </a:r>
            <a:r>
              <a:rPr lang="en-US" dirty="0">
                <a:ea typeface="ＭＳ Ｐゴシック"/>
              </a:rPr>
              <a:t>of </a:t>
            </a:r>
            <a:r>
              <a:rPr lang="en-US" dirty="0" smtClean="0">
                <a:ea typeface="ＭＳ Ｐゴシック"/>
              </a:rPr>
              <a:t>health care </a:t>
            </a:r>
            <a:r>
              <a:rPr lang="en-US" dirty="0">
                <a:ea typeface="ＭＳ Ｐゴシック"/>
              </a:rPr>
              <a:t>change for </a:t>
            </a:r>
            <a:r>
              <a:rPr lang="en-US" dirty="0" smtClean="0">
                <a:ea typeface="ＭＳ Ｐゴシック"/>
              </a:rPr>
              <a:t>all</a:t>
            </a:r>
            <a:endParaRPr lang="en-US" dirty="0">
              <a:ea typeface="ＭＳ Ｐゴシック"/>
            </a:endParaRPr>
          </a:p>
          <a:p>
            <a:pPr lvl="1">
              <a:spcBef>
                <a:spcPts val="600"/>
              </a:spcBef>
            </a:pPr>
            <a:r>
              <a:rPr lang="en-US" b="1" dirty="0" smtClean="0">
                <a:solidFill>
                  <a:schemeClr val="accent4"/>
                </a:solidFill>
                <a:ea typeface="ＭＳ Ｐゴシック"/>
              </a:rPr>
              <a:t>Actor, </a:t>
            </a:r>
            <a:r>
              <a:rPr lang="en-US" dirty="0" smtClean="0">
                <a:ea typeface="ＭＳ Ｐゴシック"/>
              </a:rPr>
              <a:t>via </a:t>
            </a:r>
            <a:r>
              <a:rPr lang="en-US" dirty="0">
                <a:ea typeface="ＭＳ Ｐゴシック"/>
              </a:rPr>
              <a:t>actions that improve </a:t>
            </a:r>
            <a:r>
              <a:rPr lang="en-US" dirty="0" smtClean="0">
                <a:ea typeface="ＭＳ Ｐゴシック"/>
              </a:rPr>
              <a:t>state-run programs</a:t>
            </a:r>
            <a:endParaRPr lang="en-US" dirty="0">
              <a:ea typeface="ＭＳ Ｐゴシック"/>
            </a:endParaRPr>
          </a:p>
        </p:txBody>
      </p:sp>
    </p:spTree>
    <p:extLst>
      <p:ext uri="{BB962C8B-B14F-4D97-AF65-F5344CB8AC3E}">
        <p14:creationId xmlns:p14="http://schemas.microsoft.com/office/powerpoint/2010/main" val="35125828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UNDODONOTDELETE" val="0"/>
  <p:tag name="THINKCELLPRESENTATIONDONOTDELETE" val="&lt;?xml version=&quot;1.0&quot; encoding=&quot;UTF-16&quot; standalone=&quot;yes&quot;?&gt;&#10;&lt;root reqver=&quot;21047&quot;&gt;&lt;version val=&quot;23256&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1-%Y&lt;/m_strFormatTime&gt;&lt;/m_precDefaultDate&gt;&lt;m_precDefaultYear/&gt;&lt;m_precDefaultQuarter&gt;&lt;m_bNumberIsYear val=&quot;0&quot;/&gt;&lt;m_strFormatTime&gt;Q%5&lt;/m_strFormatTime&gt;&lt;/m_precDefaultQuarter&gt;&lt;m_precDefaultMonth/&gt;&lt;m_precDefaultWeek&gt;&lt;m_bNumberIsYear val=&quot;0&quot;/&gt;&lt;m_strFormatTime&gt;%4&lt;/m_strFormatTime&gt;&lt;/m_precDefaultWeek&gt;&lt;m_precDefaultDay&gt;&lt;m_bNumberIsYear val=&quot;0&quot;/&gt;&lt;m_strFormatTime&gt;%d&lt;/m_strFormatTime&gt;&lt;/m_precDefaultDay&gt;&lt;m_mruColor&gt;&lt;m_vecMRU length=&quot;6&quot;&gt;&lt;elem m_fUsage=&quot;1.89999999999999990000E+000&quot;&gt;&lt;m_msothmcolidx val=&quot;0&quot;/&gt;&lt;m_rgb r=&quot;0&quot; g=&quot;b0&quot; b=&quot;f0&quot;/&gt;&lt;m_ppcolschidx tagver0=&quot;23004&quot; tagname0=&quot;m_ppcolschidxUNRECOGNIZED&quot; val=&quot;0&quot;/&gt;&lt;m_nBrightness val=&quot;0&quot;/&gt;&lt;/elem&gt;&lt;elem m_fUsage=&quot;1.53899999999999990000E+000&quot;&gt;&lt;m_msothmcolidx val=&quot;0&quot;/&gt;&lt;m_rgb r=&quot;b2&quot; g=&quot;b2&quot; b=&quot;b2&quot;/&gt;&lt;m_ppcolschidx tagver0=&quot;23004&quot; tagname0=&quot;m_ppcolschidxUNRECOGNIZED&quot; val=&quot;0&quot;/&gt;&lt;m_nBrightness val=&quot;0&quot;/&gt;&lt;/elem&gt;&lt;elem m_fUsage=&quot;1.24659000000000010000E+000&quot;&gt;&lt;m_msothmcolidx val=&quot;0&quot;/&gt;&lt;m_rgb r=&quot;ff&quot; g=&quot;66&quot; b=&quot;0&quot;/&gt;&lt;m_ppcolschidx tagver0=&quot;23004&quot; tagname0=&quot;m_ppcolschidxUNRECOGNIZED&quot; val=&quot;0&quot;/&gt;&lt;m_nBrightness val=&quot;0&quot;/&gt;&lt;/elem&gt;&lt;elem m_fUsage=&quot;8.65717389000000170000E-001&quot;&gt;&lt;m_msothmcolidx val=&quot;0&quot;/&gt;&lt;m_rgb r=&quot;ff&quot; g=&quot;0&quot; b=&quot;0&quot;/&gt;&lt;m_ppcolschidx tagver0=&quot;23004&quot; tagname0=&quot;m_ppcolschidxUNRECOGNIZED&quot; val=&quot;0&quot;/&gt;&lt;m_nBrightness val=&quot;0&quot;/&gt;&lt;/elem&gt;&lt;elem m_fUsage=&quot;5.31441000000000160000E-001&quot;&gt;&lt;m_msothmcolidx val=&quot;0&quot;/&gt;&lt;m_rgb r=&quot;ee&quot; g=&quot;39&quot; b=&quot;d&quot;/&gt;&lt;m_ppcolschidx tagver0=&quot;23004&quot; tagname0=&quot;m_ppcolschidxUNRECOGNIZED&quot; val=&quot;0&quot;/&gt;&lt;m_nBrightness val=&quot;0&quot;/&gt;&lt;/elem&gt;&lt;elem m_fUsage=&quot;4.30467210000000160000E-001&quot;&gt;&lt;m_msothmcolidx val=&quot;0&quot;/&gt;&lt;m_rgb r=&quot;e4&quot; g=&quot;88&quot; b=&quot;21&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ISNEWSLIDENUMBER" val="False"/>
  <p:tag name="PREVIOUSNAME" val="C:\Users\Yasmine Fage\Nomadesk\PA-SIM\03- Client documents in progress\HIP Steering Committee Webinar - January 13 2016VFFF.pptx"/>
</p:tagLst>
</file>

<file path=ppt/tags/tag10.xml><?xml version="1.0" encoding="utf-8"?>
<p:tagLst xmlns:a="http://schemas.openxmlformats.org/drawingml/2006/main" xmlns:r="http://schemas.openxmlformats.org/officeDocument/2006/relationships" xmlns:p="http://schemas.openxmlformats.org/presentationml/2006/main">
  <p:tag name="NAME" val="Logo"/>
</p:tagLst>
</file>

<file path=ppt/tags/tag11.xml><?xml version="1.0" encoding="utf-8"?>
<p:tagLst xmlns:a="http://schemas.openxmlformats.org/drawingml/2006/main" xmlns:r="http://schemas.openxmlformats.org/officeDocument/2006/relationships" xmlns:p="http://schemas.openxmlformats.org/presentationml/2006/main">
  <p:tag name="NAME" val="Logo"/>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9wDN0OOCYk.F3LAgLf4ctg"/>
</p:tagLst>
</file>

<file path=ppt/tags/tag15.xml><?xml version="1.0" encoding="utf-8"?>
<p:tagLst xmlns:a="http://schemas.openxmlformats.org/drawingml/2006/main" xmlns:r="http://schemas.openxmlformats.org/officeDocument/2006/relationships" xmlns:p="http://schemas.openxmlformats.org/presentationml/2006/main">
  <p:tag name="RESIZE" val="Yes"/>
</p:tagLst>
</file>

<file path=ppt/tags/tag16.xml><?xml version="1.0" encoding="utf-8"?>
<p:tagLst xmlns:a="http://schemas.openxmlformats.org/drawingml/2006/main" xmlns:r="http://schemas.openxmlformats.org/officeDocument/2006/relationships" xmlns:p="http://schemas.openxmlformats.org/presentationml/2006/main">
  <p:tag name="RESIZE" val="Yes"/>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X3ubtDsVku6mmYAZuOCD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dbm7zfGUv0.SWV5XD1WAP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_Cz.nkOXjkOhAibNsnEHV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9nuu_IZyo06DRLVOeT2er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0CLtU.a.y0WNE10vKXH0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qHTc9O9p4Em3ZRnMrrDB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r7BsUELFjU.ssYL3p6uY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tzXFH.DWFU.QZ9BOU4Ag4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GhSnCOJMIEWwhbPmZAjDf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odIscNNnrke4tllnDue9R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LDLMTYfKpU2qqnqk1mGes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QCl091_UU2uGg1XGiqQF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TNNL8A3nQEStk2U2WoKN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VRQ84b0ma02YNmXJuR03o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uRXJ66osSk6SxDzpH6vh8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i_ixq39ykeyrdiaRT.1q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BEuS78vdUOjXPycsewMm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1k.ctrVlME6DJI0HDVJ8Q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yXOrRH060a45DyvGNX5C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JE4XhIhYfE.TF5yzox.fs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y8GaigLB_kqZeWFD_hyB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nr6nMsous0ue7IIRwAfnw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IjrC.h48HEG8kqUsf.1_sQ"/>
</p:tagLst>
</file>

<file path=ppt/tags/tag4.xml><?xml version="1.0" encoding="utf-8"?>
<p:tagLst xmlns:a="http://schemas.openxmlformats.org/drawingml/2006/main" xmlns:r="http://schemas.openxmlformats.org/officeDocument/2006/relationships" xmlns:p="http://schemas.openxmlformats.org/presentationml/2006/main">
  <p:tag name="NAME" val="Logo"/>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sV0cuNNw3kegz11eylcBy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_tTJMRRPHkirwfp1WuFyy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Fma4Ycqvg0.FweHIV.wIP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D77_dbMj0qqyROyP6wpa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13B91z_hgkaM1q4TAKMQj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BFC3MGIQK02puRUidBVUE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lzHG_4HnxE2Xs_6..LwVyg"/>
</p:tagLst>
</file>

<file path=ppt/tags/tag47.xml><?xml version="1.0" encoding="utf-8"?>
<p:tagLst xmlns:a="http://schemas.openxmlformats.org/drawingml/2006/main" xmlns:r="http://schemas.openxmlformats.org/officeDocument/2006/relationships" xmlns:p="http://schemas.openxmlformats.org/presentationml/2006/main">
  <p:tag name="NAME" val="Bracket"/>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NAME" val="Rectangl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NAME" val="RoundedRectangle"/>
</p:tagLst>
</file>

<file path=ppt/tags/tag52.xml><?xml version="1.0" encoding="utf-8"?>
<p:tagLst xmlns:a="http://schemas.openxmlformats.org/drawingml/2006/main" xmlns:r="http://schemas.openxmlformats.org/officeDocument/2006/relationships" xmlns:p="http://schemas.openxmlformats.org/presentationml/2006/main">
  <p:tag name="RESIZE" val="Yes"/>
</p:tagLst>
</file>

<file path=ppt/tags/tag53.xml><?xml version="1.0" encoding="utf-8"?>
<p:tagLst xmlns:a="http://schemas.openxmlformats.org/drawingml/2006/main" xmlns:r="http://schemas.openxmlformats.org/officeDocument/2006/relationships" xmlns:p="http://schemas.openxmlformats.org/presentationml/2006/main">
  <p:tag name="NAME" val="Rectangle"/>
</p:tagLst>
</file>

<file path=ppt/tags/tag54.xml><?xml version="1.0" encoding="utf-8"?>
<p:tagLst xmlns:a="http://schemas.openxmlformats.org/drawingml/2006/main" xmlns:r="http://schemas.openxmlformats.org/officeDocument/2006/relationships" xmlns:p="http://schemas.openxmlformats.org/presentationml/2006/main">
  <p:tag name="NAME" val="Rectangle"/>
</p:tagLst>
</file>

<file path=ppt/tags/tag55.xml><?xml version="1.0" encoding="utf-8"?>
<p:tagLst xmlns:a="http://schemas.openxmlformats.org/drawingml/2006/main" xmlns:r="http://schemas.openxmlformats.org/officeDocument/2006/relationships" xmlns:p="http://schemas.openxmlformats.org/presentationml/2006/main">
  <p:tag name="NAME" val="Rectangle"/>
</p:tagLst>
</file>

<file path=ppt/tags/tag56.xml><?xml version="1.0" encoding="utf-8"?>
<p:tagLst xmlns:a="http://schemas.openxmlformats.org/drawingml/2006/main" xmlns:r="http://schemas.openxmlformats.org/officeDocument/2006/relationships" xmlns:p="http://schemas.openxmlformats.org/presentationml/2006/main">
  <p:tag name="NAME" val="Rectangle"/>
</p:tagLst>
</file>

<file path=ppt/tags/tag57.xml><?xml version="1.0" encoding="utf-8"?>
<p:tagLst xmlns:a="http://schemas.openxmlformats.org/drawingml/2006/main" xmlns:r="http://schemas.openxmlformats.org/officeDocument/2006/relationships" xmlns:p="http://schemas.openxmlformats.org/presentationml/2006/main">
  <p:tag name="NAME" val="Rectangl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Logo"/>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NAME" val="Rectangl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NAME" val="RoundedRectangl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MTTABLE" val="Cell"/>
  <p:tag name="MTNUMBER" val="0.261200013226457"/>
  <p:tag name="LEFT" val="9.375039"/>
  <p:tag name="WIDTH" val="219.5417"/>
  <p:tag name="TOP" val="181.36"/>
  <p:tag name="HEIGHT" val="61.97252"/>
</p:tagLst>
</file>

<file path=ppt/tags/tag67.xml><?xml version="1.0" encoding="utf-8"?>
<p:tagLst xmlns:a="http://schemas.openxmlformats.org/drawingml/2006/main" xmlns:r="http://schemas.openxmlformats.org/officeDocument/2006/relationships" xmlns:p="http://schemas.openxmlformats.org/presentationml/2006/main">
  <p:tag name="MTTABLE" val="Cell"/>
  <p:tag name="MTNUMBER" val="0.261200013226457"/>
  <p:tag name="LEFT" val="9.375039"/>
  <p:tag name="WIDTH" val="219.5417"/>
  <p:tag name="TOP" val="325.3051"/>
  <p:tag name="HEIGHT" val="61.97252"/>
</p:tagLst>
</file>

<file path=ppt/tags/tag68.xml><?xml version="1.0" encoding="utf-8"?>
<p:tagLst xmlns:a="http://schemas.openxmlformats.org/drawingml/2006/main" xmlns:r="http://schemas.openxmlformats.org/officeDocument/2006/relationships" xmlns:p="http://schemas.openxmlformats.org/presentationml/2006/main">
  <p:tag name="MTTABLE" val="Cell"/>
  <p:tag name="MTNUMBER" val="0.261200013226457"/>
  <p:tag name="LEFT" val="468.4584"/>
  <p:tag name="WIDTH" val="219.5417"/>
  <p:tag name="TOP" val="109.3875"/>
  <p:tag name="HEIGHT" val="61.97255"/>
</p:tagLst>
</file>

<file path=ppt/tags/tag69.xml><?xml version="1.0" encoding="utf-8"?>
<p:tagLst xmlns:a="http://schemas.openxmlformats.org/drawingml/2006/main" xmlns:r="http://schemas.openxmlformats.org/officeDocument/2006/relationships" xmlns:p="http://schemas.openxmlformats.org/presentationml/2006/main">
  <p:tag name="MTTABLE" val="Cell"/>
  <p:tag name="MTNUMBER" val="0.261200013226457"/>
  <p:tag name="LEFT" val="9.375039"/>
  <p:tag name="WIDTH" val="219.5417"/>
  <p:tag name="TOP" val="109.3875"/>
  <p:tag name="HEIGHT" val="61.97252"/>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MTTABLE" val="Cell"/>
  <p:tag name="MTNUMBER" val="0.261200013226457"/>
  <p:tag name="LEFT" val="9.375039"/>
  <p:tag name="WIDTH" val="219.5417"/>
  <p:tag name="TOP" val="253.3325"/>
  <p:tag name="HEIGHT" val="61.97252"/>
</p:tagLst>
</file>

<file path=ppt/tags/tag71.xml><?xml version="1.0" encoding="utf-8"?>
<p:tagLst xmlns:a="http://schemas.openxmlformats.org/drawingml/2006/main" xmlns:r="http://schemas.openxmlformats.org/officeDocument/2006/relationships" xmlns:p="http://schemas.openxmlformats.org/presentationml/2006/main">
  <p:tag name="MTTABLE" val="Cell"/>
  <p:tag name="MTNUMBER" val="0.261200013226457"/>
  <p:tag name="LEFT" val="238.9167"/>
  <p:tag name="WIDTH" val="219.5417"/>
  <p:tag name="TOP" val="253.3325"/>
  <p:tag name="HEIGHT" val="61.97255"/>
</p:tagLst>
</file>

<file path=ppt/tags/tag72.xml><?xml version="1.0" encoding="utf-8"?>
<p:tagLst xmlns:a="http://schemas.openxmlformats.org/drawingml/2006/main" xmlns:r="http://schemas.openxmlformats.org/officeDocument/2006/relationships" xmlns:p="http://schemas.openxmlformats.org/presentationml/2006/main">
  <p:tag name="MTTABLE" val="Cell"/>
  <p:tag name="MTNUMBER" val="0.261200013226457"/>
  <p:tag name="LEFT" val="468.4584"/>
  <p:tag name="WIDTH" val="219.5417"/>
  <p:tag name="TOP" val="253.3325"/>
  <p:tag name="HEIGHT" val="61.97255"/>
</p:tagLst>
</file>

<file path=ppt/tags/tag73.xml><?xml version="1.0" encoding="utf-8"?>
<p:tagLst xmlns:a="http://schemas.openxmlformats.org/drawingml/2006/main" xmlns:r="http://schemas.openxmlformats.org/officeDocument/2006/relationships" xmlns:p="http://schemas.openxmlformats.org/presentationml/2006/main">
  <p:tag name="MTTABLE" val="Cell"/>
  <p:tag name="MTNUMBER" val="0.261200013226457"/>
  <p:tag name="LEFT" val="238.9167"/>
  <p:tag name="WIDTH" val="219.5417"/>
  <p:tag name="TOP" val="325.3051"/>
  <p:tag name="HEIGHT" val="61.97255"/>
</p:tagLst>
</file>

<file path=ppt/tags/tag74.xml><?xml version="1.0" encoding="utf-8"?>
<p:tagLst xmlns:a="http://schemas.openxmlformats.org/drawingml/2006/main" xmlns:r="http://schemas.openxmlformats.org/officeDocument/2006/relationships" xmlns:p="http://schemas.openxmlformats.org/presentationml/2006/main">
  <p:tag name="MTTABLE" val="Cell"/>
  <p:tag name="MTNUMBER" val="0.261200013226457"/>
  <p:tag name="LEFT" val="468.4584"/>
  <p:tag name="WIDTH" val="219.5417"/>
  <p:tag name="TOP" val="325.3051"/>
  <p:tag name="HEIGHT" val="61.97255"/>
</p:tagLst>
</file>

<file path=ppt/tags/tag75.xml><?xml version="1.0" encoding="utf-8"?>
<p:tagLst xmlns:a="http://schemas.openxmlformats.org/drawingml/2006/main" xmlns:r="http://schemas.openxmlformats.org/officeDocument/2006/relationships" xmlns:p="http://schemas.openxmlformats.org/presentationml/2006/main">
  <p:tag name="MTTABLE" val="Cell"/>
  <p:tag name="MTNUMBER" val="0.261200013226457"/>
  <p:tag name="LEFT" val="238.9167"/>
  <p:tag name="WIDTH" val="219.5417"/>
  <p:tag name="TOP" val="181.36"/>
  <p:tag name="HEIGHT" val="61.97255"/>
</p:tagLst>
</file>

<file path=ppt/tags/tag76.xml><?xml version="1.0" encoding="utf-8"?>
<p:tagLst xmlns:a="http://schemas.openxmlformats.org/drawingml/2006/main" xmlns:r="http://schemas.openxmlformats.org/officeDocument/2006/relationships" xmlns:p="http://schemas.openxmlformats.org/presentationml/2006/main">
  <p:tag name="MTTABLE" val="Cell"/>
  <p:tag name="MTNUMBER" val="0.261200013226457"/>
  <p:tag name="LEFT" val="468.4584"/>
  <p:tag name="WIDTH" val="219.5417"/>
  <p:tag name="TOP" val="181.36"/>
  <p:tag name="HEIGHT" val="61.97255"/>
</p:tagLst>
</file>

<file path=ppt/tags/tag77.xml><?xml version="1.0" encoding="utf-8"?>
<p:tagLst xmlns:a="http://schemas.openxmlformats.org/drawingml/2006/main" xmlns:r="http://schemas.openxmlformats.org/officeDocument/2006/relationships" xmlns:p="http://schemas.openxmlformats.org/presentationml/2006/main">
  <p:tag name="MTTABLE" val="Cell"/>
  <p:tag name="MTNUMBER" val="0.261200013226457"/>
  <p:tag name="LEFT" val="238.9167"/>
  <p:tag name="WIDTH" val="219.5417"/>
  <p:tag name="TOP" val="109.3875"/>
  <p:tag name="HEIGHT" val="61.97255"/>
</p:tagLst>
</file>

<file path=ppt/tags/tag78.xml><?xml version="1.0" encoding="utf-8"?>
<p:tagLst xmlns:a="http://schemas.openxmlformats.org/drawingml/2006/main" xmlns:r="http://schemas.openxmlformats.org/officeDocument/2006/relationships" xmlns:p="http://schemas.openxmlformats.org/presentationml/2006/main">
  <p:tag name="MTTABLE" val="Cell"/>
  <p:tag name="MTNUMBER" val="0.261200013226457"/>
  <p:tag name="LEFT" val="468.4584"/>
  <p:tag name="WIDTH" val="219.5417"/>
  <p:tag name="TOP" val="109.3875"/>
  <p:tag name="HEIGHT" val="61.97255"/>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Logo"/>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NAME" val="Rectangl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English (US).potx" id="{04F4158E-B82F-4005-BC45-DDA695879C64}" vid="{E11D8FF4-BD1A-4D1E-85C9-98B2B42913B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Firm Format - English (US)</Template>
  <TotalTime>18525</TotalTime>
  <Words>1899</Words>
  <Application>Microsoft Office PowerPoint</Application>
  <PresentationFormat>Custom</PresentationFormat>
  <Paragraphs>303</Paragraphs>
  <Slides>17</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6" baseType="lpstr">
      <vt:lpstr>Arial Unicode MS</vt:lpstr>
      <vt:lpstr>ＭＳ Ｐゴシック</vt:lpstr>
      <vt:lpstr>ＭＳ Ｐゴシック</vt:lpstr>
      <vt:lpstr>Arial</vt:lpstr>
      <vt:lpstr>Times New Roman</vt:lpstr>
      <vt:lpstr>Wingdings</vt:lpstr>
      <vt:lpstr>Firm Format - English (US)</vt:lpstr>
      <vt:lpstr>think-cell Slide</vt:lpstr>
      <vt:lpstr>Chart</vt:lpstr>
      <vt:lpstr>Accelerating Health Innovation in Pennsylvania</vt:lpstr>
      <vt:lpstr>US health expenditure is projected to make up &gt;19% of GDP by 2019 (USD 4.5 trillion), growing from &lt;16% in 2004</vt:lpstr>
      <vt:lpstr>Significant consequences of medical expenses on families’ budgets</vt:lpstr>
      <vt:lpstr>States are innovating health and health care delivery across the US</vt:lpstr>
      <vt:lpstr>Why states are critical to health and health care delivery system reform</vt:lpstr>
      <vt:lpstr>Similarly to many states, HIP is a governor-sponsored state-led effort with broad stakeholder engagement</vt:lpstr>
      <vt:lpstr>Major HIP planning milestones</vt:lpstr>
      <vt:lpstr>Objectives for Health Innovation in Pennsylvania (HIP)</vt:lpstr>
      <vt:lpstr>Priority #1 – Price and quality transparency end state vision and objectives</vt:lpstr>
      <vt:lpstr>Priority #2 – Health care innovation will promote transition from volume- to value-based payment transformation</vt:lpstr>
      <vt:lpstr>Establishing a baseline for Pennsylvania: Catalyst for Payment Reform</vt:lpstr>
      <vt:lpstr>Priority #3 – Health care delivery transformation for rural PA is an important focus of HIP</vt:lpstr>
      <vt:lpstr>Drivers for achieving HIP objectives (1/2)</vt:lpstr>
      <vt:lpstr>Drivers for achieving HIP objectives (2/2)</vt:lpstr>
      <vt:lpstr>The Health Innovation in Pennsylvania plan: A transformation road map</vt:lpstr>
      <vt:lpstr>To learn more, please visit the HIP website</vt:lpstr>
      <vt:lpstr>Path forward to work together to support Health Innovation in  Pennsylvania</vt:lpstr>
    </vt:vector>
  </TitlesOfParts>
  <Company>McK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Jennifer Rost</dc:creator>
  <cp:lastModifiedBy>Hughes, Lauren</cp:lastModifiedBy>
  <cp:revision>1041</cp:revision>
  <cp:lastPrinted>2016-05-05T17:33:42Z</cp:lastPrinted>
  <dcterms:created xsi:type="dcterms:W3CDTF">2015-08-31T12:02:23Z</dcterms:created>
  <dcterms:modified xsi:type="dcterms:W3CDTF">2016-05-17T15:04:07Z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Title</vt:lpwstr>
  </property>
  <property fmtid="{D5CDD505-2E9C-101B-9397-08002B2CF9AE}" pid="3" name="Final">
    <vt:bool>false</vt:bool>
  </property>
  <property fmtid="{D5CDD505-2E9C-101B-9397-08002B2CF9AE}" pid="4" name="Event">
    <vt:lpwstr/>
  </property>
  <property fmtid="{D5CDD505-2E9C-101B-9397-08002B2CF9AE}" pid="5" name="Delivery Date">
    <vt:lpwstr>Date</vt:lpwstr>
  </property>
  <property fmtid="{D5CDD505-2E9C-101B-9397-08002B2CF9AE}" pid="6" name="docid">
    <vt:lpwstr/>
  </property>
  <property fmtid="{D5CDD505-2E9C-101B-9397-08002B2CF9AE}" pid="7" name="Office2010EditCount">
    <vt:lpwstr>1</vt:lpwstr>
  </property>
  <property fmtid="{D5CDD505-2E9C-101B-9397-08002B2CF9AE}" pid="8" name="Office2003EditCount">
    <vt:lpwstr>0</vt:lpwstr>
  </property>
  <property fmtid="{D5CDD505-2E9C-101B-9397-08002B2CF9AE}" pid="9" name="LastEditedOfficeVersion">
    <vt:lpwstr>Office2010</vt:lpwstr>
  </property>
  <property fmtid="{D5CDD505-2E9C-101B-9397-08002B2CF9AE}" pid="10" name="Office2010WasSaved">
    <vt:lpwstr>1</vt:lpwstr>
  </property>
</Properties>
</file>